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82" r:id="rId9"/>
    <p:sldId id="263" r:id="rId10"/>
    <p:sldId id="264" r:id="rId11"/>
    <p:sldId id="265" r:id="rId12"/>
    <p:sldId id="274" r:id="rId13"/>
    <p:sldId id="268" r:id="rId14"/>
    <p:sldId id="269" r:id="rId15"/>
    <p:sldId id="270" r:id="rId16"/>
    <p:sldId id="267" r:id="rId17"/>
    <p:sldId id="277" r:id="rId18"/>
    <p:sldId id="278" r:id="rId19"/>
    <p:sldId id="279" r:id="rId20"/>
    <p:sldId id="280" r:id="rId21"/>
    <p:sldId id="281"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729" autoAdjust="0"/>
  </p:normalViewPr>
  <p:slideViewPr>
    <p:cSldViewPr>
      <p:cViewPr>
        <p:scale>
          <a:sx n="77" d="100"/>
          <a:sy n="77" d="100"/>
        </p:scale>
        <p:origin x="-19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1" Type="http://schemas.openxmlformats.org/officeDocument/2006/relationships/image" Target="../media/image6.emf"/><Relationship Id="rId2"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5.emf"/><Relationship Id="rId1" Type="http://schemas.openxmlformats.org/officeDocument/2006/relationships/image" Target="../media/image12.emf"/><Relationship Id="rId2"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7BB9B-F428-2449-9E58-ED51FB03190C}" type="datetimeFigureOut">
              <a:rPr lang="en-US" smtClean="0"/>
              <a:pPr/>
              <a:t>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E01A90-A169-1044-B056-4F4DCAFBB91B}" type="slidenum">
              <a:rPr lang="en-US" smtClean="0"/>
              <a:pPr/>
              <a:t>‹#›</a:t>
            </a:fld>
            <a:endParaRPr lang="en-US"/>
          </a:p>
        </p:txBody>
      </p:sp>
    </p:spTree>
    <p:extLst>
      <p:ext uri="{BB962C8B-B14F-4D97-AF65-F5344CB8AC3E}">
        <p14:creationId xmlns:p14="http://schemas.microsoft.com/office/powerpoint/2010/main" val="20873087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E01A90-A169-1044-B056-4F4DCAFBB91B}" type="slidenum">
              <a:rPr lang="en-US" smtClean="0"/>
              <a:pPr/>
              <a:t>4</a:t>
            </a:fld>
            <a:endParaRPr lang="en-US"/>
          </a:p>
        </p:txBody>
      </p:sp>
    </p:spTree>
    <p:extLst>
      <p:ext uri="{BB962C8B-B14F-4D97-AF65-F5344CB8AC3E}">
        <p14:creationId xmlns:p14="http://schemas.microsoft.com/office/powerpoint/2010/main" val="4287475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4CCD87-AE68-426B-AF8E-628413EAE966}" type="datetimeFigureOut">
              <a:rPr lang="en-US" smtClean="0"/>
              <a:pPr/>
              <a:t>2/7/14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EB484A-84D3-4E22-AA60-180C577115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CCD87-AE68-426B-AF8E-628413EAE966}" type="datetimeFigureOut">
              <a:rPr lang="en-US" smtClean="0"/>
              <a:pPr/>
              <a:t>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484A-84D3-4E22-AA60-180C577115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CCD87-AE68-426B-AF8E-628413EAE966}" type="datetimeFigureOut">
              <a:rPr lang="en-US" smtClean="0"/>
              <a:pPr/>
              <a:t>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484A-84D3-4E22-AA60-180C577115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CCD87-AE68-426B-AF8E-628413EAE966}" type="datetimeFigureOut">
              <a:rPr lang="en-US" smtClean="0"/>
              <a:pPr/>
              <a:t>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484A-84D3-4E22-AA60-180C577115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4CCD87-AE68-426B-AF8E-628413EAE966}" type="datetimeFigureOut">
              <a:rPr lang="en-US" smtClean="0"/>
              <a:pPr/>
              <a:t>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B484A-84D3-4E22-AA60-180C577115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4CCD87-AE68-426B-AF8E-628413EAE966}" type="datetimeFigureOut">
              <a:rPr lang="en-US" smtClean="0"/>
              <a:pPr/>
              <a:t>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B484A-84D3-4E22-AA60-180C577115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4CCD87-AE68-426B-AF8E-628413EAE966}" type="datetimeFigureOut">
              <a:rPr lang="en-US" smtClean="0"/>
              <a:pPr/>
              <a:t>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EB484A-84D3-4E22-AA60-180C577115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B4CCD87-AE68-426B-AF8E-628413EAE966}" type="datetimeFigureOut">
              <a:rPr lang="en-US" smtClean="0"/>
              <a:pPr/>
              <a:t>2/7/14</a:t>
            </a:fld>
            <a:endParaRPr lang="en-US"/>
          </a:p>
        </p:txBody>
      </p:sp>
      <p:sp>
        <p:nvSpPr>
          <p:cNvPr id="8" name="Slide Number Placeholder 7"/>
          <p:cNvSpPr>
            <a:spLocks noGrp="1"/>
          </p:cNvSpPr>
          <p:nvPr>
            <p:ph type="sldNum" sz="quarter" idx="11"/>
          </p:nvPr>
        </p:nvSpPr>
        <p:spPr/>
        <p:txBody>
          <a:bodyPr/>
          <a:lstStyle/>
          <a:p>
            <a:fld id="{46EB484A-84D3-4E22-AA60-180C5771156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CCD87-AE68-426B-AF8E-628413EAE966}" type="datetimeFigureOut">
              <a:rPr lang="en-US" smtClean="0"/>
              <a:pPr/>
              <a:t>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EB484A-84D3-4E22-AA60-180C577115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4CCD87-AE68-426B-AF8E-628413EAE966}" type="datetimeFigureOut">
              <a:rPr lang="en-US" smtClean="0"/>
              <a:pPr/>
              <a:t>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6EB484A-84D3-4E22-AA60-180C577115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B4CCD87-AE68-426B-AF8E-628413EAE966}" type="datetimeFigureOut">
              <a:rPr lang="en-US" smtClean="0"/>
              <a:pPr/>
              <a:t>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B484A-84D3-4E22-AA60-180C577115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B4CCD87-AE68-426B-AF8E-628413EAE966}" type="datetimeFigureOut">
              <a:rPr lang="en-US" smtClean="0"/>
              <a:pPr/>
              <a:t>2/7/14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6EB484A-84D3-4E22-AA60-180C5771156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3.docx"/><Relationship Id="rId4" Type="http://schemas.openxmlformats.org/officeDocument/2006/relationships/image" Target="../media/image4.emf"/><Relationship Id="rId5" Type="http://schemas.openxmlformats.org/officeDocument/2006/relationships/package" Target="../embeddings/Microsoft_Word_Document4.docx"/><Relationship Id="rId6"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5.docx"/><Relationship Id="rId4"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6.docx"/><Relationship Id="rId4" Type="http://schemas.openxmlformats.org/officeDocument/2006/relationships/image" Target="../media/image6.emf"/><Relationship Id="rId5" Type="http://schemas.openxmlformats.org/officeDocument/2006/relationships/package" Target="../embeddings/Microsoft_Word_Document7.docx"/><Relationship Id="rId6" Type="http://schemas.openxmlformats.org/officeDocument/2006/relationships/image" Target="../media/image7.emf"/><Relationship Id="rId7" Type="http://schemas.openxmlformats.org/officeDocument/2006/relationships/package" Target="../embeddings/Microsoft_Word_Document8.docx"/><Relationship Id="rId8" Type="http://schemas.openxmlformats.org/officeDocument/2006/relationships/image" Target="../media/image8.emf"/><Relationship Id="rId9" Type="http://schemas.openxmlformats.org/officeDocument/2006/relationships/package" Target="../embeddings/Microsoft_Word_Document9.docx"/><Relationship Id="rId10" Type="http://schemas.openxmlformats.org/officeDocument/2006/relationships/image" Target="../media/image9.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10.docx"/><Relationship Id="rId4" Type="http://schemas.openxmlformats.org/officeDocument/2006/relationships/image" Target="../media/image10.emf"/><Relationship Id="rId5" Type="http://schemas.openxmlformats.org/officeDocument/2006/relationships/package" Target="../embeddings/Microsoft_Word_Document11.docx"/><Relationship Id="rId6" Type="http://schemas.openxmlformats.org/officeDocument/2006/relationships/image" Target="../media/image11.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12.docx"/><Relationship Id="rId4" Type="http://schemas.openxmlformats.org/officeDocument/2006/relationships/image" Target="../media/image12.emf"/><Relationship Id="rId5" Type="http://schemas.openxmlformats.org/officeDocument/2006/relationships/package" Target="../embeddings/Microsoft_Word_Document13.docx"/><Relationship Id="rId6" Type="http://schemas.openxmlformats.org/officeDocument/2006/relationships/image" Target="../media/image13.emf"/><Relationship Id="rId7" Type="http://schemas.openxmlformats.org/officeDocument/2006/relationships/package" Target="../embeddings/Microsoft_Word_Document14.docx"/><Relationship Id="rId8" Type="http://schemas.openxmlformats.org/officeDocument/2006/relationships/image" Target="../media/image14.emf"/><Relationship Id="rId9" Type="http://schemas.openxmlformats.org/officeDocument/2006/relationships/package" Target="../embeddings/Microsoft_Word_Document15.docx"/><Relationship Id="rId10" Type="http://schemas.openxmlformats.org/officeDocument/2006/relationships/image" Target="../media/image15.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uaryjobs.com/salary.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16.docx"/><Relationship Id="rId4" Type="http://schemas.openxmlformats.org/officeDocument/2006/relationships/image" Target="../media/image16.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package" Target="../embeddings/Microsoft_Word_Document1.docx"/><Relationship Id="rId5" Type="http://schemas.openxmlformats.org/officeDocument/2006/relationships/image" Target="../media/image1.emf"/><Relationship Id="rId6" Type="http://schemas.openxmlformats.org/officeDocument/2006/relationships/package" Target="../embeddings/Microsoft_Word_Document2.docx"/><Relationship Id="rId7"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419350"/>
            <a:ext cx="8458200" cy="1695450"/>
          </a:xfrm>
        </p:spPr>
        <p:txBody>
          <a:bodyPr>
            <a:normAutofit fontScale="90000"/>
          </a:bodyPr>
          <a:lstStyle/>
          <a:p>
            <a:pPr algn="ctr"/>
            <a:r>
              <a:rPr lang="en-US" smtClean="0"/>
              <a:t>Exam FM/2 Review</a:t>
            </a:r>
            <a:br>
              <a:rPr lang="en-US" smtClean="0"/>
            </a:br>
            <a:r>
              <a:rPr lang="en-US" smtClean="0"/>
              <a:t>Introduction and Time Value of Money</a:t>
            </a:r>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Compound Interest</a:t>
            </a:r>
            <a:endParaRPr lang="en-US"/>
          </a:p>
        </p:txBody>
      </p:sp>
      <p:sp>
        <p:nvSpPr>
          <p:cNvPr id="3" name="Content Placeholder 2"/>
          <p:cNvSpPr>
            <a:spLocks noGrp="1"/>
          </p:cNvSpPr>
          <p:nvPr>
            <p:ph idx="1"/>
          </p:nvPr>
        </p:nvSpPr>
        <p:spPr/>
        <p:txBody>
          <a:bodyPr/>
          <a:lstStyle/>
          <a:p>
            <a:r>
              <a:rPr lang="en-US" smtClean="0"/>
              <a:t>Interest on interest</a:t>
            </a:r>
            <a:endParaRPr lang="en-US"/>
          </a:p>
        </p:txBody>
      </p:sp>
      <p:graphicFrame>
        <p:nvGraphicFramePr>
          <p:cNvPr id="28674" name="Object 2"/>
          <p:cNvGraphicFramePr>
            <a:graphicFrameLocks noChangeAspect="1"/>
          </p:cNvGraphicFramePr>
          <p:nvPr/>
        </p:nvGraphicFramePr>
        <p:xfrm>
          <a:off x="685800" y="4419600"/>
          <a:ext cx="7770812" cy="608013"/>
        </p:xfrm>
        <a:graphic>
          <a:graphicData uri="http://schemas.openxmlformats.org/presentationml/2006/ole">
            <mc:AlternateContent xmlns:mc="http://schemas.openxmlformats.org/markup-compatibility/2006">
              <mc:Choice xmlns:v="urn:schemas-microsoft-com:vml" Requires="v">
                <p:oleObj spid="_x0000_s28707" name="Document" r:id="rId3" imgW="7771413" imgH="607652" progId="Word.Document.12">
                  <p:embed/>
                </p:oleObj>
              </mc:Choice>
              <mc:Fallback>
                <p:oleObj name="Document" r:id="rId3" imgW="7771413" imgH="607652" progId="Word.Document.12">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419600"/>
                        <a:ext cx="777081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457905227"/>
              </p:ext>
            </p:extLst>
          </p:nvPr>
        </p:nvGraphicFramePr>
        <p:xfrm>
          <a:off x="914400" y="2590800"/>
          <a:ext cx="7770813" cy="1095375"/>
        </p:xfrm>
        <a:graphic>
          <a:graphicData uri="http://schemas.openxmlformats.org/presentationml/2006/ole">
            <mc:AlternateContent xmlns:mc="http://schemas.openxmlformats.org/markup-compatibility/2006">
              <mc:Choice xmlns:v="urn:schemas-microsoft-com:vml" Requires="v">
                <p:oleObj spid="_x0000_s28708" name="Document" r:id="rId5" imgW="7771413" imgH="1097379" progId="Word.Document.12">
                  <p:embed/>
                </p:oleObj>
              </mc:Choice>
              <mc:Fallback>
                <p:oleObj name="Document" r:id="rId5" imgW="7771413" imgH="1097379" progId="Word.Document.12">
                  <p:embed/>
                  <p:pic>
                    <p:nvPicPr>
                      <p:cNvPr id="0" name="Object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2590800"/>
                        <a:ext cx="7770813"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Present and Future Value</a:t>
            </a:r>
            <a:endParaRPr lang="en-US"/>
          </a:p>
        </p:txBody>
      </p:sp>
      <p:sp>
        <p:nvSpPr>
          <p:cNvPr id="3" name="Content Placeholder 2"/>
          <p:cNvSpPr>
            <a:spLocks noGrp="1"/>
          </p:cNvSpPr>
          <p:nvPr>
            <p:ph idx="1"/>
          </p:nvPr>
        </p:nvSpPr>
        <p:spPr>
          <a:xfrm>
            <a:off x="457200" y="1600200"/>
            <a:ext cx="8686800" cy="4525963"/>
          </a:xfrm>
        </p:spPr>
        <p:txBody>
          <a:bodyPr/>
          <a:lstStyle/>
          <a:p>
            <a:r>
              <a:rPr lang="en-US" smtClean="0"/>
              <a:t>PV=Value brought back in time to the present</a:t>
            </a:r>
          </a:p>
          <a:p>
            <a:r>
              <a:rPr lang="en-US" smtClean="0"/>
              <a:t>Inverse of accumulation</a:t>
            </a:r>
          </a:p>
          <a:p>
            <a:endParaRPr lang="en-US" smtClean="0"/>
          </a:p>
          <a:p>
            <a:endParaRPr lang="en-US" smtClean="0"/>
          </a:p>
          <a:p>
            <a:endParaRPr lang="en-US" smtClean="0"/>
          </a:p>
          <a:p>
            <a:r>
              <a:rPr lang="en-US" smtClean="0"/>
              <a:t>FV= Value accumulated into the future</a:t>
            </a:r>
          </a:p>
          <a:p>
            <a:pPr>
              <a:buNone/>
            </a:pPr>
            <a:endParaRPr lang="en-US"/>
          </a:p>
        </p:txBody>
      </p:sp>
      <p:graphicFrame>
        <p:nvGraphicFramePr>
          <p:cNvPr id="34820" name="Object 4"/>
          <p:cNvGraphicFramePr>
            <a:graphicFrameLocks noChangeAspect="1"/>
          </p:cNvGraphicFramePr>
          <p:nvPr/>
        </p:nvGraphicFramePr>
        <p:xfrm>
          <a:off x="838200" y="2971800"/>
          <a:ext cx="7770812" cy="1068387"/>
        </p:xfrm>
        <a:graphic>
          <a:graphicData uri="http://schemas.openxmlformats.org/presentationml/2006/ole">
            <mc:AlternateContent xmlns:mc="http://schemas.openxmlformats.org/markup-compatibility/2006">
              <mc:Choice xmlns:v="urn:schemas-microsoft-com:vml" Requires="v">
                <p:oleObj spid="_x0000_s34836" name="Document" r:id="rId3" imgW="7771413" imgH="1068890" progId="Word.Document.12">
                  <p:embed/>
                </p:oleObj>
              </mc:Choice>
              <mc:Fallback>
                <p:oleObj name="Document" r:id="rId3" imgW="7771413" imgH="1068890" progId="Word.Document.12">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971800"/>
                        <a:ext cx="7770812" cy="106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smtClean="0"/>
              <a:t>Present and Future Value Problems</a:t>
            </a:r>
            <a:endParaRPr lang="en-US"/>
          </a:p>
        </p:txBody>
      </p:sp>
      <p:sp>
        <p:nvSpPr>
          <p:cNvPr id="3" name="Content Placeholder 2"/>
          <p:cNvSpPr>
            <a:spLocks noGrp="1"/>
          </p:cNvSpPr>
          <p:nvPr>
            <p:ph idx="1"/>
          </p:nvPr>
        </p:nvSpPr>
        <p:spPr/>
        <p:txBody>
          <a:bodyPr>
            <a:normAutofit/>
          </a:bodyPr>
          <a:lstStyle/>
          <a:p>
            <a:r>
              <a:rPr lang="en-US" sz="2000" smtClean="0"/>
              <a:t>Make sure to always use the same point in time. Pick a point that makes sense and bring every transaction to that point.</a:t>
            </a:r>
          </a:p>
          <a:p>
            <a:r>
              <a:rPr lang="en-US" sz="2000" smtClean="0"/>
              <a:t>When in doubt, make a </a:t>
            </a:r>
            <a:r>
              <a:rPr lang="en-US" sz="2000" b="1" smtClean="0"/>
              <a:t>timeline</a:t>
            </a:r>
            <a:r>
              <a:rPr lang="en-US" sz="2000" smtClean="0"/>
              <a:t>.</a:t>
            </a:r>
          </a:p>
          <a:p>
            <a:r>
              <a:rPr lang="en-US" sz="2000" smtClean="0"/>
              <a:t>May need to use calculator to solve (i)</a:t>
            </a:r>
          </a:p>
          <a:p>
            <a:endParaRPr lang="en-US" sz="200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Discounting</a:t>
            </a:r>
            <a:endParaRPr lang="en-US"/>
          </a:p>
        </p:txBody>
      </p:sp>
      <p:sp>
        <p:nvSpPr>
          <p:cNvPr id="3" name="Content Placeholder 2"/>
          <p:cNvSpPr>
            <a:spLocks noGrp="1"/>
          </p:cNvSpPr>
          <p:nvPr>
            <p:ph idx="1"/>
          </p:nvPr>
        </p:nvSpPr>
        <p:spPr>
          <a:xfrm>
            <a:off x="457200" y="1371600"/>
            <a:ext cx="7467600" cy="4525963"/>
          </a:xfrm>
        </p:spPr>
        <p:txBody>
          <a:bodyPr/>
          <a:lstStyle/>
          <a:p>
            <a:r>
              <a:rPr lang="en-US" smtClean="0"/>
              <a:t>Basically a different way of looking at compound interest, same effect</a:t>
            </a:r>
          </a:p>
          <a:p>
            <a:r>
              <a:rPr lang="en-US" smtClean="0"/>
              <a:t>It may help to recognize the formulas, but you can derive them all quickly</a:t>
            </a:r>
            <a:endParaRPr lang="en-US"/>
          </a:p>
        </p:txBody>
      </p:sp>
      <p:graphicFrame>
        <p:nvGraphicFramePr>
          <p:cNvPr id="32769" name="Object 1"/>
          <p:cNvGraphicFramePr>
            <a:graphicFrameLocks noChangeAspect="1"/>
          </p:cNvGraphicFramePr>
          <p:nvPr/>
        </p:nvGraphicFramePr>
        <p:xfrm>
          <a:off x="687388" y="3492500"/>
          <a:ext cx="7770812" cy="1095375"/>
        </p:xfrm>
        <a:graphic>
          <a:graphicData uri="http://schemas.openxmlformats.org/presentationml/2006/ole">
            <mc:AlternateContent xmlns:mc="http://schemas.openxmlformats.org/markup-compatibility/2006">
              <mc:Choice xmlns:v="urn:schemas-microsoft-com:vml" Requires="v">
                <p:oleObj spid="_x0000_s32827" name="Document" r:id="rId3" imgW="7771413" imgH="1095576" progId="Word.Document.12">
                  <p:embed/>
                </p:oleObj>
              </mc:Choice>
              <mc:Fallback>
                <p:oleObj name="Document" r:id="rId3" imgW="7771413" imgH="1095576" progId="Word.Document.12">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388" y="3492500"/>
                        <a:ext cx="7770812"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32773" name="Object 5"/>
          <p:cNvGraphicFramePr>
            <a:graphicFrameLocks noChangeAspect="1"/>
          </p:cNvGraphicFramePr>
          <p:nvPr/>
        </p:nvGraphicFramePr>
        <p:xfrm>
          <a:off x="609600" y="4497387"/>
          <a:ext cx="7770812" cy="608013"/>
        </p:xfrm>
        <a:graphic>
          <a:graphicData uri="http://schemas.openxmlformats.org/presentationml/2006/ole">
            <mc:AlternateContent xmlns:mc="http://schemas.openxmlformats.org/markup-compatibility/2006">
              <mc:Choice xmlns:v="urn:schemas-microsoft-com:vml" Requires="v">
                <p:oleObj spid="_x0000_s32828" name="Document" r:id="rId5" imgW="7771413" imgH="607652" progId="Word.Document.12">
                  <p:embed/>
                </p:oleObj>
              </mc:Choice>
              <mc:Fallback>
                <p:oleObj name="Document" r:id="rId5" imgW="7771413" imgH="607652" progId="Word.Document.12">
                  <p:embed/>
                  <p:pic>
                    <p:nvPicPr>
                      <p:cNvPr id="0"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4497387"/>
                        <a:ext cx="777081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32774" name="Object 6"/>
          <p:cNvGraphicFramePr>
            <a:graphicFrameLocks noChangeAspect="1"/>
          </p:cNvGraphicFramePr>
          <p:nvPr/>
        </p:nvGraphicFramePr>
        <p:xfrm>
          <a:off x="611188" y="5183187"/>
          <a:ext cx="7770812" cy="608013"/>
        </p:xfrm>
        <a:graphic>
          <a:graphicData uri="http://schemas.openxmlformats.org/presentationml/2006/ole">
            <mc:AlternateContent xmlns:mc="http://schemas.openxmlformats.org/markup-compatibility/2006">
              <mc:Choice xmlns:v="urn:schemas-microsoft-com:vml" Requires="v">
                <p:oleObj spid="_x0000_s32829" name="Document" r:id="rId7" imgW="7771413" imgH="607652" progId="Word.Document.12">
                  <p:embed/>
                </p:oleObj>
              </mc:Choice>
              <mc:Fallback>
                <p:oleObj name="Document" r:id="rId7" imgW="7771413" imgH="607652" progId="Word.Document.12">
                  <p:embed/>
                  <p:pic>
                    <p:nvPicPr>
                      <p:cNvPr id="0" name="Picture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5183187"/>
                        <a:ext cx="777081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32775" name="Object 7"/>
          <p:cNvGraphicFramePr>
            <a:graphicFrameLocks noChangeAspect="1"/>
          </p:cNvGraphicFramePr>
          <p:nvPr/>
        </p:nvGraphicFramePr>
        <p:xfrm>
          <a:off x="533400" y="5868987"/>
          <a:ext cx="7770812" cy="608013"/>
        </p:xfrm>
        <a:graphic>
          <a:graphicData uri="http://schemas.openxmlformats.org/presentationml/2006/ole">
            <mc:AlternateContent xmlns:mc="http://schemas.openxmlformats.org/markup-compatibility/2006">
              <mc:Choice xmlns:v="urn:schemas-microsoft-com:vml" Requires="v">
                <p:oleObj spid="_x0000_s32830" name="Document" r:id="rId9" imgW="7771413" imgH="607652" progId="Word.Document.12">
                  <p:embed/>
                </p:oleObj>
              </mc:Choice>
              <mc:Fallback>
                <p:oleObj name="Document" r:id="rId9" imgW="7771413" imgH="607652" progId="Word.Document.12">
                  <p:embed/>
                  <p:pic>
                    <p:nvPicPr>
                      <p:cNvPr id="0" name="Picture 4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5868987"/>
                        <a:ext cx="777081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M-thly compounding</a:t>
            </a:r>
            <a:endParaRPr lang="en-US"/>
          </a:p>
        </p:txBody>
      </p:sp>
      <p:sp>
        <p:nvSpPr>
          <p:cNvPr id="3" name="Content Placeholder 2"/>
          <p:cNvSpPr>
            <a:spLocks noGrp="1"/>
          </p:cNvSpPr>
          <p:nvPr>
            <p:ph idx="1"/>
          </p:nvPr>
        </p:nvSpPr>
        <p:spPr/>
        <p:txBody>
          <a:bodyPr/>
          <a:lstStyle/>
          <a:p>
            <a:r>
              <a:rPr lang="en-US" smtClean="0"/>
              <a:t>Interest is compounded more frequently, so you make slightly more of it</a:t>
            </a:r>
          </a:p>
          <a:p>
            <a:endParaRPr lang="en-US"/>
          </a:p>
        </p:txBody>
      </p:sp>
      <p:graphicFrame>
        <p:nvGraphicFramePr>
          <p:cNvPr id="31745" name="Object 1"/>
          <p:cNvGraphicFramePr>
            <a:graphicFrameLocks noChangeAspect="1"/>
          </p:cNvGraphicFramePr>
          <p:nvPr/>
        </p:nvGraphicFramePr>
        <p:xfrm>
          <a:off x="687388" y="2892425"/>
          <a:ext cx="7770812" cy="1073150"/>
        </p:xfrm>
        <a:graphic>
          <a:graphicData uri="http://schemas.openxmlformats.org/presentationml/2006/ole">
            <mc:AlternateContent xmlns:mc="http://schemas.openxmlformats.org/markup-compatibility/2006">
              <mc:Choice xmlns:v="urn:schemas-microsoft-com:vml" Requires="v">
                <p:oleObj spid="_x0000_s31777" name="Document" r:id="rId3" imgW="7771413" imgH="1073939" progId="Word.Document.12">
                  <p:embed/>
                </p:oleObj>
              </mc:Choice>
              <mc:Fallback>
                <p:oleObj name="Document" r:id="rId3" imgW="7771413" imgH="1073939" progId="Word.Document.12">
                  <p:embed/>
                  <p:pic>
                    <p:nvPicPr>
                      <p:cNvPr id="0"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388" y="2892425"/>
                        <a:ext cx="7770812"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31749" name="Object 5"/>
          <p:cNvGraphicFramePr>
            <a:graphicFrameLocks noChangeAspect="1"/>
          </p:cNvGraphicFramePr>
          <p:nvPr/>
        </p:nvGraphicFramePr>
        <p:xfrm>
          <a:off x="609600" y="4191000"/>
          <a:ext cx="7770812" cy="1073150"/>
        </p:xfrm>
        <a:graphic>
          <a:graphicData uri="http://schemas.openxmlformats.org/presentationml/2006/ole">
            <mc:AlternateContent xmlns:mc="http://schemas.openxmlformats.org/markup-compatibility/2006">
              <mc:Choice xmlns:v="urn:schemas-microsoft-com:vml" Requires="v">
                <p:oleObj spid="_x0000_s31778" name="Document" r:id="rId5" imgW="7771413" imgH="1073939" progId="Word.Document.12">
                  <p:embed/>
                </p:oleObj>
              </mc:Choice>
              <mc:Fallback>
                <p:oleObj name="Document" r:id="rId5" imgW="7771413" imgH="1073939" progId="Word.Document.12">
                  <p:embed/>
                  <p:pic>
                    <p:nvPicPr>
                      <p:cNvPr id="0"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4191000"/>
                        <a:ext cx="7770812"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Force of Interest</a:t>
            </a:r>
            <a:endParaRPr lang="en-US"/>
          </a:p>
        </p:txBody>
      </p:sp>
      <p:sp>
        <p:nvSpPr>
          <p:cNvPr id="3" name="Content Placeholder 2"/>
          <p:cNvSpPr>
            <a:spLocks noGrp="1"/>
          </p:cNvSpPr>
          <p:nvPr>
            <p:ph idx="1"/>
          </p:nvPr>
        </p:nvSpPr>
        <p:spPr/>
        <p:txBody>
          <a:bodyPr/>
          <a:lstStyle/>
          <a:p>
            <a:r>
              <a:rPr lang="en-US" dirty="0" smtClean="0"/>
              <a:t>Rate of change with respect to amount</a:t>
            </a:r>
          </a:p>
          <a:p>
            <a:endParaRPr lang="en-US" dirty="0" smtClean="0"/>
          </a:p>
          <a:p>
            <a:endParaRPr lang="en-US" dirty="0" smtClean="0"/>
          </a:p>
          <a:p>
            <a:endParaRPr lang="en-US" dirty="0" smtClean="0"/>
          </a:p>
          <a:p>
            <a:r>
              <a:rPr lang="en-US" dirty="0" smtClean="0"/>
              <a:t>If constant rate</a:t>
            </a:r>
          </a:p>
          <a:p>
            <a:endParaRPr lang="en-US" dirty="0"/>
          </a:p>
        </p:txBody>
      </p:sp>
      <p:graphicFrame>
        <p:nvGraphicFramePr>
          <p:cNvPr id="30721" name="Object 1"/>
          <p:cNvGraphicFramePr>
            <a:graphicFrameLocks noChangeAspect="1"/>
          </p:cNvGraphicFramePr>
          <p:nvPr/>
        </p:nvGraphicFramePr>
        <p:xfrm>
          <a:off x="1373188" y="2209800"/>
          <a:ext cx="7770812" cy="1062037"/>
        </p:xfrm>
        <a:graphic>
          <a:graphicData uri="http://schemas.openxmlformats.org/presentationml/2006/ole">
            <mc:AlternateContent xmlns:mc="http://schemas.openxmlformats.org/markup-compatibility/2006">
              <mc:Choice xmlns:v="urn:schemas-microsoft-com:vml" Requires="v">
                <p:oleObj spid="_x0000_s30779" name="Document" r:id="rId3" imgW="7771413" imgH="1062038" progId="Word.Document.12">
                  <p:embed/>
                </p:oleObj>
              </mc:Choice>
              <mc:Fallback>
                <p:oleObj name="Document" r:id="rId3" imgW="7771413" imgH="1062038" progId="Word.Document.12">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188" y="2209800"/>
                        <a:ext cx="7770812" cy="106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30722" name="Object 2"/>
          <p:cNvGraphicFramePr>
            <a:graphicFrameLocks noChangeAspect="1"/>
          </p:cNvGraphicFramePr>
          <p:nvPr/>
        </p:nvGraphicFramePr>
        <p:xfrm>
          <a:off x="1066800" y="3160713"/>
          <a:ext cx="7770812" cy="801687"/>
        </p:xfrm>
        <a:graphic>
          <a:graphicData uri="http://schemas.openxmlformats.org/presentationml/2006/ole">
            <mc:AlternateContent xmlns:mc="http://schemas.openxmlformats.org/markup-compatibility/2006">
              <mc:Choice xmlns:v="urn:schemas-microsoft-com:vml" Requires="v">
                <p:oleObj spid="_x0000_s30780" name="Document" r:id="rId5" imgW="7771413" imgH="801307" progId="Word.Document.12">
                  <p:embed/>
                </p:oleObj>
              </mc:Choice>
              <mc:Fallback>
                <p:oleObj name="Document" r:id="rId5" imgW="7771413" imgH="801307" progId="Word.Document.12">
                  <p:embed/>
                  <p:pic>
                    <p:nvPicPr>
                      <p:cNvPr id="0"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160713"/>
                        <a:ext cx="7770812"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30723" name="Object 3"/>
          <p:cNvGraphicFramePr>
            <a:graphicFrameLocks noChangeAspect="1"/>
          </p:cNvGraphicFramePr>
          <p:nvPr/>
        </p:nvGraphicFramePr>
        <p:xfrm>
          <a:off x="1066800" y="4397374"/>
          <a:ext cx="7770812" cy="633413"/>
        </p:xfrm>
        <a:graphic>
          <a:graphicData uri="http://schemas.openxmlformats.org/presentationml/2006/ole">
            <mc:AlternateContent xmlns:mc="http://schemas.openxmlformats.org/markup-compatibility/2006">
              <mc:Choice xmlns:v="urn:schemas-microsoft-com:vml" Requires="v">
                <p:oleObj spid="_x0000_s30781" name="Document" r:id="rId7" imgW="7771413" imgH="633977" progId="Word.Document.12">
                  <p:embed/>
                </p:oleObj>
              </mc:Choice>
              <mc:Fallback>
                <p:oleObj name="Document" r:id="rId7" imgW="7771413" imgH="633977" progId="Word.Document.12">
                  <p:embed/>
                  <p:pic>
                    <p:nvPicPr>
                      <p:cNvPr id="0" name="Picture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6800" y="4397374"/>
                        <a:ext cx="7770812"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30727" name="Object 7"/>
          <p:cNvGraphicFramePr>
            <a:graphicFrameLocks noChangeAspect="1"/>
          </p:cNvGraphicFramePr>
          <p:nvPr>
            <p:extLst>
              <p:ext uri="{D42A27DB-BD31-4B8C-83A1-F6EECF244321}">
                <p14:modId xmlns:p14="http://schemas.microsoft.com/office/powerpoint/2010/main" val="1612966714"/>
              </p:ext>
            </p:extLst>
          </p:nvPr>
        </p:nvGraphicFramePr>
        <p:xfrm>
          <a:off x="1449388" y="5183188"/>
          <a:ext cx="7772400" cy="609600"/>
        </p:xfrm>
        <a:graphic>
          <a:graphicData uri="http://schemas.openxmlformats.org/presentationml/2006/ole">
            <mc:AlternateContent xmlns:mc="http://schemas.openxmlformats.org/markup-compatibility/2006">
              <mc:Choice xmlns:v="urn:schemas-microsoft-com:vml" Requires="v">
                <p:oleObj spid="_x0000_s30782" name="Document" r:id="rId9" imgW="7772400" imgH="609600" progId="Word.Document.12">
                  <p:embed/>
                </p:oleObj>
              </mc:Choice>
              <mc:Fallback>
                <p:oleObj name="Document" r:id="rId9" imgW="7772400" imgH="609600" progId="Word.Document.12">
                  <p:embed/>
                  <p:pic>
                    <p:nvPicPr>
                      <p:cNvPr id="0" name="Picture 41"/>
                      <p:cNvPicPr>
                        <a:picLocks noChangeAspect="1" noChangeArrowheads="1"/>
                      </p:cNvPicPr>
                      <p:nvPr/>
                    </p:nvPicPr>
                    <p:blipFill>
                      <a:blip r:embed="rId10"/>
                      <a:srcRect/>
                      <a:stretch>
                        <a:fillRect/>
                      </a:stretch>
                    </p:blipFill>
                    <p:spPr bwMode="auto">
                      <a:xfrm>
                        <a:off x="1449388" y="5183188"/>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Overall problems</a:t>
            </a:r>
            <a:endParaRPr lang="en-US"/>
          </a:p>
        </p:txBody>
      </p:sp>
      <p:sp>
        <p:nvSpPr>
          <p:cNvPr id="3" name="Content Placeholder 2"/>
          <p:cNvSpPr>
            <a:spLocks noGrp="1"/>
          </p:cNvSpPr>
          <p:nvPr>
            <p:ph idx="1"/>
          </p:nvPr>
        </p:nvSpPr>
        <p:spPr/>
        <p:txBody>
          <a:bodyPr>
            <a:normAutofit/>
          </a:bodyPr>
          <a:lstStyle/>
          <a:p>
            <a:r>
              <a:rPr lang="en-US" sz="2000" smtClean="0"/>
              <a:t>Make sure to use negative exponent</a:t>
            </a:r>
          </a:p>
          <a:p>
            <a:r>
              <a:rPr lang="en-US" sz="2000" smtClean="0"/>
              <a:t>Make sure to always use the same point in time. Pick a point that makes sense and bring every transaction to that point.</a:t>
            </a:r>
          </a:p>
          <a:p>
            <a:r>
              <a:rPr lang="en-US" sz="2000" smtClean="0"/>
              <a:t>When in doubt, make a </a:t>
            </a:r>
            <a:r>
              <a:rPr lang="en-US" sz="2000" b="1" smtClean="0"/>
              <a:t>timeline</a:t>
            </a:r>
            <a:r>
              <a:rPr lang="en-US" sz="2000" smtClean="0"/>
              <a:t>.</a:t>
            </a:r>
          </a:p>
          <a:p>
            <a:r>
              <a:rPr lang="en-US" sz="2000" smtClean="0"/>
              <a:t>May need to use calculator to solve (i)</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1</a:t>
            </a:r>
            <a:endParaRPr lang="en-US"/>
          </a:p>
        </p:txBody>
      </p:sp>
      <p:sp>
        <p:nvSpPr>
          <p:cNvPr id="3" name="Content Placeholder 2"/>
          <p:cNvSpPr>
            <a:spLocks noGrp="1"/>
          </p:cNvSpPr>
          <p:nvPr>
            <p:ph idx="1"/>
          </p:nvPr>
        </p:nvSpPr>
        <p:spPr>
          <a:xfrm>
            <a:off x="457200" y="1600201"/>
            <a:ext cx="7467600" cy="2743200"/>
          </a:xfrm>
        </p:spPr>
        <p:txBody>
          <a:bodyPr>
            <a:normAutofit/>
          </a:bodyPr>
          <a:lstStyle/>
          <a:p>
            <a:r>
              <a:rPr lang="en-US" sz="2000" dirty="0" smtClean="0"/>
              <a:t>An investor puts 100 into Fund X and 100 into Fund Y. Fund Y earns compound interest at the annual rate of j &gt; 0, and Fund X earns simple interest at the annual rate of 1.05j. At the end of 2 years, the amount in Fund Y is equal to the amount in Fund X. Calculate the amount in Fund Y at the end of 5 years.</a:t>
            </a:r>
          </a:p>
          <a:p>
            <a:r>
              <a:rPr lang="en-US" sz="2000" dirty="0" smtClean="0"/>
              <a:t>ASM p.</a:t>
            </a:r>
            <a:r>
              <a:rPr lang="en-US" sz="2000" dirty="0" smtClean="0"/>
              <a:t>22, #6</a:t>
            </a:r>
            <a:endParaRPr lang="en-US" sz="2000" dirty="0" smtClean="0"/>
          </a:p>
        </p:txBody>
      </p:sp>
      <p:sp>
        <p:nvSpPr>
          <p:cNvPr id="4" name="TextBox 3"/>
          <p:cNvSpPr txBox="1"/>
          <p:nvPr/>
        </p:nvSpPr>
        <p:spPr>
          <a:xfrm>
            <a:off x="3124200" y="4343400"/>
            <a:ext cx="1905000" cy="369332"/>
          </a:xfrm>
          <a:prstGeom prst="rect">
            <a:avLst/>
          </a:prstGeom>
          <a:noFill/>
        </p:spPr>
        <p:txBody>
          <a:bodyPr wrap="square" rtlCol="0">
            <a:spAutoFit/>
          </a:bodyPr>
          <a:lstStyle/>
          <a:p>
            <a:r>
              <a:rPr lang="en-US" smtClean="0"/>
              <a:t>Answer: 161</a:t>
            </a: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2</a:t>
            </a:r>
            <a:endParaRPr lang="en-US"/>
          </a:p>
        </p:txBody>
      </p:sp>
      <p:sp>
        <p:nvSpPr>
          <p:cNvPr id="3" name="Content Placeholder 2"/>
          <p:cNvSpPr>
            <a:spLocks noGrp="1"/>
          </p:cNvSpPr>
          <p:nvPr>
            <p:ph idx="1"/>
          </p:nvPr>
        </p:nvSpPr>
        <p:spPr>
          <a:xfrm>
            <a:off x="457200" y="1600201"/>
            <a:ext cx="7467600" cy="2743200"/>
          </a:xfrm>
        </p:spPr>
        <p:txBody>
          <a:bodyPr>
            <a:normAutofit/>
          </a:bodyPr>
          <a:lstStyle/>
          <a:p>
            <a:r>
              <a:rPr lang="en-US" sz="2000" dirty="0" smtClean="0"/>
              <a:t>Money accumulates in a fund at an effective annual interest rate of </a:t>
            </a:r>
            <a:r>
              <a:rPr lang="en-US" sz="2000" dirty="0" err="1" smtClean="0"/>
              <a:t>i</a:t>
            </a:r>
            <a:r>
              <a:rPr lang="en-US" sz="2000" dirty="0" smtClean="0"/>
              <a:t> during the first 5 years, and at an effective annual interest rate of 2i thereafter. A deposit of 1 is made into the fund at time 0. It accumulates to 3.09 at the and of 10 years and to 13.62 at the end of 20 years. What is the value of the deposit at the end of 7 years?</a:t>
            </a:r>
          </a:p>
          <a:p>
            <a:r>
              <a:rPr lang="en-US" sz="2000" dirty="0" smtClean="0"/>
              <a:t>ASM p.</a:t>
            </a:r>
            <a:r>
              <a:rPr lang="en-US" sz="2000" dirty="0" smtClean="0"/>
              <a:t>22, #2</a:t>
            </a:r>
            <a:endParaRPr lang="en-US" sz="2000" dirty="0" smtClean="0"/>
          </a:p>
        </p:txBody>
      </p:sp>
      <p:sp>
        <p:nvSpPr>
          <p:cNvPr id="4" name="TextBox 3"/>
          <p:cNvSpPr txBox="1"/>
          <p:nvPr/>
        </p:nvSpPr>
        <p:spPr>
          <a:xfrm>
            <a:off x="3124200" y="4343400"/>
            <a:ext cx="1905000" cy="369332"/>
          </a:xfrm>
          <a:prstGeom prst="rect">
            <a:avLst/>
          </a:prstGeom>
          <a:noFill/>
        </p:spPr>
        <p:txBody>
          <a:bodyPr wrap="square" rtlCol="0">
            <a:spAutoFit/>
          </a:bodyPr>
          <a:lstStyle/>
          <a:p>
            <a:r>
              <a:rPr lang="en-US" smtClean="0"/>
              <a:t>Answer: 1.98</a:t>
            </a: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3</a:t>
            </a:r>
            <a:endParaRPr lang="en-US"/>
          </a:p>
        </p:txBody>
      </p:sp>
      <p:sp>
        <p:nvSpPr>
          <p:cNvPr id="3" name="Content Placeholder 2"/>
          <p:cNvSpPr>
            <a:spLocks noGrp="1"/>
          </p:cNvSpPr>
          <p:nvPr>
            <p:ph idx="1"/>
          </p:nvPr>
        </p:nvSpPr>
        <p:spPr>
          <a:xfrm>
            <a:off x="457200" y="1600201"/>
            <a:ext cx="7467600" cy="2743200"/>
          </a:xfrm>
        </p:spPr>
        <p:txBody>
          <a:bodyPr>
            <a:normAutofit/>
          </a:bodyPr>
          <a:lstStyle/>
          <a:p>
            <a:r>
              <a:rPr lang="en-US" sz="2000" dirty="0" smtClean="0"/>
              <a:t>Eric deposits X into a savings </a:t>
            </a:r>
            <a:r>
              <a:rPr lang="en-US" sz="2000" dirty="0" err="1" smtClean="0"/>
              <a:t>accout</a:t>
            </a:r>
            <a:r>
              <a:rPr lang="en-US" sz="2000" dirty="0" smtClean="0"/>
              <a:t> at time 0, which pays interest at a nominal rate of </a:t>
            </a:r>
            <a:r>
              <a:rPr lang="en-US" sz="2000" dirty="0" err="1" smtClean="0"/>
              <a:t>i</a:t>
            </a:r>
            <a:r>
              <a:rPr lang="en-US" sz="2000" dirty="0" smtClean="0"/>
              <a:t>, compounded semiannually. Mike deposits 2x into a different savings account at time 0, which pays simple interest at an annual rate of </a:t>
            </a:r>
            <a:r>
              <a:rPr lang="en-US" sz="2000" dirty="0" err="1" smtClean="0"/>
              <a:t>i</a:t>
            </a:r>
            <a:r>
              <a:rPr lang="en-US" sz="2000" dirty="0" smtClean="0"/>
              <a:t>. Eric and Mike earn the same amount of interest during the last 6 months of the 8</a:t>
            </a:r>
            <a:r>
              <a:rPr lang="en-US" sz="2000" baseline="30000" dirty="0" smtClean="0"/>
              <a:t>th</a:t>
            </a:r>
            <a:r>
              <a:rPr lang="en-US" sz="2000" dirty="0" smtClean="0"/>
              <a:t> year. Calculate </a:t>
            </a:r>
            <a:r>
              <a:rPr lang="en-US" sz="2000" dirty="0" err="1" smtClean="0"/>
              <a:t>i</a:t>
            </a:r>
            <a:r>
              <a:rPr lang="en-US" sz="2000" dirty="0" smtClean="0"/>
              <a:t>.</a:t>
            </a:r>
          </a:p>
          <a:p>
            <a:r>
              <a:rPr lang="en-US" sz="2000" dirty="0" smtClean="0"/>
              <a:t>ASM p.</a:t>
            </a:r>
            <a:r>
              <a:rPr lang="en-US" sz="2000" dirty="0" smtClean="0"/>
              <a:t>38, #1</a:t>
            </a:r>
            <a:endParaRPr lang="en-US" sz="2000" dirty="0" smtClean="0"/>
          </a:p>
        </p:txBody>
      </p:sp>
      <p:sp>
        <p:nvSpPr>
          <p:cNvPr id="4" name="TextBox 3"/>
          <p:cNvSpPr txBox="1"/>
          <p:nvPr/>
        </p:nvSpPr>
        <p:spPr>
          <a:xfrm>
            <a:off x="3124200" y="4343400"/>
            <a:ext cx="1905000" cy="369332"/>
          </a:xfrm>
          <a:prstGeom prst="rect">
            <a:avLst/>
          </a:prstGeom>
          <a:noFill/>
        </p:spPr>
        <p:txBody>
          <a:bodyPr wrap="square" rtlCol="0">
            <a:spAutoFit/>
          </a:bodyPr>
          <a:lstStyle/>
          <a:p>
            <a:r>
              <a:rPr lang="en-US" smtClean="0"/>
              <a:t>Answer: 9.46%</a:t>
            </a: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Why Pass Exams?</a:t>
            </a:r>
          </a:p>
        </p:txBody>
      </p:sp>
      <p:sp>
        <p:nvSpPr>
          <p:cNvPr id="3" name="Content Placeholder 2"/>
          <p:cNvSpPr>
            <a:spLocks noGrp="1"/>
          </p:cNvSpPr>
          <p:nvPr>
            <p:ph idx="1"/>
          </p:nvPr>
        </p:nvSpPr>
        <p:spPr/>
        <p:txBody>
          <a:bodyPr>
            <a:normAutofit fontScale="92500" lnSpcReduction="10000"/>
          </a:bodyPr>
          <a:lstStyle/>
          <a:p>
            <a:pPr eaLnBrk="1" hangingPunct="1"/>
            <a:r>
              <a:rPr lang="en-US" sz="3000" dirty="0" smtClean="0"/>
              <a:t>Much more important to employers than GPA (within reason)</a:t>
            </a:r>
          </a:p>
          <a:p>
            <a:pPr lvl="1" eaLnBrk="1" hangingPunct="1"/>
            <a:r>
              <a:rPr lang="en-US" sz="2600" dirty="0" smtClean="0"/>
              <a:t>Big advantage for internships</a:t>
            </a:r>
          </a:p>
          <a:p>
            <a:pPr lvl="1" eaLnBrk="1" hangingPunct="1"/>
            <a:r>
              <a:rPr lang="en-US" sz="2600" dirty="0" smtClean="0"/>
              <a:t>Nearly required for full-time work</a:t>
            </a:r>
          </a:p>
          <a:p>
            <a:pPr eaLnBrk="1" hangingPunct="1"/>
            <a:r>
              <a:rPr lang="en-US" sz="3000" dirty="0" smtClean="0"/>
              <a:t>Best thing you can do right now for your career</a:t>
            </a:r>
          </a:p>
          <a:p>
            <a:pPr lvl="1" eaLnBrk="1" hangingPunct="1"/>
            <a:r>
              <a:rPr lang="en-US" sz="2600" dirty="0" smtClean="0"/>
              <a:t>Immediately: get that internship/full-time job!</a:t>
            </a:r>
          </a:p>
          <a:p>
            <a:pPr lvl="1" eaLnBrk="1" hangingPunct="1"/>
            <a:r>
              <a:rPr lang="en-US" sz="2600" dirty="0" smtClean="0"/>
              <a:t>Later: get on your way to bigger opportunities </a:t>
            </a:r>
            <a:r>
              <a:rPr lang="en-US" sz="2600" u="sng" dirty="0" smtClean="0">
                <a:hlinkClick r:id="rId2"/>
              </a:rPr>
              <a:t>http://www.actuaryjobs.com/salary.html</a:t>
            </a:r>
            <a:r>
              <a:rPr lang="en-US" sz="2600" dirty="0" smtClean="0"/>
              <a:t> </a:t>
            </a:r>
          </a:p>
          <a:p>
            <a:pPr eaLnBrk="1" hangingPunct="1"/>
            <a:r>
              <a:rPr lang="en-US" sz="3000" dirty="0" smtClean="0"/>
              <a:t>Easier to pass them now in school than working full-time</a:t>
            </a:r>
          </a:p>
          <a:p>
            <a:pPr eaLnBrk="1" hangingPunct="1"/>
            <a:endParaRPr lang="en-US" sz="30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4</a:t>
            </a:r>
            <a:endParaRPr lang="en-US"/>
          </a:p>
        </p:txBody>
      </p:sp>
      <p:sp>
        <p:nvSpPr>
          <p:cNvPr id="3" name="Content Placeholder 2"/>
          <p:cNvSpPr>
            <a:spLocks noGrp="1"/>
          </p:cNvSpPr>
          <p:nvPr>
            <p:ph idx="1"/>
          </p:nvPr>
        </p:nvSpPr>
        <p:spPr>
          <a:xfrm>
            <a:off x="457200" y="1600201"/>
            <a:ext cx="7467600" cy="2743200"/>
          </a:xfrm>
        </p:spPr>
        <p:txBody>
          <a:bodyPr>
            <a:normAutofit/>
          </a:bodyPr>
          <a:lstStyle/>
          <a:p>
            <a:r>
              <a:rPr lang="en-US" sz="2000" dirty="0" smtClean="0"/>
              <a:t>Jennifer deposits 1000 into a bank account.  The bank credits interest at a nominal annual rate of </a:t>
            </a:r>
            <a:r>
              <a:rPr lang="en-US" sz="2000" i="1" dirty="0" err="1" smtClean="0"/>
              <a:t>i</a:t>
            </a:r>
            <a:r>
              <a:rPr lang="en-US" sz="2000" i="1" dirty="0" smtClean="0"/>
              <a:t> </a:t>
            </a:r>
            <a:r>
              <a:rPr lang="en-US" sz="2000" dirty="0" smtClean="0"/>
              <a:t>convertible semiannually for the first 7 years and a nominal annual rate of 2</a:t>
            </a:r>
            <a:r>
              <a:rPr lang="en-US" sz="2000" i="1" dirty="0" smtClean="0"/>
              <a:t>i</a:t>
            </a:r>
            <a:r>
              <a:rPr lang="en-US" sz="2000" dirty="0" smtClean="0"/>
              <a:t> convertible quarterly for all years thereafter.  The accumulated amount in the account at the end of 5 years is X.  The accumulated amount in the account at the end of 10.5 years is 1980.  Calculate X.</a:t>
            </a:r>
          </a:p>
          <a:p>
            <a:r>
              <a:rPr lang="en-US" sz="2000" dirty="0" smtClean="0"/>
              <a:t>Pg. 38, #6</a:t>
            </a:r>
            <a:endParaRPr lang="en-US" sz="2000" dirty="0" smtClean="0"/>
          </a:p>
        </p:txBody>
      </p:sp>
      <p:sp>
        <p:nvSpPr>
          <p:cNvPr id="4" name="TextBox 3"/>
          <p:cNvSpPr txBox="1"/>
          <p:nvPr/>
        </p:nvSpPr>
        <p:spPr>
          <a:xfrm>
            <a:off x="3124200" y="4343400"/>
            <a:ext cx="1905000" cy="369332"/>
          </a:xfrm>
          <a:prstGeom prst="rect">
            <a:avLst/>
          </a:prstGeom>
          <a:noFill/>
        </p:spPr>
        <p:txBody>
          <a:bodyPr wrap="square" rtlCol="0">
            <a:spAutoFit/>
          </a:bodyPr>
          <a:lstStyle/>
          <a:p>
            <a:r>
              <a:rPr lang="en-US" dirty="0" smtClean="0"/>
              <a:t>Answer: </a:t>
            </a:r>
            <a:r>
              <a:rPr lang="en-US" dirty="0" smtClean="0"/>
              <a:t>1276</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5</a:t>
            </a:r>
            <a:endParaRPr lang="en-US"/>
          </a:p>
        </p:txBody>
      </p:sp>
      <p:sp>
        <p:nvSpPr>
          <p:cNvPr id="3" name="Content Placeholder 2"/>
          <p:cNvSpPr>
            <a:spLocks noGrp="1"/>
          </p:cNvSpPr>
          <p:nvPr>
            <p:ph idx="1"/>
          </p:nvPr>
        </p:nvSpPr>
        <p:spPr>
          <a:xfrm>
            <a:off x="457200" y="1600201"/>
            <a:ext cx="7467600" cy="2743200"/>
          </a:xfrm>
        </p:spPr>
        <p:txBody>
          <a:bodyPr>
            <a:normAutofit/>
          </a:bodyPr>
          <a:lstStyle/>
          <a:p>
            <a:r>
              <a:rPr lang="en-US" sz="2000" dirty="0" smtClean="0"/>
              <a:t>Bruce deposits 100 into a bank account. His account is credited interest at a nominal rate of interest </a:t>
            </a:r>
            <a:r>
              <a:rPr lang="en-US" sz="2000" dirty="0" err="1" smtClean="0"/>
              <a:t>i</a:t>
            </a:r>
            <a:r>
              <a:rPr lang="en-US" sz="2000" dirty="0" smtClean="0"/>
              <a:t> convertible semiannually. At the same time, Peter deposits 100 into a separate account. Peter’s account is credited interest at a force of interest of </a:t>
            </a:r>
            <a:r>
              <a:rPr lang="el-GR" sz="2000" dirty="0" smtClean="0"/>
              <a:t>δ</a:t>
            </a:r>
            <a:r>
              <a:rPr lang="en-US" sz="2000" dirty="0" smtClean="0"/>
              <a:t>.  After 7.25 years, the value of each account is 200. Calculate (</a:t>
            </a:r>
            <a:r>
              <a:rPr lang="en-US" sz="2000" dirty="0" err="1" smtClean="0"/>
              <a:t>i</a:t>
            </a:r>
            <a:r>
              <a:rPr lang="en-US" sz="2000" dirty="0" smtClean="0"/>
              <a:t>-</a:t>
            </a:r>
            <a:r>
              <a:rPr lang="el-GR" sz="2000" dirty="0" smtClean="0"/>
              <a:t> δ</a:t>
            </a:r>
            <a:r>
              <a:rPr lang="en-US" sz="2000" dirty="0" smtClean="0"/>
              <a:t>).</a:t>
            </a:r>
          </a:p>
          <a:p>
            <a:r>
              <a:rPr lang="en-US" sz="2000" dirty="0" smtClean="0"/>
              <a:t>ASM p</a:t>
            </a:r>
            <a:r>
              <a:rPr lang="en-US" sz="2000" dirty="0" smtClean="0"/>
              <a:t>.</a:t>
            </a:r>
            <a:r>
              <a:rPr lang="en-US" sz="2000" dirty="0" smtClean="0"/>
              <a:t>55, #1</a:t>
            </a:r>
            <a:endParaRPr lang="en-US" sz="2000" dirty="0" smtClean="0"/>
          </a:p>
        </p:txBody>
      </p:sp>
      <p:sp>
        <p:nvSpPr>
          <p:cNvPr id="4" name="TextBox 3"/>
          <p:cNvSpPr txBox="1"/>
          <p:nvPr/>
        </p:nvSpPr>
        <p:spPr>
          <a:xfrm>
            <a:off x="3124200" y="4343400"/>
            <a:ext cx="1905000" cy="369332"/>
          </a:xfrm>
          <a:prstGeom prst="rect">
            <a:avLst/>
          </a:prstGeom>
          <a:noFill/>
        </p:spPr>
        <p:txBody>
          <a:bodyPr wrap="square" rtlCol="0">
            <a:spAutoFit/>
          </a:bodyPr>
          <a:lstStyle/>
          <a:p>
            <a:r>
              <a:rPr lang="en-US" dirty="0" smtClean="0"/>
              <a:t>Answer: .23%</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6</a:t>
            </a:r>
            <a:endParaRPr lang="en-US" dirty="0"/>
          </a:p>
        </p:txBody>
      </p:sp>
      <p:sp>
        <p:nvSpPr>
          <p:cNvPr id="4" name="Content Placeholder 2"/>
          <p:cNvSpPr>
            <a:spLocks noGrp="1"/>
          </p:cNvSpPr>
          <p:nvPr>
            <p:ph idx="1"/>
          </p:nvPr>
        </p:nvSpPr>
        <p:spPr>
          <a:xfrm>
            <a:off x="457200" y="1600201"/>
            <a:ext cx="7467600" cy="2743200"/>
          </a:xfrm>
        </p:spPr>
        <p:txBody>
          <a:bodyPr>
            <a:normAutofit/>
          </a:bodyPr>
          <a:lstStyle/>
          <a:p>
            <a:r>
              <a:rPr lang="en-US" sz="2000" dirty="0" smtClean="0"/>
              <a:t>The force of interest is </a:t>
            </a:r>
            <a:r>
              <a:rPr lang="en-US" sz="2000" dirty="0" err="1" smtClean="0"/>
              <a:t>δt</a:t>
            </a:r>
            <a:r>
              <a:rPr lang="en-US" sz="2000" dirty="0"/>
              <a:t> </a:t>
            </a:r>
            <a:r>
              <a:rPr lang="en-US" sz="2000" dirty="0" smtClean="0"/>
              <a:t>= 0.02t, where t is the number of years from January 1, 2001.  If $1.00 is invested on January 1, 2003, how much is in the fund on January 1, 2008.</a:t>
            </a:r>
            <a:endParaRPr lang="en-US" sz="2000" dirty="0" smtClean="0"/>
          </a:p>
          <a:p>
            <a:r>
              <a:rPr lang="en-US" sz="2000" dirty="0" smtClean="0"/>
              <a:t>ASM p</a:t>
            </a:r>
            <a:r>
              <a:rPr lang="en-US" sz="2000" dirty="0" smtClean="0"/>
              <a:t>.</a:t>
            </a:r>
            <a:r>
              <a:rPr lang="en-US" sz="2000" dirty="0" smtClean="0"/>
              <a:t>67, #1</a:t>
            </a:r>
            <a:endParaRPr lang="en-US" sz="2000" dirty="0" smtClean="0"/>
          </a:p>
        </p:txBody>
      </p:sp>
      <p:sp>
        <p:nvSpPr>
          <p:cNvPr id="5" name="TextBox 4"/>
          <p:cNvSpPr txBox="1"/>
          <p:nvPr/>
        </p:nvSpPr>
        <p:spPr>
          <a:xfrm>
            <a:off x="3124200" y="4343400"/>
            <a:ext cx="1905000" cy="369332"/>
          </a:xfrm>
          <a:prstGeom prst="rect">
            <a:avLst/>
          </a:prstGeom>
          <a:noFill/>
        </p:spPr>
        <p:txBody>
          <a:bodyPr wrap="square" rtlCol="0">
            <a:spAutoFit/>
          </a:bodyPr>
          <a:lstStyle/>
          <a:p>
            <a:r>
              <a:rPr lang="en-US" dirty="0" smtClean="0"/>
              <a:t>Answer: </a:t>
            </a:r>
            <a:r>
              <a:rPr lang="en-US" dirty="0" smtClean="0"/>
              <a:t>1.568</a:t>
            </a:r>
            <a:endParaRPr lang="en-US" dirty="0"/>
          </a:p>
        </p:txBody>
      </p:sp>
    </p:spTree>
    <p:extLst>
      <p:ext uri="{BB962C8B-B14F-4D97-AF65-F5344CB8AC3E}">
        <p14:creationId xmlns:p14="http://schemas.microsoft.com/office/powerpoint/2010/main" val="34778396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7</a:t>
            </a:r>
            <a:endParaRPr lang="en-US" dirty="0"/>
          </a:p>
        </p:txBody>
      </p:sp>
      <p:sp>
        <p:nvSpPr>
          <p:cNvPr id="4" name="Content Placeholder 2"/>
          <p:cNvSpPr>
            <a:spLocks noGrp="1"/>
          </p:cNvSpPr>
          <p:nvPr>
            <p:ph idx="1"/>
          </p:nvPr>
        </p:nvSpPr>
        <p:spPr>
          <a:xfrm>
            <a:off x="457200" y="1600201"/>
            <a:ext cx="7467600" cy="2743200"/>
          </a:xfrm>
        </p:spPr>
        <p:txBody>
          <a:bodyPr>
            <a:normAutofit lnSpcReduction="10000"/>
          </a:bodyPr>
          <a:lstStyle/>
          <a:p>
            <a:r>
              <a:rPr lang="en-US" sz="2000" dirty="0" smtClean="0"/>
              <a:t>A fund starts with a zero balance at time zero.  The fund accumulates with a varying force of interest </a:t>
            </a:r>
            <a:endParaRPr lang="en-US" sz="2000" dirty="0" smtClean="0"/>
          </a:p>
          <a:p>
            <a:endParaRPr lang="en-US" sz="2000" dirty="0" smtClean="0"/>
          </a:p>
          <a:p>
            <a:endParaRPr lang="en-US" sz="2000" dirty="0"/>
          </a:p>
          <a:p>
            <a:endParaRPr lang="en-US" sz="2000" dirty="0" smtClean="0"/>
          </a:p>
          <a:p>
            <a:pPr marL="36576" indent="0">
              <a:buNone/>
            </a:pPr>
            <a:r>
              <a:rPr lang="en-US" sz="2000" dirty="0"/>
              <a:t> </a:t>
            </a:r>
            <a:r>
              <a:rPr lang="en-US" sz="2000" dirty="0" smtClean="0"/>
              <a:t>     A deposit is made at time 2.  Calculate the number of years from the time of deposit for the fund to double.</a:t>
            </a:r>
            <a:endParaRPr lang="en-US" sz="2000" dirty="0"/>
          </a:p>
          <a:p>
            <a:r>
              <a:rPr lang="en-US" sz="2000" dirty="0" smtClean="0"/>
              <a:t>ASM </a:t>
            </a:r>
            <a:r>
              <a:rPr lang="en-US" sz="2000" dirty="0" smtClean="0"/>
              <a:t>p</a:t>
            </a:r>
            <a:r>
              <a:rPr lang="en-US" sz="2000" dirty="0" smtClean="0"/>
              <a:t>.72, #11</a:t>
            </a:r>
            <a:endParaRPr lang="en-US" sz="2000" dirty="0" smtClean="0"/>
          </a:p>
        </p:txBody>
      </p:sp>
      <p:sp>
        <p:nvSpPr>
          <p:cNvPr id="5" name="TextBox 4"/>
          <p:cNvSpPr txBox="1"/>
          <p:nvPr/>
        </p:nvSpPr>
        <p:spPr>
          <a:xfrm>
            <a:off x="3124200" y="4343400"/>
            <a:ext cx="1905000" cy="369332"/>
          </a:xfrm>
          <a:prstGeom prst="rect">
            <a:avLst/>
          </a:prstGeom>
          <a:noFill/>
        </p:spPr>
        <p:txBody>
          <a:bodyPr wrap="square" rtlCol="0">
            <a:spAutoFit/>
          </a:bodyPr>
          <a:lstStyle/>
          <a:p>
            <a:r>
              <a:rPr lang="en-US" dirty="0" smtClean="0"/>
              <a:t>Answer: </a:t>
            </a:r>
            <a:r>
              <a:rPr lang="en-US" dirty="0" smtClean="0"/>
              <a:t>1</a:t>
            </a:r>
            <a:endParaRPr lang="en-US" dirty="0"/>
          </a:p>
        </p:txBody>
      </p:sp>
      <p:graphicFrame>
        <p:nvGraphicFramePr>
          <p:cNvPr id="6" name="Object 27"/>
          <p:cNvGraphicFramePr>
            <a:graphicFrameLocks noChangeAspect="1"/>
          </p:cNvGraphicFramePr>
          <p:nvPr>
            <p:extLst>
              <p:ext uri="{D42A27DB-BD31-4B8C-83A1-F6EECF244321}">
                <p14:modId xmlns:p14="http://schemas.microsoft.com/office/powerpoint/2010/main" val="761212958"/>
              </p:ext>
            </p:extLst>
          </p:nvPr>
        </p:nvGraphicFramePr>
        <p:xfrm>
          <a:off x="762000" y="2286000"/>
          <a:ext cx="7772400" cy="1003300"/>
        </p:xfrm>
        <a:graphic>
          <a:graphicData uri="http://schemas.openxmlformats.org/presentationml/2006/ole">
            <mc:AlternateContent xmlns:mc="http://schemas.openxmlformats.org/markup-compatibility/2006">
              <mc:Choice xmlns:v="urn:schemas-microsoft-com:vml" Requires="v">
                <p:oleObj spid="_x0000_s1026" name="Document" r:id="rId3" imgW="7772400" imgH="1003300" progId="Word.Document.12">
                  <p:embed/>
                </p:oleObj>
              </mc:Choice>
              <mc:Fallback>
                <p:oleObj name="Document" r:id="rId3" imgW="7772400" imgH="1003300" progId="Word.Document.12">
                  <p:embed/>
                  <p:pic>
                    <p:nvPicPr>
                      <p:cNvPr id="0" name=""/>
                      <p:cNvPicPr>
                        <a:picLocks noChangeAspect="1" noChangeArrowheads="1"/>
                      </p:cNvPicPr>
                      <p:nvPr/>
                    </p:nvPicPr>
                    <p:blipFill>
                      <a:blip r:embed="rId4"/>
                      <a:srcRect/>
                      <a:stretch>
                        <a:fillRect/>
                      </a:stretch>
                    </p:blipFill>
                    <p:spPr bwMode="auto">
                      <a:xfrm>
                        <a:off x="762000" y="2286000"/>
                        <a:ext cx="77724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76638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Exam FM/2</a:t>
            </a:r>
          </a:p>
        </p:txBody>
      </p:sp>
      <p:sp>
        <p:nvSpPr>
          <p:cNvPr id="15363" name="Content Placeholder 2"/>
          <p:cNvSpPr>
            <a:spLocks noGrp="1"/>
          </p:cNvSpPr>
          <p:nvPr>
            <p:ph idx="1"/>
          </p:nvPr>
        </p:nvSpPr>
        <p:spPr/>
        <p:txBody>
          <a:bodyPr/>
          <a:lstStyle/>
          <a:p>
            <a:pPr eaLnBrk="1" hangingPunct="1"/>
            <a:r>
              <a:rPr lang="en-US" smtClean="0"/>
              <a:t>3 hours</a:t>
            </a:r>
          </a:p>
          <a:p>
            <a:pPr eaLnBrk="1" hangingPunct="1"/>
            <a:r>
              <a:rPr lang="en-US" smtClean="0"/>
              <a:t>35 multiple choice questions</a:t>
            </a:r>
          </a:p>
          <a:p>
            <a:pPr eaLnBrk="1" hangingPunct="1"/>
            <a:r>
              <a:rPr lang="en-US" smtClean="0"/>
              <a:t>Computer-based</a:t>
            </a:r>
          </a:p>
          <a:p>
            <a:pPr lvl="1" eaLnBrk="1" hangingPunct="1"/>
            <a:r>
              <a:rPr lang="en-US" smtClean="0"/>
              <a:t>Preliminary pass/fail</a:t>
            </a:r>
          </a:p>
          <a:p>
            <a:pPr lvl="1" eaLnBrk="1" hangingPunct="1"/>
            <a:r>
              <a:rPr lang="en-US" smtClean="0"/>
              <a:t>Few pilot questions</a:t>
            </a:r>
          </a:p>
          <a:p>
            <a:pPr eaLnBrk="1" hangingPunct="1"/>
            <a:r>
              <a:rPr lang="en-US" smtClean="0"/>
              <a:t>100 hours of study per exam hour = 300 hours </a:t>
            </a:r>
          </a:p>
          <a:p>
            <a:pPr lvl="1" eaLnBrk="1" hangingPunct="1"/>
            <a:r>
              <a:rPr lang="en-US" smtClean="0"/>
              <a:t>No substitute for time!</a:t>
            </a:r>
          </a:p>
          <a:p>
            <a:pPr eaLnBrk="1" hangingPunct="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3429000" cy="1143000"/>
          </a:xfrm>
        </p:spPr>
        <p:txBody>
          <a:bodyPr/>
          <a:lstStyle/>
          <a:p>
            <a:pPr eaLnBrk="1" hangingPunct="1"/>
            <a:r>
              <a:rPr lang="en-US" smtClean="0"/>
              <a:t>Schedule</a:t>
            </a:r>
          </a:p>
        </p:txBody>
      </p:sp>
      <p:sp>
        <p:nvSpPr>
          <p:cNvPr id="3" name="Content Placeholder 2"/>
          <p:cNvSpPr>
            <a:spLocks noGrp="1"/>
          </p:cNvSpPr>
          <p:nvPr>
            <p:ph idx="1"/>
          </p:nvPr>
        </p:nvSpPr>
        <p:spPr/>
        <p:txBody>
          <a:bodyPr>
            <a:normAutofit/>
          </a:bodyPr>
          <a:lstStyle/>
          <a:p>
            <a:r>
              <a:rPr lang="en-US" sz="2000" dirty="0"/>
              <a:t>February 11th: Cram Session for February </a:t>
            </a:r>
            <a:r>
              <a:rPr lang="en-US" sz="2000" dirty="0" smtClean="0"/>
              <a:t>FM</a:t>
            </a:r>
          </a:p>
          <a:p>
            <a:r>
              <a:rPr lang="en-US" sz="2000" dirty="0" smtClean="0"/>
              <a:t>February </a:t>
            </a:r>
            <a:r>
              <a:rPr lang="en-US" sz="2000" dirty="0"/>
              <a:t>18th: Intro to Time Value of </a:t>
            </a:r>
            <a:r>
              <a:rPr lang="en-US" sz="2000" dirty="0" smtClean="0"/>
              <a:t>Money</a:t>
            </a:r>
          </a:p>
          <a:p>
            <a:r>
              <a:rPr lang="en-US" sz="2000" dirty="0" smtClean="0"/>
              <a:t>February </a:t>
            </a:r>
            <a:r>
              <a:rPr lang="en-US" sz="2000" dirty="0"/>
              <a:t>25th: </a:t>
            </a:r>
            <a:r>
              <a:rPr lang="en-US" sz="2000" dirty="0" smtClean="0"/>
              <a:t>Annuities</a:t>
            </a:r>
          </a:p>
          <a:p>
            <a:r>
              <a:rPr lang="en-US" sz="2000" dirty="0" smtClean="0"/>
              <a:t>March </a:t>
            </a:r>
            <a:r>
              <a:rPr lang="en-US" sz="2000" dirty="0"/>
              <a:t>4th: Loans, Bonds, and </a:t>
            </a:r>
            <a:r>
              <a:rPr lang="en-US" sz="2000" dirty="0" smtClean="0"/>
              <a:t>Applications</a:t>
            </a:r>
          </a:p>
          <a:p>
            <a:r>
              <a:rPr lang="en-US" sz="2000" dirty="0" smtClean="0"/>
              <a:t>March </a:t>
            </a:r>
            <a:r>
              <a:rPr lang="en-US" sz="2000" dirty="0"/>
              <a:t>11th: Spring </a:t>
            </a:r>
            <a:r>
              <a:rPr lang="en-US" sz="2000" dirty="0" smtClean="0"/>
              <a:t>Break</a:t>
            </a:r>
          </a:p>
          <a:p>
            <a:r>
              <a:rPr lang="en-US" sz="2000" dirty="0" smtClean="0"/>
              <a:t>March 18th: Cash </a:t>
            </a:r>
            <a:r>
              <a:rPr lang="en-US" sz="2000" dirty="0"/>
              <a:t>Flows, Investments, Duration, and </a:t>
            </a:r>
            <a:r>
              <a:rPr lang="en-US" sz="2000" dirty="0" smtClean="0"/>
              <a:t>Immunization</a:t>
            </a:r>
          </a:p>
          <a:p>
            <a:r>
              <a:rPr lang="en-US" sz="2000" dirty="0" smtClean="0"/>
              <a:t>March </a:t>
            </a:r>
            <a:r>
              <a:rPr lang="en-US" sz="2000" dirty="0"/>
              <a:t>25th: Derivatives and Options, Combinations of Strategies and </a:t>
            </a:r>
            <a:r>
              <a:rPr lang="en-US" sz="2000" dirty="0" smtClean="0"/>
              <a:t>Hedging</a:t>
            </a:r>
          </a:p>
          <a:p>
            <a:r>
              <a:rPr lang="en-US" sz="2000" dirty="0" smtClean="0"/>
              <a:t>April </a:t>
            </a:r>
            <a:r>
              <a:rPr lang="en-US" sz="2000" dirty="0"/>
              <a:t>1st: Forwards, Futures, Swaps and </a:t>
            </a:r>
            <a:r>
              <a:rPr lang="en-US" sz="2000" dirty="0" smtClean="0"/>
              <a:t>Applications</a:t>
            </a:r>
          </a:p>
          <a:p>
            <a:r>
              <a:rPr lang="en-US" sz="2000" dirty="0" smtClean="0"/>
              <a:t>April </a:t>
            </a:r>
            <a:r>
              <a:rPr lang="en-US" sz="2000" dirty="0"/>
              <a:t>10th: Open Review</a:t>
            </a:r>
            <a:endParaRPr lang="en-US" sz="2000" dirty="0">
              <a:effectLst/>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Study Session Format</a:t>
            </a:r>
          </a:p>
        </p:txBody>
      </p:sp>
      <p:sp>
        <p:nvSpPr>
          <p:cNvPr id="17411" name="Content Placeholder 2"/>
          <p:cNvSpPr>
            <a:spLocks noGrp="1"/>
          </p:cNvSpPr>
          <p:nvPr>
            <p:ph idx="1"/>
          </p:nvPr>
        </p:nvSpPr>
        <p:spPr>
          <a:xfrm>
            <a:off x="457200" y="1600200"/>
            <a:ext cx="7848600" cy="4525963"/>
          </a:xfrm>
        </p:spPr>
        <p:txBody>
          <a:bodyPr>
            <a:normAutofit/>
          </a:bodyPr>
          <a:lstStyle/>
          <a:p>
            <a:pPr eaLnBrk="1" hangingPunct="1">
              <a:lnSpc>
                <a:spcPct val="150000"/>
              </a:lnSpc>
            </a:pPr>
            <a:r>
              <a:rPr lang="en-US" smtClean="0"/>
              <a:t>Read ASM/Actex manual and work problems ahead of time</a:t>
            </a:r>
          </a:p>
          <a:p>
            <a:pPr eaLnBrk="1" hangingPunct="1">
              <a:lnSpc>
                <a:spcPct val="150000"/>
              </a:lnSpc>
            </a:pPr>
            <a:r>
              <a:rPr lang="en-US" smtClean="0"/>
              <a:t>Cover concepts and techniques in manual</a:t>
            </a:r>
          </a:p>
          <a:p>
            <a:pPr eaLnBrk="1" hangingPunct="1">
              <a:lnSpc>
                <a:spcPct val="150000"/>
              </a:lnSpc>
            </a:pPr>
            <a:r>
              <a:rPr lang="en-US" smtClean="0"/>
              <a:t>Work problems </a:t>
            </a:r>
          </a:p>
          <a:p>
            <a:pPr eaLnBrk="1" hangingPunct="1">
              <a:lnSpc>
                <a:spcPct val="150000"/>
              </a:lnSpc>
            </a:pPr>
            <a:r>
              <a:rPr lang="en-US" smtClean="0"/>
              <a:t>Answer any final questions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How to Get Your Time’s Worth</a:t>
            </a:r>
          </a:p>
        </p:txBody>
      </p:sp>
      <p:sp>
        <p:nvSpPr>
          <p:cNvPr id="18435" name="Content Placeholder 2"/>
          <p:cNvSpPr>
            <a:spLocks noGrp="1"/>
          </p:cNvSpPr>
          <p:nvPr>
            <p:ph idx="1"/>
          </p:nvPr>
        </p:nvSpPr>
        <p:spPr>
          <a:xfrm>
            <a:off x="457200" y="1600200"/>
            <a:ext cx="7543800" cy="4525963"/>
          </a:xfrm>
        </p:spPr>
        <p:txBody>
          <a:bodyPr>
            <a:normAutofit fontScale="92500" lnSpcReduction="10000"/>
          </a:bodyPr>
          <a:lstStyle/>
          <a:p>
            <a:pPr eaLnBrk="1" hangingPunct="1"/>
            <a:r>
              <a:rPr lang="en-US" dirty="0" smtClean="0"/>
              <a:t>Use these sessions to review and clarify, not to learn</a:t>
            </a:r>
          </a:p>
          <a:p>
            <a:pPr lvl="1" eaLnBrk="1" hangingPunct="1"/>
            <a:r>
              <a:rPr lang="en-US" dirty="0" smtClean="0"/>
              <a:t>Learn from RM 410 and your manual</a:t>
            </a:r>
          </a:p>
          <a:p>
            <a:pPr eaLnBrk="1" hangingPunct="1"/>
            <a:r>
              <a:rPr lang="en-US" dirty="0" smtClean="0"/>
              <a:t>Work problems from the end of ASM before the session</a:t>
            </a:r>
          </a:p>
          <a:p>
            <a:pPr eaLnBrk="1" hangingPunct="1"/>
            <a:r>
              <a:rPr lang="en-US" dirty="0" smtClean="0"/>
              <a:t>Whenever you get a problem wrong, read the solution and do it again until you know it</a:t>
            </a:r>
          </a:p>
          <a:p>
            <a:pPr eaLnBrk="1" hangingPunct="1"/>
            <a:r>
              <a:rPr lang="en-US" b="1" u="sng" dirty="0" smtClean="0">
                <a:solidFill>
                  <a:srgbClr val="FF0000"/>
                </a:solidFill>
              </a:rPr>
              <a:t>Bring questions</a:t>
            </a:r>
          </a:p>
          <a:p>
            <a:pPr lvl="1" eaLnBrk="1" hangingPunct="1"/>
            <a:r>
              <a:rPr lang="en-US" dirty="0" smtClean="0"/>
              <a:t>General concepts</a:t>
            </a:r>
          </a:p>
          <a:p>
            <a:pPr lvl="1" eaLnBrk="1" hangingPunct="1"/>
            <a:r>
              <a:rPr lang="en-US" dirty="0" smtClean="0"/>
              <a:t>Specific problems</a:t>
            </a:r>
          </a:p>
          <a:p>
            <a:pPr lvl="1" eaLnBrk="1" hangingPunct="1">
              <a:buFont typeface="Arial" charset="0"/>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How to Prepare</a:t>
            </a:r>
          </a:p>
        </p:txBody>
      </p:sp>
      <p:sp>
        <p:nvSpPr>
          <p:cNvPr id="19459" name="Content Placeholder 2"/>
          <p:cNvSpPr>
            <a:spLocks noGrp="1"/>
          </p:cNvSpPr>
          <p:nvPr>
            <p:ph idx="1"/>
          </p:nvPr>
        </p:nvSpPr>
        <p:spPr/>
        <p:txBody>
          <a:bodyPr>
            <a:normAutofit/>
          </a:bodyPr>
          <a:lstStyle/>
          <a:p>
            <a:pPr eaLnBrk="1" hangingPunct="1"/>
            <a:r>
              <a:rPr lang="en-US" dirty="0" smtClean="0"/>
              <a:t>You need ~100-200 hours</a:t>
            </a:r>
          </a:p>
          <a:p>
            <a:pPr lvl="1" eaLnBrk="1" hangingPunct="1"/>
            <a:r>
              <a:rPr lang="en-US" dirty="0" smtClean="0"/>
              <a:t>2 hours/week in this room isn’t enough</a:t>
            </a:r>
          </a:p>
          <a:p>
            <a:r>
              <a:rPr lang="en-US" dirty="0" smtClean="0"/>
              <a:t>Supplement your independent study of ASM with the review session and 410</a:t>
            </a:r>
          </a:p>
          <a:p>
            <a:pPr eaLnBrk="1" hangingPunct="1"/>
            <a:r>
              <a:rPr lang="en-US" dirty="0" smtClean="0"/>
              <a:t>Clarify the details with review sessions</a:t>
            </a:r>
          </a:p>
          <a:p>
            <a:pPr eaLnBrk="1" hangingPunct="1"/>
            <a:r>
              <a:rPr lang="en-US" dirty="0" smtClean="0"/>
              <a:t>Problems, problems, problems</a:t>
            </a:r>
          </a:p>
          <a:p>
            <a:pPr eaLnBrk="1" hangingPunct="1"/>
            <a:r>
              <a:rPr lang="en-US" dirty="0" smtClean="0"/>
              <a:t>Practice tests – practice until you can consistently pass any sample exam</a:t>
            </a:r>
          </a:p>
          <a:p>
            <a:pPr lvl="1"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 Value of Money</a:t>
            </a:r>
            <a:endParaRPr lang="en-US" dirty="0"/>
          </a:p>
        </p:txBody>
      </p:sp>
    </p:spTree>
    <p:extLst>
      <p:ext uri="{BB962C8B-B14F-4D97-AF65-F5344CB8AC3E}">
        <p14:creationId xmlns:p14="http://schemas.microsoft.com/office/powerpoint/2010/main" val="122342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Simple Interest</a:t>
            </a:r>
            <a:endParaRPr lang="en-US"/>
          </a:p>
        </p:txBody>
      </p:sp>
      <p:sp>
        <p:nvSpPr>
          <p:cNvPr id="3" name="Content Placeholder 2"/>
          <p:cNvSpPr>
            <a:spLocks noGrp="1"/>
          </p:cNvSpPr>
          <p:nvPr>
            <p:ph idx="1"/>
          </p:nvPr>
        </p:nvSpPr>
        <p:spPr/>
        <p:txBody>
          <a:bodyPr/>
          <a:lstStyle/>
          <a:p>
            <a:r>
              <a:rPr lang="en-US" smtClean="0"/>
              <a:t>Fixed rate per time, actually decreases relative to value</a:t>
            </a: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201"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514600" cy="933450"/>
          </a:xfrm>
          <a:prstGeom prst="rect">
            <a:avLst/>
          </a:prstGeom>
          <a:noFill/>
        </p:spPr>
      </p:pic>
      <p:sp>
        <p:nvSpPr>
          <p:cNvPr id="820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203"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57200"/>
            <a:ext cx="2514600" cy="933450"/>
          </a:xfrm>
          <a:prstGeom prst="rect">
            <a:avLst/>
          </a:prstGeom>
          <a:noFill/>
        </p:spPr>
      </p:pic>
      <p:sp>
        <p:nvSpPr>
          <p:cNvPr id="8205" name="Rectangle 1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07"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206" name="Picture 1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57200"/>
            <a:ext cx="2514600" cy="933450"/>
          </a:xfrm>
          <a:prstGeom prst="rect">
            <a:avLst/>
          </a:prstGeom>
          <a:noFill/>
        </p:spPr>
      </p:pic>
      <p:sp>
        <p:nvSpPr>
          <p:cNvPr id="8208" name="Rectangle 16"/>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14"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213" name="Picture 2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57200"/>
            <a:ext cx="2514600" cy="933450"/>
          </a:xfrm>
          <a:prstGeom prst="rect">
            <a:avLst/>
          </a:prstGeom>
          <a:noFill/>
        </p:spPr>
      </p:pic>
      <p:sp>
        <p:nvSpPr>
          <p:cNvPr id="8215" name="Rectangle 23"/>
          <p:cNvSpPr>
            <a:spLocks noChangeArrowheads="1"/>
          </p:cNvSpPr>
          <p:nvPr/>
        </p:nvSpPr>
        <p:spPr bwMode="auto">
          <a:xfrm>
            <a:off x="0" y="1390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218" name="Object 26"/>
          <p:cNvGraphicFramePr>
            <a:graphicFrameLocks noChangeAspect="1"/>
          </p:cNvGraphicFramePr>
          <p:nvPr/>
        </p:nvGraphicFramePr>
        <p:xfrm>
          <a:off x="685800" y="4192587"/>
          <a:ext cx="7770812" cy="608013"/>
        </p:xfrm>
        <a:graphic>
          <a:graphicData uri="http://schemas.openxmlformats.org/presentationml/2006/ole">
            <mc:AlternateContent xmlns:mc="http://schemas.openxmlformats.org/markup-compatibility/2006">
              <mc:Choice xmlns:v="urn:schemas-microsoft-com:vml" Requires="v">
                <p:oleObj spid="_x0000_s8248" name="Document" r:id="rId4" imgW="7771413" imgH="607652" progId="Word.Document.12">
                  <p:embed/>
                </p:oleObj>
              </mc:Choice>
              <mc:Fallback>
                <p:oleObj name="Document" r:id="rId4" imgW="7771413" imgH="607652" progId="Word.Document.12">
                  <p:embed/>
                  <p:pic>
                    <p:nvPicPr>
                      <p:cNvPr id="0"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4192587"/>
                        <a:ext cx="777081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8219" name="Object 27"/>
          <p:cNvGraphicFramePr>
            <a:graphicFrameLocks noChangeAspect="1"/>
          </p:cNvGraphicFramePr>
          <p:nvPr>
            <p:extLst>
              <p:ext uri="{D42A27DB-BD31-4B8C-83A1-F6EECF244321}">
                <p14:modId xmlns:p14="http://schemas.microsoft.com/office/powerpoint/2010/main" val="631029946"/>
              </p:ext>
            </p:extLst>
          </p:nvPr>
        </p:nvGraphicFramePr>
        <p:xfrm>
          <a:off x="1066800" y="2743200"/>
          <a:ext cx="7770812" cy="1095375"/>
        </p:xfrm>
        <a:graphic>
          <a:graphicData uri="http://schemas.openxmlformats.org/presentationml/2006/ole">
            <mc:AlternateContent xmlns:mc="http://schemas.openxmlformats.org/markup-compatibility/2006">
              <mc:Choice xmlns:v="urn:schemas-microsoft-com:vml" Requires="v">
                <p:oleObj spid="_x0000_s8249" name="Document" r:id="rId6" imgW="7771413" imgH="1097379" progId="Word.Document.12">
                  <p:embed/>
                </p:oleObj>
              </mc:Choice>
              <mc:Fallback>
                <p:oleObj name="Document" r:id="rId6" imgW="7771413" imgH="1097379" progId="Word.Document.12">
                  <p:embed/>
                  <p:pic>
                    <p:nvPicPr>
                      <p:cNvPr id="0" name="Picture 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2743200"/>
                        <a:ext cx="7770812"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1222</TotalTime>
  <Words>1014</Words>
  <Application>Microsoft Macintosh PowerPoint</Application>
  <PresentationFormat>On-screen Show (4:3)</PresentationFormat>
  <Paragraphs>112</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Technic</vt:lpstr>
      <vt:lpstr>Document</vt:lpstr>
      <vt:lpstr>Microsoft Word Document</vt:lpstr>
      <vt:lpstr>Exam FM/2 Review Introduction and Time Value of Money</vt:lpstr>
      <vt:lpstr>Why Pass Exams?</vt:lpstr>
      <vt:lpstr>Exam FM/2</vt:lpstr>
      <vt:lpstr>Schedule</vt:lpstr>
      <vt:lpstr>Study Session Format</vt:lpstr>
      <vt:lpstr>How to Get Your Time’s Worth</vt:lpstr>
      <vt:lpstr>How to Prepare</vt:lpstr>
      <vt:lpstr>Time Value of Money</vt:lpstr>
      <vt:lpstr>Simple Interest</vt:lpstr>
      <vt:lpstr>Compound Interest</vt:lpstr>
      <vt:lpstr>Present and Future Value</vt:lpstr>
      <vt:lpstr>Present and Future Value Problems</vt:lpstr>
      <vt:lpstr>Discounting</vt:lpstr>
      <vt:lpstr>M-thly compounding</vt:lpstr>
      <vt:lpstr>Force of Interest</vt:lpstr>
      <vt:lpstr>Overall problems</vt:lpstr>
      <vt:lpstr>Problem 1</vt:lpstr>
      <vt:lpstr>Problem 2</vt:lpstr>
      <vt:lpstr>Problem 3</vt:lpstr>
      <vt:lpstr>Problem 4</vt:lpstr>
      <vt:lpstr>Problem 5</vt:lpstr>
      <vt:lpstr>Problem 6</vt:lpstr>
      <vt:lpstr>Problem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FM/2 Review Introduction and Time Value of Money</dc:title>
  <dc:creator>jkk5083</dc:creator>
  <cp:lastModifiedBy>E Stoltz</cp:lastModifiedBy>
  <cp:revision>51</cp:revision>
  <dcterms:created xsi:type="dcterms:W3CDTF">2010-11-28T23:15:59Z</dcterms:created>
  <dcterms:modified xsi:type="dcterms:W3CDTF">2014-02-07T16:22:22Z</dcterms:modified>
</cp:coreProperties>
</file>