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282" r:id="rId3"/>
    <p:sldId id="320" r:id="rId4"/>
    <p:sldId id="312" r:id="rId5"/>
    <p:sldId id="293" r:id="rId6"/>
    <p:sldId id="289" r:id="rId7"/>
    <p:sldId id="314" r:id="rId8"/>
    <p:sldId id="294" r:id="rId9"/>
    <p:sldId id="313" r:id="rId10"/>
    <p:sldId id="295" r:id="rId11"/>
    <p:sldId id="296" r:id="rId12"/>
    <p:sldId id="300" r:id="rId13"/>
    <p:sldId id="297" r:id="rId14"/>
    <p:sldId id="315" r:id="rId15"/>
    <p:sldId id="298" r:id="rId16"/>
    <p:sldId id="321" r:id="rId17"/>
    <p:sldId id="322" r:id="rId18"/>
    <p:sldId id="323" r:id="rId19"/>
    <p:sldId id="324" r:id="rId20"/>
    <p:sldId id="325" r:id="rId21"/>
    <p:sldId id="316" r:id="rId22"/>
    <p:sldId id="317" r:id="rId23"/>
    <p:sldId id="319" r:id="rId24"/>
    <p:sldId id="318" r:id="rId25"/>
    <p:sldId id="287" r:id="rId26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80FF"/>
    <a:srgbClr val="766DFF"/>
    <a:srgbClr val="FE9D89"/>
    <a:srgbClr val="F900FB"/>
    <a:srgbClr val="25FEFF"/>
    <a:srgbClr val="FEBB43"/>
    <a:srgbClr val="FFFF66"/>
    <a:srgbClr val="4B4B4B"/>
    <a:srgbClr val="A71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92" autoAdjust="0"/>
  </p:normalViewPr>
  <p:slideViewPr>
    <p:cSldViewPr snapToGrid="0">
      <p:cViewPr varScale="1">
        <p:scale>
          <a:sx n="88" d="100"/>
          <a:sy n="88" d="100"/>
        </p:scale>
        <p:origin x="-1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FCEB-C31C-2343-9DE8-40ADFD6D456E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3607-BA3F-E441-8F68-0B64E8EF7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9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5A09D1-71D9-451A-A509-780661E70C8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61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538926-5B9B-4F9D-BB24-56D3B71A8215}" type="slidenum">
              <a:rPr lang="en-NZ"/>
              <a:pPr eaLnBrk="1" hangingPunct="1"/>
              <a:t>1</a:t>
            </a:fld>
            <a:endParaRPr lang="en-N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Seasonal cycle due to </a:t>
            </a:r>
            <a:r>
              <a:rPr lang="en-US" dirty="0" err="1" smtClean="0"/>
              <a:t>strat</a:t>
            </a:r>
            <a:r>
              <a:rPr lang="en-US" dirty="0" smtClean="0"/>
              <a:t> </a:t>
            </a:r>
            <a:r>
              <a:rPr lang="en-US" dirty="0" err="1" smtClean="0"/>
              <a:t>exchnage</a:t>
            </a:r>
            <a:r>
              <a:rPr lang="en-US" dirty="0" smtClean="0"/>
              <a:t> and seasonally varying bio uptake</a:t>
            </a:r>
          </a:p>
          <a:p>
            <a:r>
              <a:rPr lang="en-US" dirty="0" smtClean="0"/>
              <a:t>Offset – interhemispheric mixing time</a:t>
            </a:r>
          </a:p>
          <a:p>
            <a:r>
              <a:rPr lang="en-US" dirty="0" smtClean="0"/>
              <a:t>Decline – uptake into biosphere and oceans – trying to equilibrate the 14c content in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09D1-71D9-451A-A509-780661E70C89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04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1970s onwards, some</a:t>
            </a:r>
            <a:r>
              <a:rPr lang="en-US" baseline="0" dirty="0" smtClean="0"/>
              <a:t> differences between N and S hemispheres, but no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09D1-71D9-451A-A509-780661E70C89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854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77727"/>
            <a:ext cx="9144000" cy="2901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756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0" y="3116"/>
              <a:ext cx="5760" cy="1204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2413" y="1166813"/>
            <a:ext cx="7772400" cy="1470025"/>
          </a:xfrm>
        </p:spPr>
        <p:txBody>
          <a:bodyPr anchor="b"/>
          <a:lstStyle>
            <a:lvl1pPr>
              <a:defRPr lang="en-NZ" sz="2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noProof="0" smtClean="0"/>
              <a:t>Click to edit Master title style</a:t>
            </a:r>
            <a:endParaRPr lang="en-NZ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57788"/>
            <a:ext cx="7088188" cy="1295400"/>
          </a:xfrm>
        </p:spPr>
        <p:txBody>
          <a:bodyPr/>
          <a:lstStyle>
            <a:lvl1pPr marL="0" indent="0">
              <a:buFontTx/>
              <a:buNone/>
              <a:defRPr lang="en-NZ" sz="17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noProof="0" smtClean="0"/>
              <a:t>Click to edit Master subtitle style</a:t>
            </a:r>
            <a:endParaRPr lang="en-NZ" noProof="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138863"/>
            <a:ext cx="4321175" cy="287337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2080" y="4399509"/>
            <a:ext cx="5768975" cy="2682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69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98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70870"/>
            <a:ext cx="1461128" cy="2871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dirty="0" smtClean="0"/>
              <a:t>Slide </a:t>
            </a:r>
            <a:fld id="{E2F10DE3-22F3-4374-B9B6-A1EF2E99F4AA}" type="slidenum">
              <a:rPr lang="en-NZ" smtClean="0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666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0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1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41107"/>
            <a:ext cx="1461128" cy="2871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765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5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5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en-NZ" sz="2800" b="1" dirty="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70870"/>
            <a:ext cx="1461128" cy="2871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961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70870"/>
            <a:ext cx="1461128" cy="28713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833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4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57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830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def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33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089650"/>
            <a:ext cx="2038350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375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47964"/>
            <a:ext cx="9144000" cy="290194"/>
          </a:xfrm>
          <a:prstGeom prst="rect">
            <a:avLst/>
          </a:prstGeom>
          <a:solidFill>
            <a:srgbClr val="A71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NZ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mtClean="0"/>
              <a:t>Fifth level</a:t>
            </a:r>
            <a:endParaRPr lang="en-NZ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7113" y="6597650"/>
            <a:ext cx="4537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NZ" sz="2800" b="1" dirty="0" smtClean="0">
          <a:ln>
            <a:noFill/>
          </a:ln>
          <a:solidFill>
            <a:schemeClr val="bg1"/>
          </a:solidFill>
          <a:effectLst>
            <a:outerShdw blurRad="50800" dist="50800" dir="2700000" algn="ctr" rotWithShape="0">
              <a:schemeClr val="tx2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2600" b="1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91450" indent="-457200" algn="l" rtl="0" eaLnBrk="1" fontAlgn="base" hangingPunct="1">
        <a:spcBef>
          <a:spcPct val="20000"/>
        </a:spcBef>
        <a:spcAft>
          <a:spcPct val="0"/>
        </a:spcAft>
        <a:buChar char="–"/>
        <a:defRPr lang="en-US" sz="2400" b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sz="2400" b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en-US" sz="2000" b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NZ" sz="2000" b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07EC-4A41-0E42-BF72-568B7C977390}" type="datetimeFigureOut">
              <a:rPr lang="en-US" smtClean="0"/>
              <a:t>16/12/14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ACC8-C2AF-7546-88AB-DFA641533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ingHead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1616"/>
            <a:ext cx="9144000" cy="287324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5981"/>
            <a:ext cx="9143999" cy="1458020"/>
          </a:xfrm>
        </p:spPr>
        <p:txBody>
          <a:bodyPr/>
          <a:lstStyle/>
          <a:p>
            <a:pPr algn="ctr"/>
            <a:r>
              <a:rPr lang="en-US" sz="3200" dirty="0" smtClean="0">
                <a:effectLst/>
              </a:rPr>
              <a:t>60 years of Southern </a:t>
            </a:r>
            <a:r>
              <a:rPr lang="en-US" sz="3200" dirty="0">
                <a:effectLst/>
              </a:rPr>
              <a:t>Hemisphere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  <a:latin typeface="Symbol" charset="2"/>
                <a:cs typeface="Symbol" charset="2"/>
              </a:rPr>
              <a:t>D</a:t>
            </a:r>
            <a:r>
              <a:rPr lang="en-US" sz="3200" baseline="30000" dirty="0" smtClean="0">
                <a:effectLst/>
              </a:rPr>
              <a:t>14</a:t>
            </a:r>
            <a:r>
              <a:rPr lang="en-US" sz="3200" dirty="0" smtClean="0">
                <a:effectLst/>
              </a:rPr>
              <a:t>CO</a:t>
            </a:r>
            <a:r>
              <a:rPr lang="en-US" sz="3200" baseline="-25000" dirty="0" smtClean="0">
                <a:effectLst/>
              </a:rPr>
              <a:t>2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observed at Wellington, New Zealand </a:t>
            </a:r>
            <a:endParaRPr lang="en-NZ" sz="3200" dirty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097" y="5179422"/>
            <a:ext cx="7462570" cy="921433"/>
          </a:xfrm>
        </p:spPr>
        <p:txBody>
          <a:bodyPr/>
          <a:lstStyle/>
          <a:p>
            <a:r>
              <a:rPr lang="en-US" sz="1600" dirty="0">
                <a:effectLst/>
              </a:rPr>
              <a:t>Sara Mikaloff Fletcher, Gordon Brailsford, Kim Currie, Rowena Moss, </a:t>
            </a:r>
            <a:r>
              <a:rPr lang="en-US" sz="1600" dirty="0" smtClean="0">
                <a:effectLst/>
              </a:rPr>
              <a:t>Kay </a:t>
            </a:r>
            <a:r>
              <a:rPr lang="en-US" sz="1600" dirty="0" err="1" smtClean="0">
                <a:effectLst/>
              </a:rPr>
              <a:t>Steinkamp</a:t>
            </a:r>
            <a:r>
              <a:rPr lang="en-US" sz="1600" dirty="0" smtClean="0">
                <a:effectLst/>
              </a:rPr>
              <a:t>, Troy </a:t>
            </a:r>
            <a:r>
              <a:rPr lang="en-US" sz="1600" dirty="0" err="1" smtClean="0">
                <a:effectLst/>
              </a:rPr>
              <a:t>Baisden</a:t>
            </a:r>
            <a:r>
              <a:rPr lang="en-US" sz="1600" dirty="0" smtClean="0">
                <a:effectLst/>
              </a:rPr>
              <a:t>, Margaret </a:t>
            </a:r>
            <a:r>
              <a:rPr lang="en-US" sz="1600" dirty="0">
                <a:effectLst/>
              </a:rPr>
              <a:t>Norris, Albert Zondervan</a:t>
            </a:r>
            <a:r>
              <a:rPr lang="en-NZ" sz="1600" dirty="0">
                <a:effectLst/>
              </a:rPr>
              <a:t> </a:t>
            </a:r>
            <a:endParaRPr lang="en-US" sz="1600" b="0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I:\Graphics Team\reference\Logos\GNS Science LOGOs\GNS Science\For Screen\GNS_logo_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479" y="4804392"/>
            <a:ext cx="1229427" cy="20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238" y="4413929"/>
            <a:ext cx="8775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Jocelyn Turnbull, 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National Isotope Centre, GNS Science, New Zealand </a:t>
            </a:r>
          </a:p>
          <a:p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		      </a:t>
            </a:r>
            <a:r>
              <a:rPr lang="en-US" i="1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and CIRES, University of Colorado, Boulder, USA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" y="6047155"/>
            <a:ext cx="2387763" cy="6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Validating the record</a:t>
            </a:r>
            <a:br>
              <a:rPr lang="en-US" dirty="0" smtClean="0"/>
            </a:br>
            <a:r>
              <a:rPr lang="en-US" dirty="0" smtClean="0"/>
              <a:t>Flask sample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216926" y="5798577"/>
            <a:ext cx="584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Whole air flasks collected in Southerly conditions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extracted and archived until measurement in 2014</a:t>
            </a:r>
          </a:p>
        </p:txBody>
      </p:sp>
      <p:pic>
        <p:nvPicPr>
          <p:cNvPr id="5" name="Picture 4" descr="BHD20141202_ZoomWithFlas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01" y="1128792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Validating the record</a:t>
            </a:r>
            <a:br>
              <a:rPr lang="en-US" dirty="0"/>
            </a:br>
            <a:r>
              <a:rPr lang="en-US" dirty="0"/>
              <a:t>Tree </a:t>
            </a:r>
            <a:r>
              <a:rPr lang="en-US" dirty="0" smtClean="0"/>
              <a:t>ring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440012" y="5813267"/>
            <a:ext cx="45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rings from Baring Head </a:t>
            </a: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radiata</a:t>
            </a:r>
            <a:endParaRPr lang="en-US" i="1" dirty="0"/>
          </a:p>
        </p:txBody>
      </p:sp>
      <p:pic>
        <p:nvPicPr>
          <p:cNvPr id="7" name="Picture 6" descr="P10103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947" y="3809999"/>
            <a:ext cx="2683283" cy="20124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59230" y="1550070"/>
            <a:ext cx="3048000" cy="1991304"/>
            <a:chOff x="5910384" y="1550070"/>
            <a:chExt cx="3048000" cy="1991304"/>
          </a:xfrm>
        </p:grpSpPr>
        <p:pic>
          <p:nvPicPr>
            <p:cNvPr id="6" name="Picture 5" descr="BHDEarthZoom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0384" y="1550070"/>
              <a:ext cx="3048000" cy="199130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349559" y="2466100"/>
              <a:ext cx="150004" cy="1500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82420" y="2296115"/>
              <a:ext cx="150004" cy="150004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6017846" y="3448538"/>
            <a:ext cx="298938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57307" y="3194538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750m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2" name="Picture 11" descr="BHD20141202_ZoomWithTre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89" y="10700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Final revised and extended Wellington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28854" y="5822462"/>
            <a:ext cx="90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1990-1992 “bump” and 3-sigma outliers flagged</a:t>
            </a:r>
          </a:p>
          <a:p>
            <a:r>
              <a:rPr lang="en-US" dirty="0" smtClean="0"/>
              <a:t>1995-2005 “noisy” measurements still included for the moment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4014" y="2263761"/>
            <a:ext cx="1214905" cy="1343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HD_WithOutli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2805"/>
            <a:ext cx="5715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7043" y="2121233"/>
            <a:ext cx="1230766" cy="1309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HD_ZoomWithOutlier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879" y="1021334"/>
            <a:ext cx="4229121" cy="31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Smooth curve fit to Wellington record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71595"/>
            <a:ext cx="901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Cleaned dataset available</a:t>
            </a:r>
          </a:p>
          <a:p>
            <a:r>
              <a:rPr lang="en-US" dirty="0" smtClean="0"/>
              <a:t>Smoothed curve fit with 95% confidence interval also available</a:t>
            </a:r>
          </a:p>
          <a:p>
            <a:endParaRPr lang="en-US" dirty="0" smtClean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3" y="1453437"/>
            <a:ext cx="5368233" cy="3888928"/>
          </a:xfrm>
          <a:prstGeom prst="rect">
            <a:avLst/>
          </a:prstGeom>
        </p:spPr>
      </p:pic>
      <p:pic>
        <p:nvPicPr>
          <p:cNvPr id="9" name="Picture 8" descr="BHD_Zoom_Final_WithSmooth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414" y="877300"/>
            <a:ext cx="4294586" cy="31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Wellington – Cape Grim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110971" y="5809635"/>
            <a:ext cx="692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agreement between Baring Head and Cape Grim records</a:t>
            </a:r>
          </a:p>
        </p:txBody>
      </p:sp>
      <p:pic>
        <p:nvPicPr>
          <p:cNvPr id="5" name="Picture 4" descr="BHD_CGO_comparis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60" y="964176"/>
            <a:ext cx="5715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66" y="1128793"/>
            <a:ext cx="4379921" cy="2516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4776" y="3080663"/>
            <a:ext cx="125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Wellington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949500" y="3186486"/>
            <a:ext cx="82312" cy="823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61585" y="3080205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Cape Grim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55062" y="3209545"/>
            <a:ext cx="82312" cy="8231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82871" y="5167637"/>
            <a:ext cx="1255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Levin et al. 2010</a:t>
            </a:r>
          </a:p>
        </p:txBody>
      </p:sp>
    </p:spTree>
    <p:extLst>
      <p:ext uri="{BB962C8B-B14F-4D97-AF65-F5344CB8AC3E}">
        <p14:creationId xmlns:p14="http://schemas.microsoft.com/office/powerpoint/2010/main" val="17183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drives the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variability?</a:t>
            </a:r>
            <a:endParaRPr lang="en-US" dirty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98" y="968957"/>
            <a:ext cx="6887051" cy="498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9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drives the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variability?</a:t>
            </a:r>
            <a:endParaRPr lang="en-US" dirty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98" y="968957"/>
            <a:ext cx="6887051" cy="498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577" y="4399594"/>
            <a:ext cx="3653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“Natural” level of </a:t>
            </a:r>
            <a:r>
              <a:rPr lang="en-US" baseline="30000" dirty="0" smtClean="0">
                <a:solidFill>
                  <a:srgbClr val="0000FF"/>
                </a:solidFill>
              </a:rPr>
              <a:t>14</a:t>
            </a:r>
            <a:r>
              <a:rPr lang="en-US" dirty="0" smtClean="0">
                <a:solidFill>
                  <a:srgbClr val="0000FF"/>
                </a:solidFill>
              </a:rPr>
              <a:t>C due to balance of cosmogenic production and radioactive decay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88863" y="4726946"/>
            <a:ext cx="1165299" cy="13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5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drives the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variability?</a:t>
            </a:r>
            <a:endParaRPr lang="en-US" dirty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98" y="968957"/>
            <a:ext cx="6887051" cy="498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493" y="1361779"/>
            <a:ext cx="312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“Bomb spike”</a:t>
            </a:r>
          </a:p>
          <a:p>
            <a:pPr algn="ctr"/>
            <a:r>
              <a:rPr lang="en-US" baseline="30000" dirty="0" smtClean="0">
                <a:solidFill>
                  <a:srgbClr val="0000FF"/>
                </a:solidFill>
              </a:rPr>
              <a:t>14</a:t>
            </a:r>
            <a:r>
              <a:rPr lang="en-US" dirty="0" smtClean="0">
                <a:solidFill>
                  <a:srgbClr val="0000FF"/>
                </a:solidFill>
              </a:rPr>
              <a:t>C produced by atmospheric nuclear weapons testing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31577" y="1793883"/>
            <a:ext cx="1165299" cy="13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8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drives the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variability?</a:t>
            </a:r>
            <a:endParaRPr lang="en-US" dirty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98" y="968957"/>
            <a:ext cx="6887051" cy="498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104" y="1374873"/>
            <a:ext cx="312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Uptake of bomb </a:t>
            </a:r>
            <a:r>
              <a:rPr lang="en-US" baseline="30000" dirty="0" smtClean="0">
                <a:solidFill>
                  <a:srgbClr val="0000FF"/>
                </a:solidFill>
              </a:rPr>
              <a:t>14</a:t>
            </a:r>
            <a:r>
              <a:rPr lang="en-US" dirty="0" smtClean="0">
                <a:solidFill>
                  <a:srgbClr val="0000FF"/>
                </a:solidFill>
              </a:rPr>
              <a:t>C into oceans and terrestrial biosphere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98188" y="1793883"/>
            <a:ext cx="798689" cy="47138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39758" y="2121233"/>
            <a:ext cx="432077" cy="9558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1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drives the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variability?</a:t>
            </a:r>
            <a:endParaRPr lang="en-US" dirty="0"/>
          </a:p>
        </p:txBody>
      </p:sp>
      <p:pic>
        <p:nvPicPr>
          <p:cNvPr id="5" name="Picture 4" descr="BHD_Final_WithSmooth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98" y="968957"/>
            <a:ext cx="6887051" cy="498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2850" y="2278361"/>
            <a:ext cx="312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Additions of </a:t>
            </a:r>
            <a:r>
              <a:rPr lang="en-US" baseline="30000" dirty="0" smtClean="0">
                <a:solidFill>
                  <a:srgbClr val="0000FF"/>
                </a:solidFill>
              </a:rPr>
              <a:t>14</a:t>
            </a:r>
            <a:r>
              <a:rPr lang="en-US" dirty="0" smtClean="0">
                <a:solidFill>
                  <a:srgbClr val="0000FF"/>
                </a:solidFill>
              </a:rPr>
              <a:t>C-free fossil fuel CO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become dominant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20441" y="2959252"/>
            <a:ext cx="39278" cy="10606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16838" y="2959252"/>
            <a:ext cx="471357" cy="12046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6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Wellington 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record</a:t>
            </a:r>
          </a:p>
          <a:p>
            <a:pPr lvl="1"/>
            <a:r>
              <a:rPr lang="en-US" dirty="0" smtClean="0"/>
              <a:t>Updates, revisions and quality checks</a:t>
            </a:r>
          </a:p>
          <a:p>
            <a:r>
              <a:rPr lang="en-US" dirty="0" smtClean="0"/>
              <a:t>Long-term changes in 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Comparison of Northern and Southern Hemisphere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395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Interhemispheric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6" name="Picture 5" descr="LongtermCompariso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8" y="1505813"/>
            <a:ext cx="5882673" cy="4321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1726" y="5324766"/>
            <a:ext cx="16864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Levin and Kromer 1997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Levin et al. 2010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Lehman et al 2013</a:t>
            </a:r>
            <a:endParaRPr lang="en-US" sz="11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841" y="1217745"/>
            <a:ext cx="4954159" cy="2846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3261" y="3665887"/>
            <a:ext cx="12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Wellington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1594" y="3569736"/>
            <a:ext cx="63752" cy="6569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69414" y="3573771"/>
            <a:ext cx="13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Cape Grim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67874" y="3605889"/>
            <a:ext cx="63752" cy="656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23126" y="1709690"/>
            <a:ext cx="173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Jungfraujoch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273" y="1940654"/>
            <a:ext cx="134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EBB43"/>
                </a:solidFill>
              </a:rPr>
              <a:t>Vermunt</a:t>
            </a:r>
            <a:endParaRPr lang="en-US" dirty="0">
              <a:solidFill>
                <a:srgbClr val="FEBB4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5300" y="1922832"/>
            <a:ext cx="1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900FB"/>
                </a:solidFill>
              </a:rPr>
              <a:t>Niwot Ridge</a:t>
            </a:r>
            <a:endParaRPr lang="en-US" dirty="0">
              <a:solidFill>
                <a:srgbClr val="F900FB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36519" y="2137761"/>
            <a:ext cx="63752" cy="65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31768" y="2106842"/>
            <a:ext cx="63752" cy="65696"/>
          </a:xfrm>
          <a:prstGeom prst="ellipse">
            <a:avLst/>
          </a:prstGeom>
          <a:solidFill>
            <a:srgbClr val="FEBB43"/>
          </a:solidFill>
          <a:ln>
            <a:solidFill>
              <a:srgbClr val="FEBB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74170" y="2206869"/>
            <a:ext cx="63752" cy="65696"/>
          </a:xfrm>
          <a:prstGeom prst="ellipse">
            <a:avLst/>
          </a:prstGeom>
          <a:solidFill>
            <a:srgbClr val="F900FB"/>
          </a:solidFill>
          <a:ln>
            <a:solidFill>
              <a:srgbClr val="F900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68"/>
            <a:ext cx="8229600" cy="765938"/>
          </a:xfrm>
        </p:spPr>
        <p:txBody>
          <a:bodyPr/>
          <a:lstStyle/>
          <a:p>
            <a:pPr algn="ctr"/>
            <a:r>
              <a:rPr lang="en-US" dirty="0"/>
              <a:t>Interhemispheric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3" name="Picture 2" descr="BombSpikeComparis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279" y="783271"/>
            <a:ext cx="5715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999" y="5443510"/>
            <a:ext cx="8019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Bomb </a:t>
            </a:r>
            <a:r>
              <a:rPr lang="en-US" baseline="30000" dirty="0" smtClean="0"/>
              <a:t>14</a:t>
            </a:r>
            <a:r>
              <a:rPr lang="en-US" dirty="0" smtClean="0"/>
              <a:t>C produced in Northern Stratosphere</a:t>
            </a:r>
          </a:p>
          <a:p>
            <a:r>
              <a:rPr lang="en-US" dirty="0" smtClean="0"/>
              <a:t>Strong Northern seasonal cycle, no seasonal cycle in Southern Hemisphere</a:t>
            </a:r>
          </a:p>
          <a:p>
            <a:r>
              <a:rPr lang="en-US" dirty="0" smtClean="0"/>
              <a:t>Peak occurs later and lower in Southern Hemisphere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7536" y="5124360"/>
            <a:ext cx="16864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FFFFFF"/>
                </a:solidFill>
              </a:rPr>
              <a:t>Levin and Kromer 1997</a:t>
            </a:r>
            <a:endParaRPr lang="en-US" sz="11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53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Interhemispheric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6" name="Picture 5" descr="LongtermComparis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684" y="865625"/>
            <a:ext cx="5715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7536" y="4853380"/>
            <a:ext cx="16864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Levin and Kromer 1997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Levin et al. 2010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Lehman et al 2013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290" y="5617340"/>
            <a:ext cx="801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 – 2000 not much difference between hemispheres</a:t>
            </a:r>
          </a:p>
        </p:txBody>
      </p:sp>
    </p:spTree>
    <p:extLst>
      <p:ext uri="{BB962C8B-B14F-4D97-AF65-F5344CB8AC3E}">
        <p14:creationId xmlns:p14="http://schemas.microsoft.com/office/powerpoint/2010/main" val="114502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entComparis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6953"/>
            <a:ext cx="9144000" cy="414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6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Interhemispheric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716177" y="5784385"/>
            <a:ext cx="1427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Levin et al. 2010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Lehman et al. 2013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307" y="5406574"/>
            <a:ext cx="7580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Northern Hemisphere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30000" dirty="0" smtClean="0"/>
              <a:t>14</a:t>
            </a:r>
            <a:r>
              <a:rPr lang="en-US" dirty="0" smtClean="0"/>
              <a:t>C drops below Southern Hemisphere in 2000s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additions of </a:t>
            </a:r>
            <a:r>
              <a:rPr lang="en-US" baseline="30000" dirty="0" smtClean="0"/>
              <a:t>14</a:t>
            </a:r>
            <a:r>
              <a:rPr lang="en-US" dirty="0" smtClean="0"/>
              <a:t>C-free fossil fuel CO</a:t>
            </a:r>
            <a:r>
              <a:rPr lang="en-US" baseline="-25000" dirty="0" smtClean="0"/>
              <a:t>2</a:t>
            </a:r>
            <a:r>
              <a:rPr lang="en-US" dirty="0" smtClean="0"/>
              <a:t> become dominant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0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ingHead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873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3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67593"/>
            <a:ext cx="9008158" cy="3442619"/>
          </a:xfrm>
        </p:spPr>
        <p:txBody>
          <a:bodyPr/>
          <a:lstStyle/>
          <a:p>
            <a:r>
              <a:rPr lang="en-US" sz="2000" dirty="0" smtClean="0"/>
              <a:t>Ongoing updates and validation of Wellington record</a:t>
            </a:r>
          </a:p>
          <a:p>
            <a:pPr lvl="1"/>
            <a:r>
              <a:rPr lang="en-US" sz="1600" dirty="0" smtClean="0"/>
              <a:t>Additional tree ring measurements 1950s – 1990s</a:t>
            </a:r>
          </a:p>
          <a:p>
            <a:pPr lvl="1"/>
            <a:r>
              <a:rPr lang="en-US" sz="1600" dirty="0" smtClean="0"/>
              <a:t>Re-measurement of 1995 – 2005 archived NaOH samples</a:t>
            </a:r>
          </a:p>
          <a:p>
            <a:pPr lvl="1"/>
            <a:r>
              <a:rPr lang="en-US" sz="1600" dirty="0" smtClean="0"/>
              <a:t>Ongoing sample collection and measurement</a:t>
            </a:r>
          </a:p>
          <a:p>
            <a:r>
              <a:rPr lang="en-US" sz="2000" dirty="0" smtClean="0"/>
              <a:t>Wellington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record is now available on request and will be available online in the near future  </a:t>
            </a:r>
          </a:p>
          <a:p>
            <a:pPr lvl="1"/>
            <a:r>
              <a:rPr lang="en-US" sz="1800" dirty="0" smtClean="0"/>
              <a:t>Contact: </a:t>
            </a:r>
            <a:r>
              <a:rPr lang="en-US" sz="1800" b="0" dirty="0" err="1" smtClean="0"/>
              <a:t>j.turnbull@gns.cri.nz</a:t>
            </a:r>
            <a:r>
              <a:rPr lang="en-US" sz="1800" b="0" dirty="0"/>
              <a:t> </a:t>
            </a:r>
            <a:r>
              <a:rPr lang="en-US" sz="1800" b="0" dirty="0" smtClean="0"/>
              <a:t> g.brailsford@niwa.cri.nz</a:t>
            </a:r>
          </a:p>
          <a:p>
            <a:r>
              <a:rPr lang="en-US" sz="2000" b="0" dirty="0" smtClean="0"/>
              <a:t>Since 2000, fossil fuel CO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dominates the long-term trend and interhemispheric gradients</a:t>
            </a:r>
          </a:p>
          <a:p>
            <a:r>
              <a:rPr lang="en-US" sz="2000" b="0" dirty="0" smtClean="0"/>
              <a:t>At current emission rates, </a:t>
            </a:r>
            <a:r>
              <a:rPr lang="en-US" sz="2000" b="0" dirty="0" smtClean="0">
                <a:latin typeface="Symbol" charset="2"/>
                <a:cs typeface="Symbol" charset="2"/>
              </a:rPr>
              <a:t>D</a:t>
            </a:r>
            <a:r>
              <a:rPr lang="en-US" sz="2000" b="0" baseline="30000" dirty="0" smtClean="0"/>
              <a:t>14</a:t>
            </a:r>
            <a:r>
              <a:rPr lang="en-US" sz="2000" b="0" dirty="0" smtClean="0"/>
              <a:t>C will drop below 0‰ by 2020 </a:t>
            </a:r>
          </a:p>
          <a:p>
            <a:endParaRPr lang="en-US" sz="2000" b="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6" name="Picture 2" descr="I:\Graphics Team\reference\Logos\GNS Science LOGOs\GNS Science\For Screen\GNS_logo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880" y="696078"/>
            <a:ext cx="1229427" cy="20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157" y="52376"/>
            <a:ext cx="1868618" cy="5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in the world?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298"/>
            <a:ext cx="9144000" cy="5253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8109" y="5342472"/>
            <a:ext cx="125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Wellington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32833" y="5448295"/>
            <a:ext cx="82312" cy="82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HDMAKZo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61" y="885760"/>
            <a:ext cx="6258008" cy="408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838"/>
            <a:ext cx="8229600" cy="795440"/>
          </a:xfrm>
        </p:spPr>
        <p:txBody>
          <a:bodyPr/>
          <a:lstStyle/>
          <a:p>
            <a:pPr algn="ctr"/>
            <a:r>
              <a:rPr lang="en-US" dirty="0" smtClean="0"/>
              <a:t>Wellington 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5" name="Picture 4" descr="BaringHead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89" y="4306366"/>
            <a:ext cx="4855911" cy="1525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0690"/>
            <a:ext cx="3165231" cy="211207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432466" y="2710985"/>
            <a:ext cx="150004" cy="1500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71717" y="2935995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Baring Head</a:t>
            </a:r>
          </a:p>
          <a:p>
            <a:r>
              <a:rPr lang="en-US" dirty="0" smtClean="0"/>
              <a:t>1987-present</a:t>
            </a:r>
          </a:p>
        </p:txBody>
      </p:sp>
      <p:sp>
        <p:nvSpPr>
          <p:cNvPr id="17" name="Oval 16"/>
          <p:cNvSpPr/>
          <p:nvPr/>
        </p:nvSpPr>
        <p:spPr>
          <a:xfrm>
            <a:off x="4203866" y="2433539"/>
            <a:ext cx="150004" cy="1500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37820" y="1053138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Makara</a:t>
            </a:r>
            <a:endParaRPr lang="en-US" dirty="0" smtClean="0"/>
          </a:p>
          <a:p>
            <a:r>
              <a:rPr lang="en-US" dirty="0" smtClean="0"/>
              <a:t>1954-1986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384" y="6008078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sample collection by NaOH absorption, ~2 weeks continuous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1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1954 – 1986</a:t>
            </a:r>
            <a:br>
              <a:rPr lang="en-US" dirty="0" smtClean="0"/>
            </a:br>
            <a:r>
              <a:rPr lang="en-US" dirty="0" err="1" smtClean="0"/>
              <a:t>Makara</a:t>
            </a:r>
            <a:r>
              <a:rPr lang="en-US" dirty="0" smtClean="0"/>
              <a:t> sample collection - Gas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646442" y="5872168"/>
            <a:ext cx="547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Revised sampling dates, decay corrections updated</a:t>
            </a:r>
          </a:p>
        </p:txBody>
      </p:sp>
      <p:pic>
        <p:nvPicPr>
          <p:cNvPr id="9" name="Picture 8" descr="BHD_Maka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4" y="1140551"/>
            <a:ext cx="5715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17" y="1296309"/>
            <a:ext cx="3120083" cy="2081946"/>
          </a:xfrm>
          <a:prstGeom prst="rect">
            <a:avLst/>
          </a:prstGeom>
        </p:spPr>
      </p:pic>
      <p:pic>
        <p:nvPicPr>
          <p:cNvPr id="6" name="Picture 5" descr="Gas_Counters_Cast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66" y="3535388"/>
            <a:ext cx="2863228" cy="21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1987 – 1995</a:t>
            </a:r>
            <a:br>
              <a:rPr lang="en-US" dirty="0" smtClean="0"/>
            </a:br>
            <a:r>
              <a:rPr lang="en-US" dirty="0" smtClean="0"/>
              <a:t>Baring Head </a:t>
            </a:r>
            <a:r>
              <a:rPr lang="en-US" dirty="0"/>
              <a:t>sample collection - Gas 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913220" y="5806698"/>
            <a:ext cx="339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Noisier data through this period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“Bump” in 1990 - 1992</a:t>
            </a:r>
          </a:p>
        </p:txBody>
      </p:sp>
      <p:pic>
        <p:nvPicPr>
          <p:cNvPr id="6" name="Picture 5" descr="BHD20141202_GConl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9" y="1145893"/>
            <a:ext cx="57150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6916" y="2650208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Makara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323" y="3491379"/>
            <a:ext cx="14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Baring Head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 descr="Gas_Counters_Cast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772" y="3456823"/>
            <a:ext cx="2863228" cy="2147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4160" y="2316480"/>
            <a:ext cx="325120" cy="396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ringHead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89" y="1478252"/>
            <a:ext cx="4855911" cy="15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1995 - 2005</a:t>
            </a:r>
            <a:br>
              <a:rPr lang="en-US" dirty="0" smtClean="0"/>
            </a:br>
            <a:r>
              <a:rPr lang="en-US" dirty="0" smtClean="0"/>
              <a:t>Baring Head – AMS </a:t>
            </a:r>
            <a:r>
              <a:rPr lang="en-US" dirty="0" err="1" smtClean="0"/>
              <a:t>ENTandem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77058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graphite targets from each sample, averaged to a single result</a:t>
            </a:r>
          </a:p>
        </p:txBody>
      </p:sp>
      <p:pic>
        <p:nvPicPr>
          <p:cNvPr id="3" name="Picture 2" descr="BHD20141202_WithENTand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4" y="1152274"/>
            <a:ext cx="5715000" cy="4572000"/>
          </a:xfrm>
          <a:prstGeom prst="rect">
            <a:avLst/>
          </a:prstGeom>
        </p:spPr>
      </p:pic>
      <p:pic>
        <p:nvPicPr>
          <p:cNvPr id="11" name="Picture 10" descr="DSC028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69" y="1191556"/>
            <a:ext cx="3250145" cy="24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7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1995 – 2005</a:t>
            </a:r>
            <a:br>
              <a:rPr lang="en-US" dirty="0" smtClean="0"/>
            </a:br>
            <a:r>
              <a:rPr lang="en-US" dirty="0" smtClean="0"/>
              <a:t>Baring Head – </a:t>
            </a:r>
            <a:r>
              <a:rPr lang="en-US" dirty="0"/>
              <a:t>AMS </a:t>
            </a:r>
            <a:r>
              <a:rPr lang="en-US" dirty="0" err="1"/>
              <a:t>ENTandem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77058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graphite targets from each sample, averaged to a single result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Improved data quality from 2005 onwards</a:t>
            </a:r>
          </a:p>
        </p:txBody>
      </p:sp>
      <p:pic>
        <p:nvPicPr>
          <p:cNvPr id="6" name="Picture 5" descr="BHD20141202_ZoomWithENTand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4" y="1141886"/>
            <a:ext cx="5715000" cy="4572000"/>
          </a:xfrm>
          <a:prstGeom prst="rect">
            <a:avLst/>
          </a:prstGeom>
        </p:spPr>
      </p:pic>
      <p:pic>
        <p:nvPicPr>
          <p:cNvPr id="8" name="Picture 7" descr="DSC028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97" y="1191556"/>
            <a:ext cx="3250145" cy="24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2005 – present</a:t>
            </a:r>
            <a:br>
              <a:rPr lang="en-US" dirty="0" smtClean="0"/>
            </a:br>
            <a:r>
              <a:rPr lang="en-US" dirty="0" smtClean="0"/>
              <a:t>Baring </a:t>
            </a:r>
            <a:r>
              <a:rPr lang="en-US" dirty="0"/>
              <a:t>Head – </a:t>
            </a:r>
            <a:r>
              <a:rPr lang="en-US" dirty="0" smtClean="0"/>
              <a:t>XCAMS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13751"/>
            <a:ext cx="90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AMS, extended counting to ~650,000 </a:t>
            </a:r>
            <a:r>
              <a:rPr lang="en-US" baseline="30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C counts, single target measurement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Remeasurement</a:t>
            </a:r>
            <a:r>
              <a:rPr lang="en-US" dirty="0" smtClean="0">
                <a:solidFill>
                  <a:schemeClr val="bg1"/>
                </a:solidFill>
              </a:rPr>
              <a:t> of archived  2000 - 2005 samples</a:t>
            </a:r>
          </a:p>
        </p:txBody>
      </p:sp>
      <p:pic>
        <p:nvPicPr>
          <p:cNvPr id="5" name="Picture 4" descr="BHD20141202_ZoomWithXCA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8243"/>
            <a:ext cx="5715000" cy="4572000"/>
          </a:xfrm>
          <a:prstGeom prst="rect">
            <a:avLst/>
          </a:prstGeom>
        </p:spPr>
      </p:pic>
      <p:pic>
        <p:nvPicPr>
          <p:cNvPr id="8" name="Picture 7" descr="BHD20141202_ZoomWithXCAM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54" y="4059148"/>
            <a:ext cx="1217672" cy="733267"/>
          </a:xfrm>
          <a:prstGeom prst="rect">
            <a:avLst/>
          </a:prstGeom>
        </p:spPr>
      </p:pic>
      <p:pic>
        <p:nvPicPr>
          <p:cNvPr id="19" name="Picture 18" descr="00015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286" y="1882245"/>
            <a:ext cx="5985714" cy="14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NS_Grey">
  <a:themeElements>
    <a:clrScheme name="Custom 2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S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NS_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_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_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7667</TotalTime>
  <Words>596</Words>
  <Application>Microsoft Macintosh PowerPoint</Application>
  <PresentationFormat>On-screen Show (4:3)</PresentationFormat>
  <Paragraphs>99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GNS_Grey</vt:lpstr>
      <vt:lpstr>Custom Design</vt:lpstr>
      <vt:lpstr>60 years of Southern Hemisphere  D14CO2 observed at Wellington, New Zealand </vt:lpstr>
      <vt:lpstr>Outline</vt:lpstr>
      <vt:lpstr>Where in the world?</vt:lpstr>
      <vt:lpstr>Wellington 14CO2 record</vt:lpstr>
      <vt:lpstr>1954 – 1986 Makara sample collection - Gas counting</vt:lpstr>
      <vt:lpstr>1987 – 1995 Baring Head sample collection - Gas counting</vt:lpstr>
      <vt:lpstr>1995 - 2005 Baring Head – AMS ENTandem</vt:lpstr>
      <vt:lpstr>1995 – 2005 Baring Head – AMS ENTandem</vt:lpstr>
      <vt:lpstr>2005 – present Baring Head – XCAMS</vt:lpstr>
      <vt:lpstr>Validating the record Flask sample measurements</vt:lpstr>
      <vt:lpstr>Validating the record Tree ring measurements</vt:lpstr>
      <vt:lpstr>Final revised and extended Wellington record</vt:lpstr>
      <vt:lpstr>Smooth curve fit to Wellington record</vt:lpstr>
      <vt:lpstr>Wellington – Cape Grim comparison</vt:lpstr>
      <vt:lpstr>What drives the D14CO2 variability?</vt:lpstr>
      <vt:lpstr>What drives the D14CO2 variability?</vt:lpstr>
      <vt:lpstr>What drives the D14CO2 variability?</vt:lpstr>
      <vt:lpstr>What drives the D14CO2 variability?</vt:lpstr>
      <vt:lpstr>What drives the D14CO2 variability?</vt:lpstr>
      <vt:lpstr>Interhemispheric Differences</vt:lpstr>
      <vt:lpstr>Interhemispheric Differences</vt:lpstr>
      <vt:lpstr>Interhemispheric Differences</vt:lpstr>
      <vt:lpstr>Interhemispheric Differences</vt:lpstr>
      <vt:lpstr>Conclusions</vt:lpstr>
    </vt:vector>
  </TitlesOfParts>
  <Company>GNS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GNS Science</dc:creator>
  <cp:lastModifiedBy>Jocelyn Turnbull</cp:lastModifiedBy>
  <cp:revision>1129</cp:revision>
  <dcterms:created xsi:type="dcterms:W3CDTF">2011-09-11T23:16:57Z</dcterms:created>
  <dcterms:modified xsi:type="dcterms:W3CDTF">2014-12-17T05:58:28Z</dcterms:modified>
</cp:coreProperties>
</file>