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363">
          <p15:clr>
            <a:srgbClr val="A4A3A4"/>
          </p15:clr>
        </p15:guide>
        <p15:guide id="6" pos="16918">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D2DEEF"/>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04" autoAdjust="0"/>
    <p:restoredTop sz="96586" autoAdjust="0"/>
  </p:normalViewPr>
  <p:slideViewPr>
    <p:cSldViewPr snapToGrid="0" snapToObjects="1" showGuides="1">
      <p:cViewPr>
        <p:scale>
          <a:sx n="195" d="100"/>
          <a:sy n="195" d="100"/>
        </p:scale>
        <p:origin x="11634" y="7506"/>
      </p:cViewPr>
      <p:guideLst>
        <p:guide orient="horz" pos="1659"/>
        <p:guide orient="horz" pos="144"/>
        <p:guide orient="horz" pos="1008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57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noraeskin:Desktop:Grad%20School%20Fall%202016:Research%20Fall%202016:Compiled%20Social%20Media%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noraeskin:Desktop:Grad%20School%20Fall%202016:Research%20Fall%202016:Framework%20Facebook%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JB</a:t>
            </a:r>
            <a:r>
              <a:rPr lang="en-US" baseline="0"/>
              <a:t> Commenting Behaviors</a:t>
            </a:r>
            <a:endParaRPr lang="en-US"/>
          </a:p>
        </c:rich>
      </c:tx>
      <c:layout/>
      <c:overlay val="0"/>
    </c:title>
    <c:autoTitleDeleted val="0"/>
    <c:plotArea>
      <c:layout/>
      <c:barChart>
        <c:barDir val="col"/>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'JB Commenting'!$A$1:$F$1</c:f>
              <c:strCache>
                <c:ptCount val="6"/>
                <c:pt idx="0">
                  <c:v>Liked Status/Post</c:v>
                </c:pt>
                <c:pt idx="1">
                  <c:v>Liked Photo/Video</c:v>
                </c:pt>
                <c:pt idx="2">
                  <c:v>Commented on Post</c:v>
                </c:pt>
                <c:pt idx="3">
                  <c:v>Commented on Picture/Video</c:v>
                </c:pt>
                <c:pt idx="4">
                  <c:v>Initiated Tag</c:v>
                </c:pt>
                <c:pt idx="5">
                  <c:v>Replied to Post</c:v>
                </c:pt>
              </c:strCache>
            </c:strRef>
          </c:cat>
          <c:val>
            <c:numRef>
              <c:f>'JB Commenting'!$A$2:$F$2</c:f>
              <c:numCache>
                <c:formatCode>General</c:formatCode>
                <c:ptCount val="6"/>
                <c:pt idx="0">
                  <c:v>974</c:v>
                </c:pt>
                <c:pt idx="1">
                  <c:v>1831</c:v>
                </c:pt>
                <c:pt idx="2">
                  <c:v>6</c:v>
                </c:pt>
                <c:pt idx="3">
                  <c:v>21</c:v>
                </c:pt>
                <c:pt idx="4">
                  <c:v>0</c:v>
                </c:pt>
                <c:pt idx="5">
                  <c:v>0</c:v>
                </c:pt>
              </c:numCache>
            </c:numRef>
          </c:val>
        </c:ser>
        <c:dLbls>
          <c:showLegendKey val="0"/>
          <c:showVal val="0"/>
          <c:showCatName val="0"/>
          <c:showSerName val="0"/>
          <c:showPercent val="0"/>
          <c:showBubbleSize val="0"/>
        </c:dLbls>
        <c:gapWidth val="150"/>
        <c:axId val="38183296"/>
        <c:axId val="38184832"/>
      </c:barChart>
      <c:catAx>
        <c:axId val="38183296"/>
        <c:scaling>
          <c:orientation val="minMax"/>
        </c:scaling>
        <c:delete val="0"/>
        <c:axPos val="b"/>
        <c:numFmt formatCode="General" sourceLinked="0"/>
        <c:majorTickMark val="out"/>
        <c:minorTickMark val="none"/>
        <c:tickLblPos val="nextTo"/>
        <c:crossAx val="38184832"/>
        <c:crosses val="autoZero"/>
        <c:auto val="1"/>
        <c:lblAlgn val="ctr"/>
        <c:lblOffset val="100"/>
        <c:noMultiLvlLbl val="0"/>
      </c:catAx>
      <c:valAx>
        <c:axId val="38184832"/>
        <c:scaling>
          <c:orientation val="minMax"/>
        </c:scaling>
        <c:delete val="0"/>
        <c:axPos val="l"/>
        <c:numFmt formatCode="General" sourceLinked="1"/>
        <c:majorTickMark val="out"/>
        <c:minorTickMark val="none"/>
        <c:tickLblPos val="nextTo"/>
        <c:crossAx val="38183296"/>
        <c:crosses val="autoZero"/>
        <c:crossBetween val="between"/>
        <c:majorUnit val="500"/>
      </c:valAx>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JB Framework Data</a:t>
            </a:r>
          </a:p>
        </c:rich>
      </c:tx>
      <c:layout/>
      <c:overlay val="0"/>
    </c:title>
    <c:autoTitleDeleted val="0"/>
    <c:plotArea>
      <c:layout/>
      <c:barChart>
        <c:barDir val="col"/>
        <c:grouping val="clustered"/>
        <c:varyColors val="0"/>
        <c:ser>
          <c:idx val="0"/>
          <c:order val="0"/>
          <c:invertIfNegative val="0"/>
          <c:dPt>
            <c:idx val="0"/>
            <c:invertIfNegative val="0"/>
            <c:bubble3D val="0"/>
            <c:spPr>
              <a:solidFill>
                <a:srgbClr val="008000"/>
              </a:solidFill>
            </c:spPr>
          </c:dPt>
          <c:dPt>
            <c:idx val="2"/>
            <c:invertIfNegative val="0"/>
            <c:bubble3D val="0"/>
            <c:spPr>
              <a:solidFill>
                <a:srgbClr val="FF0000"/>
              </a:solidFill>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'JB Framework'!$A$1:$D$1</c:f>
              <c:strCache>
                <c:ptCount val="4"/>
                <c:pt idx="0">
                  <c:v>Sharing</c:v>
                </c:pt>
                <c:pt idx="1">
                  <c:v>Commenting</c:v>
                </c:pt>
                <c:pt idx="2">
                  <c:v>Producing</c:v>
                </c:pt>
                <c:pt idx="3">
                  <c:v>Curating </c:v>
                </c:pt>
              </c:strCache>
            </c:strRef>
          </c:cat>
          <c:val>
            <c:numRef>
              <c:f>'JB Framework'!$A$2:$D$2</c:f>
              <c:numCache>
                <c:formatCode>General</c:formatCode>
                <c:ptCount val="4"/>
                <c:pt idx="0">
                  <c:v>93</c:v>
                </c:pt>
                <c:pt idx="1">
                  <c:v>2819</c:v>
                </c:pt>
                <c:pt idx="2">
                  <c:v>138</c:v>
                </c:pt>
                <c:pt idx="3">
                  <c:v>0</c:v>
                </c:pt>
              </c:numCache>
            </c:numRef>
          </c:val>
        </c:ser>
        <c:dLbls>
          <c:showLegendKey val="0"/>
          <c:showVal val="1"/>
          <c:showCatName val="0"/>
          <c:showSerName val="0"/>
          <c:showPercent val="0"/>
          <c:showBubbleSize val="0"/>
        </c:dLbls>
        <c:gapWidth val="150"/>
        <c:axId val="38204544"/>
        <c:axId val="38339328"/>
      </c:barChart>
      <c:catAx>
        <c:axId val="38204544"/>
        <c:scaling>
          <c:orientation val="minMax"/>
        </c:scaling>
        <c:delete val="0"/>
        <c:axPos val="b"/>
        <c:numFmt formatCode="General" sourceLinked="0"/>
        <c:majorTickMark val="out"/>
        <c:minorTickMark val="none"/>
        <c:tickLblPos val="nextTo"/>
        <c:crossAx val="38339328"/>
        <c:crosses val="autoZero"/>
        <c:auto val="1"/>
        <c:lblAlgn val="ctr"/>
        <c:lblOffset val="100"/>
        <c:noMultiLvlLbl val="0"/>
      </c:catAx>
      <c:valAx>
        <c:axId val="38339328"/>
        <c:scaling>
          <c:orientation val="minMax"/>
        </c:scaling>
        <c:delete val="0"/>
        <c:axPos val="l"/>
        <c:numFmt formatCode="General" sourceLinked="1"/>
        <c:majorTickMark val="out"/>
        <c:minorTickMark val="none"/>
        <c:tickLblPos val="nextTo"/>
        <c:crossAx val="38204544"/>
        <c:crosses val="autoZero"/>
        <c:crossBetween val="between"/>
      </c:valAx>
      <c:spPr>
        <a:noFill/>
        <a:ln w="25400">
          <a:noFill/>
        </a:ln>
      </c:spPr>
    </c:plotArea>
    <c:plotVisOnly val="1"/>
    <c:dispBlanksAs val="gap"/>
    <c:showDLblsOverMax val="0"/>
  </c:chart>
  <c:spPr>
    <a:solidFill>
      <a:schemeClr val="bg1"/>
    </a:solidFill>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pPr/>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4/5/2017</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576461" y="726881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7241978"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7241977" y="2649220"/>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3911462" y="3063161"/>
            <a:ext cx="628054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3906500" y="2649220"/>
            <a:ext cx="6286500"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0575984" y="264922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0575984" y="306316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0575984" y="729892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0574412" y="774954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0575984" y="1300226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0574412" y="1343255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565116" y="7699295"/>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7"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5116" y="3063161"/>
            <a:ext cx="849454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576461" y="2632869"/>
            <a:ext cx="8483204"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76461" y="9035724"/>
            <a:ext cx="849554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588799" y="8621486"/>
            <a:ext cx="8483203"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9471422" y="10733346"/>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9471422" y="10286703"/>
            <a:ext cx="848220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9476384" y="3087450"/>
            <a:ext cx="8482209"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9471422" y="2632869"/>
            <a:ext cx="8487172"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8372337" y="2632869"/>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8372337" y="3063161"/>
            <a:ext cx="848501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8372337" y="8605432"/>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8369192" y="9056044"/>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8372337" y="12839700"/>
            <a:ext cx="8485018"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18372337" y="13290312"/>
            <a:ext cx="8488163"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Type in or paste your text here</a:t>
            </a:r>
            <a:endParaRPr lang="en-US" dirty="0"/>
          </a:p>
        </p:txBody>
      </p:sp>
      <p:sp>
        <p:nvSpPr>
          <p:cNvPr id="72"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5"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7"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68308" y="3063161"/>
            <a:ext cx="6285508"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570789" y="2632869"/>
            <a:ext cx="6280547" cy="428684"/>
          </a:xfrm>
          <a:prstGeom prst="rect">
            <a:avLst/>
          </a:prstGeom>
          <a:noFill/>
        </p:spPr>
        <p:txBody>
          <a:bodyPr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567812" y="7540814"/>
            <a:ext cx="628650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570293" y="7106256"/>
            <a:ext cx="6281539"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241977" y="3079512"/>
            <a:ext cx="12950030"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241977" y="2632869"/>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241977" y="10987984"/>
            <a:ext cx="129500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241977" y="10537372"/>
            <a:ext cx="12950031"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0600583" y="2632869"/>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0600583" y="3083481"/>
            <a:ext cx="6279386"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0600583" y="7136368"/>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0599011" y="7586980"/>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0600583" y="12839700"/>
            <a:ext cx="6279386" cy="428684"/>
          </a:xfrm>
          <a:prstGeom prst="rect">
            <a:avLst/>
          </a:prstGeom>
          <a:noFill/>
        </p:spPr>
        <p:txBody>
          <a:bodyPr wrap="square" lIns="52249" tIns="52249" rIns="52249" bIns="52249" anchor="ctr" anchorCtr="0">
            <a:spAutoFit/>
          </a:bodyPr>
          <a:lstStyle>
            <a:lvl1pPr marL="0" indent="0" algn="ctr">
              <a:buNone/>
              <a:defRPr sz="2100"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0599011" y="13290312"/>
            <a:ext cx="6282531" cy="479239"/>
          </a:xfrm>
          <a:prstGeom prst="rect">
            <a:avLst/>
          </a:prstGeom>
        </p:spPr>
        <p:txBody>
          <a:bodyPr wrap="square" lIns="130622" tIns="130622" rIns="130622" bIns="130622">
            <a:spAutoFit/>
          </a:bodyPr>
          <a:lstStyle>
            <a:lvl1pPr marL="0" indent="0">
              <a:buNone/>
              <a:defRPr sz="1400">
                <a:solidFill>
                  <a:schemeClr val="accent5">
                    <a:lumMod val="50000"/>
                  </a:schemeClr>
                </a:solidFill>
                <a:latin typeface="Times New Roman" panose="02020603050405020304" pitchFamily="18" charset="0"/>
                <a:cs typeface="Times New Roman" panose="02020603050405020304" pitchFamily="18"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smtClean="0"/>
              <a:t>Enter your text here</a:t>
            </a:r>
            <a:endParaRPr lang="en-US" dirty="0"/>
          </a:p>
        </p:txBody>
      </p:sp>
      <p:sp>
        <p:nvSpPr>
          <p:cNvPr id="83" name="Text Placeholder 76"/>
          <p:cNvSpPr>
            <a:spLocks noGrp="1"/>
          </p:cNvSpPr>
          <p:nvPr>
            <p:ph type="body" sz="quarter" idx="150" hasCustomPrompt="1"/>
          </p:nvPr>
        </p:nvSpPr>
        <p:spPr>
          <a:xfrm>
            <a:off x="3662362" y="1078170"/>
            <a:ext cx="20107276" cy="598230"/>
          </a:xfrm>
          <a:prstGeom prst="rect">
            <a:avLst/>
          </a:prstGeom>
        </p:spPr>
        <p:txBody>
          <a:bodyPr>
            <a:normAutofit/>
          </a:bodyPr>
          <a:lstStyle>
            <a:lvl1pPr marL="0" indent="0" algn="ctr">
              <a:buFontTx/>
              <a:buNone/>
              <a:defRPr sz="36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84" name="Text Placeholder 76"/>
          <p:cNvSpPr>
            <a:spLocks noGrp="1"/>
          </p:cNvSpPr>
          <p:nvPr>
            <p:ph type="body" sz="quarter" idx="184" hasCustomPrompt="1"/>
          </p:nvPr>
        </p:nvSpPr>
        <p:spPr>
          <a:xfrm>
            <a:off x="3662362" y="1676399"/>
            <a:ext cx="20107276" cy="634555"/>
          </a:xfrm>
          <a:prstGeom prst="rect">
            <a:avLst/>
          </a:prstGeom>
        </p:spPr>
        <p:txBody>
          <a:bodyPr>
            <a:normAutofit/>
          </a:bodyPr>
          <a:lstStyle>
            <a:lvl1pPr marL="0" indent="0" algn="ctr">
              <a:buFontTx/>
              <a:buNone/>
              <a:defRPr sz="2800">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85" name="Text Placeholder 76"/>
          <p:cNvSpPr>
            <a:spLocks noGrp="1"/>
          </p:cNvSpPr>
          <p:nvPr>
            <p:ph type="body" sz="quarter" idx="185" hasCustomPrompt="1"/>
          </p:nvPr>
        </p:nvSpPr>
        <p:spPr>
          <a:xfrm>
            <a:off x="3662362" y="232386"/>
            <a:ext cx="20107276" cy="834414"/>
          </a:xfrm>
          <a:prstGeom prst="rect">
            <a:avLst/>
          </a:prstGeom>
        </p:spPr>
        <p:txBody>
          <a:bodyPr>
            <a:normAutofit/>
          </a:bodyPr>
          <a:lstStyle>
            <a:lvl1pPr marL="0" indent="0" algn="ctr">
              <a:buFontTx/>
              <a:buNone/>
              <a:defRPr sz="4800" b="1">
                <a:solidFill>
                  <a:schemeClr val="bg1"/>
                </a:solidFill>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26" name="Rectangle 33"/>
          <p:cNvSpPr>
            <a:spLocks noChangeArrowheads="1"/>
          </p:cNvSpPr>
          <p:nvPr userDrawn="1"/>
        </p:nvSpPr>
        <p:spPr bwMode="auto">
          <a:xfrm>
            <a:off x="20570825"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25" name="Rectangle 33"/>
          <p:cNvSpPr>
            <a:spLocks noChangeArrowheads="1"/>
          </p:cNvSpPr>
          <p:nvPr/>
        </p:nvSpPr>
        <p:spPr bwMode="auto">
          <a:xfrm>
            <a:off x="576461"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7241249"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3" name="Rectangle 33"/>
          <p:cNvSpPr>
            <a:spLocks noChangeArrowheads="1"/>
          </p:cNvSpPr>
          <p:nvPr userDrawn="1"/>
        </p:nvSpPr>
        <p:spPr bwMode="auto">
          <a:xfrm>
            <a:off x="13906037" y="264922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nvGrpSpPr>
          <p:cNvPr id="31" name="Group 30"/>
          <p:cNvGrpSpPr>
            <a:grpSpLocks noChangeAspect="1"/>
          </p:cNvGrpSpPr>
          <p:nvPr userDrawn="1"/>
        </p:nvGrpSpPr>
        <p:grpSpPr>
          <a:xfrm>
            <a:off x="-7233765" y="3"/>
            <a:ext cx="6608534" cy="16459197"/>
            <a:chOff x="-11220550" y="-1"/>
            <a:chExt cx="11014226" cy="27432000"/>
          </a:xfrm>
        </p:grpSpPr>
        <p:sp>
          <p:nvSpPr>
            <p:cNvPr id="32" name="Rectangle 31"/>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smtClean="0">
                  <a:solidFill>
                    <a:srgbClr val="FF0000"/>
                  </a:solidFill>
                  <a:latin typeface="Trebuchet MS" pitchFamily="34" charset="0"/>
                </a:rPr>
                <a:t>(—THIS SIDEBAR DOES NOT PRINT—)</a:t>
              </a:r>
              <a:endParaRPr lang="en-US" sz="1800" b="1" spc="600"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DESIGN</a:t>
              </a:r>
              <a:r>
                <a:rPr lang="en-US" sz="2400" b="1" spc="600" baseline="0" dirty="0" smtClean="0">
                  <a:solidFill>
                    <a:schemeClr val="bg1"/>
                  </a:solidFill>
                  <a:latin typeface="Trebuchet MS" pitchFamily="34" charset="0"/>
                </a:rPr>
                <a:t> </a:t>
              </a:r>
              <a:r>
                <a:rPr lang="en-US" sz="2400" b="1" spc="600" dirty="0" smtClean="0">
                  <a:solidFill>
                    <a:schemeClr val="bg1"/>
                  </a:solidFill>
                  <a:latin typeface="Trebuchet MS" pitchFamily="34" charset="0"/>
                </a:rPr>
                <a:t>GUIDE</a:t>
              </a:r>
            </a:p>
            <a:p>
              <a:pPr algn="ctr"/>
              <a:r>
                <a:rPr lang="en-US" sz="1000" b="1" dirty="0" smtClean="0">
                  <a:latin typeface="Trebuchet MS" pitchFamily="34" charset="0"/>
                </a:rPr>
                <a:t> </a:t>
              </a:r>
            </a:p>
            <a:p>
              <a:pPr defTabSz="3765639"/>
              <a:r>
                <a:rPr lang="en-US" sz="1600" i="0" dirty="0" smtClean="0">
                  <a:latin typeface="Trebuchet MS" pitchFamily="34" charset="0"/>
                </a:rPr>
                <a:t>This PowerPoint</a:t>
              </a:r>
              <a:r>
                <a:rPr lang="en-US" sz="1600" i="0" baseline="0" dirty="0" smtClean="0">
                  <a:latin typeface="Trebuchet MS" pitchFamily="34" charset="0"/>
                </a:rPr>
                <a:t> </a:t>
              </a:r>
              <a:r>
                <a:rPr lang="en-US" sz="1600" i="0" dirty="0" smtClean="0">
                  <a:latin typeface="Trebuchet MS" pitchFamily="34" charset="0"/>
                </a:rPr>
                <a:t>2007 template produces</a:t>
              </a:r>
              <a:r>
                <a:rPr lang="en-US" sz="1600" i="0" baseline="0" dirty="0" smtClean="0">
                  <a:latin typeface="Trebuchet MS" pitchFamily="34" charset="0"/>
                </a:rPr>
                <a:t> </a:t>
              </a:r>
              <a:r>
                <a:rPr lang="en-US" sz="1600" i="0" dirty="0" smtClean="0">
                  <a:latin typeface="Trebuchet MS" pitchFamily="34" charset="0"/>
                </a:rPr>
                <a:t>a 36”x60” presentation poster. </a:t>
              </a:r>
              <a:r>
                <a:rPr lang="en-US" sz="1600" dirty="0" smtClean="0">
                  <a:latin typeface="Trebuchet MS" pitchFamily="34" charset="0"/>
                </a:rPr>
                <a:t>You</a:t>
              </a:r>
              <a:r>
                <a:rPr lang="en-US" sz="1600" baseline="0" dirty="0" smtClean="0">
                  <a:latin typeface="Trebuchet MS" pitchFamily="34" charset="0"/>
                </a:rPr>
                <a:t> can u</a:t>
              </a:r>
              <a:r>
                <a:rPr lang="en-US" sz="1600" dirty="0" smtClean="0">
                  <a:latin typeface="Trebuchet MS" pitchFamily="34" charset="0"/>
                </a:rPr>
                <a:t>se</a:t>
              </a:r>
              <a:r>
                <a:rPr lang="en-US" sz="1600" baseline="0" dirty="0" smtClean="0">
                  <a:latin typeface="Trebuchet MS" pitchFamily="34" charset="0"/>
                </a:rPr>
                <a:t> it to create your research poster and </a:t>
              </a:r>
              <a:r>
                <a:rPr lang="en-US" sz="1600" dirty="0" smtClean="0">
                  <a:latin typeface="Trebuchet MS" pitchFamily="34" charset="0"/>
                </a:rPr>
                <a:t>save valuable time placing titles, subtitles,</a:t>
              </a:r>
              <a:r>
                <a:rPr lang="en-US" sz="1600" baseline="0" dirty="0" smtClean="0">
                  <a:latin typeface="Trebuchet MS" pitchFamily="34" charset="0"/>
                </a:rPr>
                <a:t> text, and graphics</a:t>
              </a:r>
              <a:r>
                <a:rPr lang="en-US" sz="1600" dirty="0" smtClean="0">
                  <a:latin typeface="Trebuchet MS" pitchFamily="34" charset="0"/>
                </a:rPr>
                <a:t>. </a:t>
              </a:r>
            </a:p>
            <a:p>
              <a:pPr defTabSz="3765639"/>
              <a:r>
                <a:rPr lang="en-US" sz="1000" dirty="0" smtClean="0">
                  <a:latin typeface="Trebuchet MS" pitchFamily="34" charset="0"/>
                </a:rPr>
                <a:t> </a:t>
              </a:r>
            </a:p>
            <a:p>
              <a:pPr defTabSz="4389219"/>
              <a:r>
                <a:rPr lang="en-US" sz="1600" dirty="0" smtClean="0">
                  <a:latin typeface="Trebuchet MS" pitchFamily="34" charset="0"/>
                </a:rPr>
                <a:t>We provide a series of online answer your poster production questions. To view our template tutorials, go online to </a:t>
              </a:r>
              <a:r>
                <a:rPr lang="en-US" sz="1600" b="1" dirty="0" smtClean="0">
                  <a:solidFill>
                    <a:srgbClr val="FFC000"/>
                  </a:solidFill>
                  <a:latin typeface="Trebuchet MS" pitchFamily="34" charset="0"/>
                </a:rPr>
                <a:t>PosterPresentations.com</a:t>
              </a:r>
              <a:r>
                <a:rPr lang="en-US" sz="1600" b="1" dirty="0" smtClean="0">
                  <a:solidFill>
                    <a:schemeClr val="bg1"/>
                  </a:solidFill>
                  <a:latin typeface="Trebuchet MS" pitchFamily="34" charset="0"/>
                </a:rPr>
                <a:t> </a:t>
              </a:r>
              <a:r>
                <a:rPr lang="en-US" sz="1600" dirty="0" smtClean="0">
                  <a:solidFill>
                    <a:schemeClr val="bg1"/>
                  </a:solidFill>
                  <a:latin typeface="Trebuchet MS" pitchFamily="34" charset="0"/>
                </a:rPr>
                <a:t>and click on HELP DESK.</a:t>
              </a:r>
            </a:p>
            <a:p>
              <a:pPr defTabSz="4389219"/>
              <a:r>
                <a:rPr lang="en-US" sz="1000" dirty="0" smtClean="0">
                  <a:latin typeface="Trebuchet MS" pitchFamily="34" charset="0"/>
                </a:rPr>
                <a:t> </a:t>
              </a:r>
            </a:p>
            <a:p>
              <a:pPr defTabSz="4389219"/>
              <a:r>
                <a:rPr lang="en-US" sz="1600" dirty="0" smtClean="0">
                  <a:solidFill>
                    <a:schemeClr val="bg1"/>
                  </a:solidFill>
                  <a:latin typeface="Trebuchet MS" pitchFamily="34" charset="0"/>
                </a:rPr>
                <a:t>When</a:t>
              </a:r>
              <a:r>
                <a:rPr lang="en-US" sz="1600" baseline="0" dirty="0" smtClean="0">
                  <a:solidFill>
                    <a:schemeClr val="bg1"/>
                  </a:solidFill>
                  <a:latin typeface="Trebuchet MS" pitchFamily="34" charset="0"/>
                </a:rPr>
                <a:t> you are ready to</a:t>
              </a:r>
              <a:r>
                <a:rPr lang="en-US" sz="1600" dirty="0" smtClean="0">
                  <a:solidFill>
                    <a:schemeClr val="bg1"/>
                  </a:solidFill>
                  <a:latin typeface="Trebuchet MS" pitchFamily="34" charset="0"/>
                </a:rPr>
                <a:t> </a:t>
              </a:r>
              <a:r>
                <a:rPr lang="en-US" sz="1600" baseline="0" dirty="0" smtClean="0">
                  <a:solidFill>
                    <a:schemeClr val="bg1"/>
                  </a:solidFill>
                  <a:latin typeface="Trebuchet MS" pitchFamily="34" charset="0"/>
                </a:rPr>
                <a:t> print your poster</a:t>
              </a:r>
              <a:r>
                <a:rPr lang="en-US" sz="1600" dirty="0" smtClean="0">
                  <a:solidFill>
                    <a:schemeClr val="bg1"/>
                  </a:solidFill>
                  <a:latin typeface="Trebuchet MS" pitchFamily="34" charset="0"/>
                </a:rPr>
                <a:t>,</a:t>
              </a:r>
              <a:r>
                <a:rPr lang="en-US" sz="1600" baseline="0" dirty="0" smtClean="0">
                  <a:solidFill>
                    <a:schemeClr val="bg1"/>
                  </a:solidFill>
                  <a:latin typeface="Trebuchet MS" pitchFamily="34" charset="0"/>
                </a:rPr>
                <a:t> go online to </a:t>
              </a:r>
              <a:r>
                <a:rPr lang="en-US" sz="1600" b="0" dirty="0" smtClean="0">
                  <a:solidFill>
                    <a:schemeClr val="bg1"/>
                  </a:solidFill>
                  <a:latin typeface="Trebuchet MS" pitchFamily="34" charset="0"/>
                </a:rPr>
                <a:t>PosterPresentations.com</a:t>
              </a:r>
              <a:r>
                <a:rPr lang="en-US" sz="1600" dirty="0" smtClean="0">
                  <a:solidFill>
                    <a:schemeClr val="bg1"/>
                  </a:solidFill>
                  <a:latin typeface="Trebuchet MS" pitchFamily="34" charset="0"/>
                </a:rPr>
                <a:t/>
              </a:r>
              <a:br>
                <a:rPr lang="en-US" sz="1600" dirty="0" smtClean="0">
                  <a:solidFill>
                    <a:schemeClr val="bg1"/>
                  </a:solidFill>
                  <a:latin typeface="Trebuchet MS" pitchFamily="34" charset="0"/>
                </a:rPr>
              </a:br>
              <a:r>
                <a:rPr lang="en-US" sz="1000" dirty="0" smtClean="0">
                  <a:solidFill>
                    <a:schemeClr val="bg1"/>
                  </a:solidFill>
                  <a:latin typeface="Trebuchet MS" pitchFamily="34" charset="0"/>
                </a:rPr>
                <a:t> </a:t>
              </a:r>
            </a:p>
            <a:p>
              <a:pPr algn="l" defTabSz="3765639"/>
              <a:r>
                <a:rPr lang="en-US" sz="1600" b="0" dirty="0" smtClean="0">
                  <a:solidFill>
                    <a:schemeClr val="bg1"/>
                  </a:solidFill>
                  <a:latin typeface="Trebuchet MS" pitchFamily="34" charset="0"/>
                </a:rPr>
                <a:t>Need</a:t>
              </a:r>
              <a:r>
                <a:rPr lang="en-US" sz="1600" b="0" baseline="0" dirty="0" smtClean="0">
                  <a:solidFill>
                    <a:schemeClr val="bg1"/>
                  </a:solidFill>
                  <a:latin typeface="Trebuchet MS" pitchFamily="34" charset="0"/>
                </a:rPr>
                <a:t> assistance? Call us at </a:t>
              </a:r>
              <a:r>
                <a:rPr lang="en-US" sz="1600" b="0" dirty="0" smtClean="0">
                  <a:solidFill>
                    <a:srgbClr val="FFC000"/>
                  </a:solidFill>
                  <a:latin typeface="Trebuchet MS" pitchFamily="34" charset="0"/>
                </a:rPr>
                <a:t>1.510.649.3001</a:t>
              </a:r>
            </a:p>
            <a:p>
              <a:pPr algn="l" defTabSz="3765639"/>
              <a:r>
                <a:rPr lang="en-US" sz="1000" b="1" dirty="0" smtClean="0">
                  <a:solidFill>
                    <a:srgbClr val="FFFF00"/>
                  </a:solidFill>
                  <a:latin typeface="Trebuchet MS" pitchFamily="34" charset="0"/>
                </a:rPr>
                <a:t> </a:t>
              </a:r>
            </a:p>
            <a:p>
              <a:pPr algn="ctr"/>
              <a:endParaRPr lang="en-US" sz="1400" b="1"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QUICK START</a:t>
              </a:r>
            </a:p>
            <a:p>
              <a:pPr algn="ctr"/>
              <a:r>
                <a:rPr lang="en-US" sz="1000" b="1" baseline="0" dirty="0" smtClean="0">
                  <a:solidFill>
                    <a:schemeClr val="bg1"/>
                  </a:solidFill>
                  <a:latin typeface="Trebuchet MS" pitchFamily="34" charset="0"/>
                </a:rPr>
                <a:t> </a:t>
              </a:r>
            </a:p>
            <a:p>
              <a:pPr algn="ctr"/>
              <a:r>
                <a:rPr lang="en-US" sz="1800" b="1" baseline="0" dirty="0" smtClean="0">
                  <a:solidFill>
                    <a:srgbClr val="FFC000"/>
                  </a:solidFill>
                  <a:latin typeface="Trebuchet MS" pitchFamily="34" charset="0"/>
                </a:rPr>
                <a:t>Zoom in and out</a:t>
              </a:r>
            </a:p>
            <a:p>
              <a:pPr marL="1203325" indent="0" algn="l" defTabSz="850900"/>
              <a:r>
                <a:rPr lang="en-US" sz="1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Title, Authors, and Affiliations</a:t>
              </a:r>
            </a:p>
            <a:p>
              <a:pPr algn="l"/>
              <a:r>
                <a:rPr lang="en-US" sz="1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smtClean="0">
                  <a:solidFill>
                    <a:schemeClr val="bg1">
                      <a:lumMod val="75000"/>
                    </a:schemeClr>
                  </a:solidFill>
                  <a:latin typeface="Trebuchet MS" pitchFamily="34" charset="0"/>
                </a:rPr>
                <a:t> </a:t>
              </a:r>
            </a:p>
            <a:p>
              <a:pPr algn="l"/>
              <a:r>
                <a:rPr lang="en-US" sz="1400" b="1" spc="300" baseline="0" dirty="0" smtClean="0">
                  <a:solidFill>
                    <a:srgbClr val="FFC000"/>
                  </a:solidFill>
                  <a:latin typeface="Trebuchet MS" pitchFamily="34" charset="0"/>
                </a:rPr>
                <a:t>TIP</a:t>
              </a:r>
              <a:r>
                <a:rPr lang="en-US" sz="1400" b="1"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1600" b="1" baseline="0" dirty="0" smtClean="0">
                  <a:solidFill>
                    <a:schemeClr val="bg1"/>
                  </a:solidFill>
                  <a:latin typeface="Trebuchet MS" pitchFamily="34" charset="0"/>
                </a:rPr>
                <a:t/>
              </a:r>
              <a:br>
                <a:rPr lang="en-US" sz="1600" b="1" baseline="0" dirty="0" smtClean="0">
                  <a:solidFill>
                    <a:schemeClr val="bg1"/>
                  </a:solidFill>
                  <a:latin typeface="Trebuchet MS" pitchFamily="34" charset="0"/>
                </a:rPr>
              </a:br>
              <a:endParaRPr lang="en-US" sz="1600" b="1" dirty="0" smtClean="0">
                <a:solidFill>
                  <a:schemeClr val="bg1"/>
                </a:solidFill>
                <a:latin typeface="Trebuchet MS" pitchFamily="34" charset="0"/>
              </a:endParaRPr>
            </a:p>
            <a:p>
              <a:pPr algn="ctr"/>
              <a:endParaRPr lang="en-US" sz="1600" b="1" dirty="0" smtClean="0">
                <a:solidFill>
                  <a:srgbClr val="FFC000"/>
                </a:solidFill>
                <a:latin typeface="Trebuchet MS" pitchFamily="34" charset="0"/>
              </a:endParaRPr>
            </a:p>
            <a:p>
              <a:pPr algn="ctr"/>
              <a:endParaRPr lang="en-US" sz="1600" b="1" dirty="0" smtClean="0">
                <a:solidFill>
                  <a:srgbClr val="FFC000"/>
                </a:solidFill>
                <a:latin typeface="Trebuchet MS" pitchFamily="34" charset="0"/>
              </a:endParaRPr>
            </a:p>
            <a:p>
              <a:pPr algn="ctr"/>
              <a:r>
                <a:rPr lang="en-US" sz="1800" b="1" dirty="0" smtClean="0">
                  <a:solidFill>
                    <a:srgbClr val="FFC000"/>
                  </a:solidFill>
                  <a:latin typeface="Trebuchet MS" pitchFamily="34" charset="0"/>
                </a:rPr>
                <a:t>Adding Logos</a:t>
              </a:r>
              <a:r>
                <a:rPr lang="en-US" sz="1800" b="1" baseline="0" dirty="0" smtClean="0">
                  <a:solidFill>
                    <a:srgbClr val="FFC000"/>
                  </a:solidFill>
                  <a:latin typeface="Trebuchet MS" pitchFamily="34" charset="0"/>
                </a:rPr>
                <a:t> / Seals</a:t>
              </a:r>
            </a:p>
            <a:p>
              <a:pPr algn="l"/>
              <a:r>
                <a:rPr lang="en-US" sz="1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smtClean="0">
                <a:solidFill>
                  <a:schemeClr val="bg1">
                    <a:lumMod val="75000"/>
                  </a:schemeClr>
                </a:solidFill>
                <a:latin typeface="Trebuchet MS" pitchFamily="34" charset="0"/>
              </a:endParaRPr>
            </a:p>
            <a:p>
              <a:pPr algn="l"/>
              <a:r>
                <a:rPr lang="en-US" sz="1400" b="1" spc="300" baseline="0" dirty="0" smtClean="0">
                  <a:solidFill>
                    <a:srgbClr val="FFC000"/>
                  </a:solidFill>
                  <a:latin typeface="Trebuchet MS" pitchFamily="34" charset="0"/>
                </a:rPr>
                <a:t>TIP:</a:t>
              </a:r>
              <a:r>
                <a:rPr lang="en-US" sz="1400" b="1" spc="0"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See if your company’s logo is available on our free poster templates page.</a:t>
              </a:r>
            </a:p>
            <a:p>
              <a:pPr algn="l"/>
              <a:endParaRPr lang="en-US" sz="1400" b="0" baseline="0" dirty="0" smtClean="0">
                <a:latin typeface="Trebuchet MS" pitchFamily="34" charset="0"/>
              </a:endParaRPr>
            </a:p>
            <a:p>
              <a:pPr algn="ctr"/>
              <a:r>
                <a:rPr lang="en-US" sz="1800" b="1" baseline="0" dirty="0" smtClean="0">
                  <a:solidFill>
                    <a:srgbClr val="FFC000"/>
                  </a:solidFill>
                  <a:latin typeface="Trebuchet MS" pitchFamily="34" charset="0"/>
                </a:rPr>
                <a:t>Photographs / Graphics</a:t>
              </a:r>
            </a:p>
            <a:p>
              <a:pPr algn="l" defTabSz="977900"/>
              <a:r>
                <a:rPr lang="en-US" sz="1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smtClean="0">
                  <a:solidFill>
                    <a:schemeClr val="bg1">
                      <a:lumMod val="75000"/>
                    </a:schemeClr>
                  </a:solidFill>
                  <a:latin typeface="Trebuchet MS" pitchFamily="34" charset="0"/>
                </a:rPr>
                <a:t>disproportionally.</a:t>
              </a:r>
            </a:p>
            <a:p>
              <a:pPr algn="l" defTabSz="977900"/>
              <a:endParaRPr lang="en-US" sz="1400" b="0" baseline="0" dirty="0" smtClean="0">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r>
                <a:rPr lang="en-US" sz="1800" b="1" baseline="0" dirty="0" smtClean="0">
                  <a:solidFill>
                    <a:srgbClr val="FFC000"/>
                  </a:solidFill>
                  <a:latin typeface="Trebuchet MS" pitchFamily="34" charset="0"/>
                </a:rPr>
                <a:t>Image Quality Check</a:t>
              </a:r>
            </a:p>
            <a:p>
              <a:pPr lvl="0" algn="l" defTabSz="977900"/>
              <a:r>
                <a:rPr lang="en-US" sz="1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600" b="0" dirty="0" smtClean="0">
                <a:latin typeface="Trebuchet MS" pitchFamily="34" charset="0"/>
              </a:endParaRPr>
            </a:p>
          </p:txBody>
        </p:sp>
        <p:cxnSp>
          <p:nvCxnSpPr>
            <p:cNvPr id="37" name="Straight Connector 36"/>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userDrawn="1"/>
          </p:nvPicPr>
          <p:blipFill>
            <a:blip r:embed="rId4"/>
            <a:stretch>
              <a:fillRect/>
            </a:stretch>
          </p:blipFill>
          <p:spPr>
            <a:xfrm>
              <a:off x="-10736023" y="7928687"/>
              <a:ext cx="1597665" cy="1001614"/>
            </a:xfrm>
            <a:prstGeom prst="rect">
              <a:avLst/>
            </a:prstGeom>
          </p:spPr>
        </p:pic>
        <p:pic>
          <p:nvPicPr>
            <p:cNvPr id="39" name="Picture 38"/>
            <p:cNvPicPr>
              <a:picLocks noChangeAspect="1"/>
            </p:cNvPicPr>
            <p:nvPr userDrawn="1"/>
          </p:nvPicPr>
          <p:blipFill>
            <a:blip r:embed="rId5"/>
            <a:stretch>
              <a:fillRect/>
            </a:stretch>
          </p:blipFill>
          <p:spPr>
            <a:xfrm>
              <a:off x="-10736023" y="12354606"/>
              <a:ext cx="9986807" cy="877997"/>
            </a:xfrm>
            <a:prstGeom prst="rect">
              <a:avLst/>
            </a:prstGeom>
          </p:spPr>
        </p:pic>
        <p:grpSp>
          <p:nvGrpSpPr>
            <p:cNvPr id="40" name="Group 39"/>
            <p:cNvGrpSpPr/>
            <p:nvPr userDrawn="1"/>
          </p:nvGrpSpPr>
          <p:grpSpPr>
            <a:xfrm>
              <a:off x="-9844888" y="19920591"/>
              <a:ext cx="7631077" cy="1987421"/>
              <a:chOff x="-4516464" y="11354920"/>
              <a:chExt cx="3516822" cy="1095725"/>
            </a:xfrm>
          </p:grpSpPr>
          <p:grpSp>
            <p:nvGrpSpPr>
              <p:cNvPr id="50" name="Group 49"/>
              <p:cNvGrpSpPr/>
              <p:nvPr userDrawn="1"/>
            </p:nvGrpSpPr>
            <p:grpSpPr>
              <a:xfrm>
                <a:off x="-2783494" y="11354967"/>
                <a:ext cx="624373" cy="894738"/>
                <a:chOff x="-3958698" y="11538812"/>
                <a:chExt cx="779266" cy="1282149"/>
              </a:xfrm>
            </p:grpSpPr>
            <p:pic>
              <p:nvPicPr>
                <p:cNvPr id="56" name="Picture 55"/>
                <p:cNvPicPr>
                  <a:picLocks noChangeAspect="1"/>
                </p:cNvPicPr>
                <p:nvPr userDrawn="1"/>
              </p:nvPicPr>
              <p:blipFill>
                <a:blip r:embed="rId6"/>
                <a:stretch>
                  <a:fillRect/>
                </a:stretch>
              </p:blipFill>
              <p:spPr>
                <a:xfrm>
                  <a:off x="-3948160" y="11538812"/>
                  <a:ext cx="768728" cy="1090753"/>
                </a:xfrm>
                <a:prstGeom prst="rect">
                  <a:avLst/>
                </a:prstGeom>
              </p:spPr>
            </p:pic>
            <p:sp>
              <p:nvSpPr>
                <p:cNvPr id="57" name="TextBox 56"/>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smtClean="0">
                      <a:solidFill>
                        <a:schemeClr val="tx1"/>
                      </a:solidFill>
                    </a:rPr>
                    <a:t>ORIGINAL</a:t>
                  </a:r>
                  <a:endParaRPr lang="en-US" sz="1200" b="1" dirty="0">
                    <a:solidFill>
                      <a:schemeClr val="tx1"/>
                    </a:solidFill>
                  </a:endParaRPr>
                </a:p>
              </p:txBody>
            </p:sp>
          </p:grpSp>
          <p:grpSp>
            <p:nvGrpSpPr>
              <p:cNvPr id="51" name="Group 50"/>
              <p:cNvGrpSpPr/>
              <p:nvPr userDrawn="1"/>
            </p:nvGrpSpPr>
            <p:grpSpPr>
              <a:xfrm>
                <a:off x="-2033159" y="11354920"/>
                <a:ext cx="1033517" cy="907668"/>
                <a:chOff x="-2921738" y="11604219"/>
                <a:chExt cx="1420279" cy="1247338"/>
              </a:xfrm>
            </p:grpSpPr>
            <p:pic>
              <p:nvPicPr>
                <p:cNvPr id="54" name="Picture 53"/>
                <p:cNvPicPr>
                  <a:picLocks noChangeAspect="1"/>
                </p:cNvPicPr>
                <p:nvPr userDrawn="1"/>
              </p:nvPicPr>
              <p:blipFill>
                <a:blip r:embed="rId6"/>
                <a:stretch>
                  <a:fillRect/>
                </a:stretch>
              </p:blipFill>
              <p:spPr>
                <a:xfrm>
                  <a:off x="-2921738" y="11604219"/>
                  <a:ext cx="1420279" cy="1029695"/>
                </a:xfrm>
                <a:prstGeom prst="rect">
                  <a:avLst/>
                </a:prstGeom>
              </p:spPr>
            </p:pic>
            <p:sp>
              <p:nvSpPr>
                <p:cNvPr id="55" name="TextBox 54"/>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52" name="Picture 51"/>
              <p:cNvPicPr>
                <a:picLocks noChangeAspect="1"/>
              </p:cNvPicPr>
              <p:nvPr userDrawn="1"/>
            </p:nvPicPr>
            <p:blipFill>
              <a:blip r:embed="rId7"/>
              <a:stretch>
                <a:fillRect/>
              </a:stretch>
            </p:blipFill>
            <p:spPr>
              <a:xfrm>
                <a:off x="-4516464" y="11354941"/>
                <a:ext cx="1098742" cy="847761"/>
              </a:xfrm>
              <a:prstGeom prst="rect">
                <a:avLst/>
              </a:prstGeom>
            </p:spPr>
          </p:pic>
          <p:sp>
            <p:nvSpPr>
              <p:cNvPr id="53" name="TextBox 52"/>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5" name="Group 44"/>
            <p:cNvGrpSpPr/>
            <p:nvPr userDrawn="1"/>
          </p:nvGrpSpPr>
          <p:grpSpPr>
            <a:xfrm>
              <a:off x="-10453959" y="23717523"/>
              <a:ext cx="9139095" cy="2061267"/>
              <a:chOff x="-4818881" y="13423406"/>
              <a:chExt cx="4211800" cy="1136440"/>
            </a:xfrm>
          </p:grpSpPr>
          <p:graphicFrame>
            <p:nvGraphicFramePr>
              <p:cNvPr id="46" name="Object 45"/>
              <p:cNvGraphicFramePr>
                <a:graphicFrameLocks noChangeAspect="1"/>
              </p:cNvGraphicFramePr>
              <p:nvPr userDrawn="1">
                <p:extLst>
                  <p:ext uri="{D42A27DB-BD31-4B8C-83A1-F6EECF244321}">
                    <p14:modId xmlns:p14="http://schemas.microsoft.com/office/powerpoint/2010/main" val="1264841653"/>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1241" name="Image" r:id="rId8" imgW="1828440" imgH="1117440" progId="">
                      <p:embed/>
                    </p:oleObj>
                  </mc:Choice>
                  <mc:Fallback>
                    <p:oleObj name="Image" r:id="rId8" imgW="1828440" imgH="1117440" progId="">
                      <p:embed/>
                      <p:pic>
                        <p:nvPicPr>
                          <p:cNvPr id="0" name="Picture 10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10234" y="13433123"/>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6"/>
              <p:cNvGraphicFramePr>
                <a:graphicFrameLocks noChangeAspect="1"/>
              </p:cNvGraphicFramePr>
              <p:nvPr userDrawn="1">
                <p:extLst>
                  <p:ext uri="{D42A27DB-BD31-4B8C-83A1-F6EECF244321}">
                    <p14:modId xmlns:p14="http://schemas.microsoft.com/office/powerpoint/2010/main" val="1848138043"/>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1242" name="Image" r:id="rId10" imgW="1828440" imgH="1117440" progId="">
                      <p:embed/>
                    </p:oleObj>
                  </mc:Choice>
                  <mc:Fallback>
                    <p:oleObj name="Image" r:id="rId10" imgW="1828440" imgH="1117440" progId="">
                      <p:embed/>
                      <p:pic>
                        <p:nvPicPr>
                          <p:cNvPr id="0" name="Picture 10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37523" y="13442246"/>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 name="TextBox 47"/>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49" name="TextBox 48"/>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58" name="Group 57"/>
          <p:cNvGrpSpPr>
            <a:grpSpLocks noChangeAspect="1"/>
          </p:cNvGrpSpPr>
          <p:nvPr userDrawn="1"/>
        </p:nvGrpSpPr>
        <p:grpSpPr>
          <a:xfrm>
            <a:off x="27893171" y="11218"/>
            <a:ext cx="6632760" cy="16447982"/>
            <a:chOff x="36782324" y="0"/>
            <a:chExt cx="11062139" cy="27432000"/>
          </a:xfrm>
        </p:grpSpPr>
        <p:sp>
          <p:nvSpPr>
            <p:cNvPr id="59" name="Rectangle 58"/>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smtClean="0">
                  <a:solidFill>
                    <a:schemeClr val="bg1"/>
                  </a:solidFill>
                  <a:latin typeface="Trebuchet MS" pitchFamily="34" charset="0"/>
                </a:rPr>
                <a:t>QUICK START (cont.)</a:t>
              </a:r>
            </a:p>
            <a:p>
              <a:pPr algn="ctr"/>
              <a:endParaRPr lang="en-US" sz="2400" b="1"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r>
                <a:rPr lang="en-US" sz="1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Text</a:t>
              </a:r>
            </a:p>
            <a:p>
              <a:pPr marL="1730375" lvl="2" indent="0" algn="l" defTabSz="114300"/>
              <a:r>
                <a:rPr lang="en-US" sz="1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 </a:t>
              </a:r>
              <a:r>
                <a:rPr kumimoji="0" lang="en-US" sz="18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smtClean="0">
                <a:solidFill>
                  <a:schemeClr val="bg1">
                    <a:lumMod val="75000"/>
                  </a:schemeClr>
                </a:solidFill>
                <a:latin typeface="Trebuchet MS" pitchFamily="34" charset="0"/>
              </a:endParaRPr>
            </a:p>
            <a:p>
              <a:pPr marL="1518341" lvl="2"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Tables</a:t>
              </a:r>
            </a:p>
            <a:p>
              <a:pPr marL="971550" lvl="1" indent="0" algn="l" defTabSz="114300"/>
              <a:r>
                <a:rPr lang="en-US" sz="14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60" name="Object 59"/>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1243" name="Image" r:id="rId12" imgW="4571280" imgH="1688760" progId="">
                    <p:embed/>
                  </p:oleObj>
                </mc:Choice>
                <mc:Fallback>
                  <p:oleObj name="Image" r:id="rId12" imgW="4571280" imgH="1688760" progId="">
                    <p:embed/>
                    <p:pic>
                      <p:nvPicPr>
                        <p:cNvPr id="0" name="Picture 10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540164" y="3976767"/>
                          <a:ext cx="5586150" cy="17169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 name="Picture 60"/>
            <p:cNvPicPr>
              <a:picLocks noChangeAspect="1"/>
            </p:cNvPicPr>
            <p:nvPr userDrawn="1"/>
          </p:nvPicPr>
          <p:blipFill>
            <a:blip r:embed="rId14"/>
            <a:stretch>
              <a:fillRect/>
            </a:stretch>
          </p:blipFill>
          <p:spPr>
            <a:xfrm>
              <a:off x="37296876" y="8347566"/>
              <a:ext cx="2969584" cy="1140240"/>
            </a:xfrm>
            <a:prstGeom prst="rect">
              <a:avLst/>
            </a:prstGeom>
            <a:ln>
              <a:noFill/>
            </a:ln>
          </p:spPr>
        </p:pic>
        <p:graphicFrame>
          <p:nvGraphicFramePr>
            <p:cNvPr id="62" name="Object 61"/>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1244" name="Image" r:id="rId15" imgW="1574280" imgH="1053720" progId="">
                    <p:embed/>
                  </p:oleObj>
                </mc:Choice>
                <mc:Fallback>
                  <p:oleObj name="Image" r:id="rId15" imgW="1574280" imgH="1053720" progId="">
                    <p:embed/>
                    <p:pic>
                      <p:nvPicPr>
                        <p:cNvPr id="0" name="Picture 10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524683" y="12604371"/>
                          <a:ext cx="1482265" cy="825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3" name="Group 62"/>
            <p:cNvGrpSpPr/>
            <p:nvPr userDrawn="1"/>
          </p:nvGrpSpPr>
          <p:grpSpPr>
            <a:xfrm>
              <a:off x="37163426" y="23152352"/>
              <a:ext cx="10354213" cy="1052915"/>
              <a:chOff x="31687960" y="29635357"/>
              <a:chExt cx="9771399" cy="1090622"/>
            </a:xfrm>
          </p:grpSpPr>
          <p:sp>
            <p:nvSpPr>
              <p:cNvPr id="65" name="Rounded Rectangle 64"/>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31813900" y="29733687"/>
                <a:ext cx="914401" cy="914399"/>
              </a:xfrm>
              <a:prstGeom prst="rect">
                <a:avLst/>
              </a:prstGeom>
              <a:noFill/>
              <a:ln>
                <a:noFill/>
              </a:ln>
            </p:spPr>
          </p:pic>
          <p:sp>
            <p:nvSpPr>
              <p:cNvPr id="67" name="TextBox 66"/>
              <p:cNvSpPr txBox="1"/>
              <p:nvPr userDrawn="1"/>
            </p:nvSpPr>
            <p:spPr>
              <a:xfrm>
                <a:off x="32788169" y="29700257"/>
                <a:ext cx="8671190" cy="903879"/>
              </a:xfrm>
              <a:prstGeom prst="rect">
                <a:avLst/>
              </a:prstGeom>
              <a:noFill/>
              <a:ln>
                <a:noFill/>
              </a:ln>
            </p:spPr>
            <p:txBody>
              <a:bodyPr wrap="square" rtlCol="0">
                <a:spAutoFit/>
              </a:body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sp>
        <p:nvSpPr>
          <p:cNvPr id="41" name="TextBox 40"/>
          <p:cNvSpPr txBox="1"/>
          <p:nvPr userDrawn="1"/>
        </p:nvSpPr>
        <p:spPr>
          <a:xfrm>
            <a:off x="28116888" y="14859146"/>
            <a:ext cx="5820416" cy="927714"/>
          </a:xfrm>
          <a:prstGeom prst="rect">
            <a:avLst/>
          </a:prstGeom>
          <a:noFill/>
        </p:spPr>
        <p:txBody>
          <a:bodyPr wrap="square" lIns="65304" tIns="32651" rIns="65304" bIns="32651" rtlCol="0">
            <a:spAutoFit/>
          </a:bodyPr>
          <a:lstStyle/>
          <a:p>
            <a:pPr marL="176213" indent="-176213">
              <a:lnSpc>
                <a:spcPct val="100000"/>
              </a:lnSpc>
            </a:pPr>
            <a:r>
              <a:rPr lang="en-US" sz="1400" dirty="0" smtClean="0">
                <a:solidFill>
                  <a:schemeClr val="bg1"/>
                </a:solidFill>
              </a:rPr>
              <a:t>© 2015</a:t>
            </a:r>
            <a:r>
              <a:rPr lang="en-US" sz="1400" baseline="0" dirty="0" smtClean="0">
                <a:solidFill>
                  <a:schemeClr val="bg1"/>
                </a:solidFill>
              </a:rPr>
              <a:t> </a:t>
            </a:r>
            <a:r>
              <a:rPr lang="en-US" sz="1400" dirty="0" smtClean="0">
                <a:solidFill>
                  <a:schemeClr val="bg1"/>
                </a:solidFill>
              </a:rPr>
              <a:t>PosterPresentations.com</a:t>
            </a:r>
            <a:br>
              <a:rPr lang="en-US" sz="1400" dirty="0" smtClean="0">
                <a:solidFill>
                  <a:schemeClr val="bg1"/>
                </a:solidFill>
              </a:rPr>
            </a:br>
            <a:r>
              <a:rPr lang="en-US" sz="1400" dirty="0" smtClean="0">
                <a:solidFill>
                  <a:schemeClr val="bg1"/>
                </a:solidFill>
              </a:rPr>
              <a:t>2117 Fourth Street ,</a:t>
            </a:r>
            <a:r>
              <a:rPr lang="en-US" sz="1400" baseline="0" dirty="0" smtClean="0">
                <a:solidFill>
                  <a:schemeClr val="bg1"/>
                </a:solidFill>
              </a:rPr>
              <a:t> Unit C</a:t>
            </a:r>
          </a:p>
          <a:p>
            <a:pPr marL="176213" indent="-4763">
              <a:lnSpc>
                <a:spcPct val="100000"/>
              </a:lnSpc>
            </a:pPr>
            <a:r>
              <a:rPr lang="en-US" sz="1400" baseline="0" dirty="0" smtClean="0">
                <a:solidFill>
                  <a:schemeClr val="bg1"/>
                </a:solidFill>
              </a:rPr>
              <a:t>Berkeley CA 94710</a:t>
            </a:r>
            <a:br>
              <a:rPr lang="en-US" sz="1400" baseline="0" dirty="0" smtClean="0">
                <a:solidFill>
                  <a:schemeClr val="bg1"/>
                </a:solidFill>
              </a:rPr>
            </a:br>
            <a:r>
              <a:rPr lang="en-US" sz="1400" b="1" baseline="0" dirty="0" smtClean="0">
                <a:solidFill>
                  <a:srgbClr val="FFFF00"/>
                </a:solidFill>
              </a:rPr>
              <a:t>posterpresenter@gmail.com</a:t>
            </a:r>
            <a:endParaRPr lang="en-US" sz="1400" b="1" dirty="0">
              <a:solidFill>
                <a:srgbClr val="FFFF00"/>
              </a:solidFill>
            </a:endParaRPr>
          </a:p>
        </p:txBody>
      </p:sp>
      <p:sp>
        <p:nvSpPr>
          <p:cNvPr id="42" name="Text Box 14"/>
          <p:cNvSpPr txBox="1">
            <a:spLocks noChangeArrowheads="1"/>
          </p:cNvSpPr>
          <p:nvPr userDrawn="1"/>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2015</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grpSp>
        <p:nvGrpSpPr>
          <p:cNvPr id="2" name="Group 1"/>
          <p:cNvGrpSpPr/>
          <p:nvPr userDrawn="1"/>
        </p:nvGrpSpPr>
        <p:grpSpPr>
          <a:xfrm>
            <a:off x="572988" y="2628900"/>
            <a:ext cx="26286024" cy="13373100"/>
            <a:chOff x="571500" y="2628900"/>
            <a:chExt cx="26286024" cy="13373100"/>
          </a:xfrm>
        </p:grpSpPr>
        <p:sp>
          <p:nvSpPr>
            <p:cNvPr id="8" name="Rectangle 33"/>
            <p:cNvSpPr>
              <a:spLocks noChangeArrowheads="1"/>
            </p:cNvSpPr>
            <p:nvPr/>
          </p:nvSpPr>
          <p:spPr bwMode="auto">
            <a:xfrm>
              <a:off x="571500"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1" name="Rectangle 33"/>
            <p:cNvSpPr>
              <a:spLocks noChangeArrowheads="1"/>
            </p:cNvSpPr>
            <p:nvPr userDrawn="1"/>
          </p:nvSpPr>
          <p:spPr bwMode="auto">
            <a:xfrm>
              <a:off x="9469084"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18366667" y="2628900"/>
              <a:ext cx="8490857" cy="13373100"/>
            </a:xfrm>
            <a:prstGeom prst="roundRect">
              <a:avLst>
                <a:gd name="adj" fmla="val 4941"/>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grpSp>
        <p:nvGrpSpPr>
          <p:cNvPr id="56" name="Group 55"/>
          <p:cNvGrpSpPr>
            <a:grpSpLocks noChangeAspect="1"/>
          </p:cNvGrpSpPr>
          <p:nvPr userDrawn="1"/>
        </p:nvGrpSpPr>
        <p:grpSpPr>
          <a:xfrm>
            <a:off x="27893171" y="11218"/>
            <a:ext cx="6632760" cy="16447982"/>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smtClean="0">
                  <a:solidFill>
                    <a:schemeClr val="bg1"/>
                  </a:solidFill>
                  <a:latin typeface="Trebuchet MS" pitchFamily="34" charset="0"/>
                </a:rPr>
                <a:t>QUICK START (cont.)</a:t>
              </a:r>
            </a:p>
            <a:p>
              <a:pPr algn="ctr"/>
              <a:endParaRPr lang="en-US" sz="2400" b="1"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r>
                <a:rPr lang="en-US" sz="1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Text</a:t>
              </a:r>
            </a:p>
            <a:p>
              <a:pPr marL="1730375" lvl="2" indent="0" algn="l" defTabSz="114300"/>
              <a:r>
                <a:rPr lang="en-US" sz="1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 </a:t>
              </a:r>
              <a:r>
                <a:rPr kumimoji="0" lang="en-US" sz="18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smtClean="0">
                <a:solidFill>
                  <a:schemeClr val="bg1">
                    <a:lumMod val="75000"/>
                  </a:schemeClr>
                </a:solidFill>
                <a:latin typeface="Trebuchet MS" pitchFamily="34" charset="0"/>
              </a:endParaRPr>
            </a:p>
            <a:p>
              <a:pPr marL="1518341" lvl="2"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Tables</a:t>
              </a:r>
            </a:p>
            <a:p>
              <a:pPr marL="971550" lvl="1" indent="0" algn="l" defTabSz="114300"/>
              <a:r>
                <a:rPr lang="en-US" sz="14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2265" name="Image" r:id="rId4" imgW="4571280" imgH="1688760" progId="">
                    <p:embed/>
                  </p:oleObj>
                </mc:Choice>
                <mc:Fallback>
                  <p:oleObj name="Image" r:id="rId4" imgW="4571280" imgH="1688760" progId="">
                    <p:embed/>
                    <p:pic>
                      <p:nvPicPr>
                        <p:cNvPr id="0"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0164" y="3976767"/>
                          <a:ext cx="5586150" cy="17169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9" name="Picture 58"/>
            <p:cNvPicPr>
              <a:picLocks noChangeAspect="1"/>
            </p:cNvPicPr>
            <p:nvPr userDrawn="1"/>
          </p:nvPicPr>
          <p:blipFill>
            <a:blip r:embed="rId6"/>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2266" name="Image" r:id="rId7" imgW="1574280" imgH="1053720" progId="">
                    <p:embed/>
                  </p:oleObj>
                </mc:Choice>
                <mc:Fallback>
                  <p:oleObj name="Image" r:id="rId7" imgW="1574280" imgH="1053720" progId="">
                    <p:embed/>
                    <p:pic>
                      <p:nvPicPr>
                        <p:cNvPr id="0" name="Picture 1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24683" y="12604371"/>
                          <a:ext cx="1482265" cy="825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903879"/>
              </a:xfrm>
              <a:prstGeom prst="rect">
                <a:avLst/>
              </a:prstGeom>
              <a:noFill/>
              <a:ln>
                <a:noFill/>
              </a:ln>
            </p:spPr>
            <p:txBody>
              <a:bodyPr wrap="square" rtlCol="0">
                <a:spAutoFit/>
              </a:body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grpSp>
        <p:nvGrpSpPr>
          <p:cNvPr id="38" name="Group 37"/>
          <p:cNvGrpSpPr>
            <a:grpSpLocks noChangeAspect="1"/>
          </p:cNvGrpSpPr>
          <p:nvPr userDrawn="1"/>
        </p:nvGrpSpPr>
        <p:grpSpPr>
          <a:xfrm>
            <a:off x="-7233765" y="3"/>
            <a:ext cx="6608534" cy="16459197"/>
            <a:chOff x="-11220550" y="-1"/>
            <a:chExt cx="11014226" cy="27432000"/>
          </a:xfrm>
        </p:grpSpPr>
        <p:sp>
          <p:nvSpPr>
            <p:cNvPr id="40" name="Rectangle 39"/>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smtClean="0">
                  <a:solidFill>
                    <a:srgbClr val="FF0000"/>
                  </a:solidFill>
                  <a:latin typeface="Trebuchet MS" pitchFamily="34" charset="0"/>
                </a:rPr>
                <a:t>(—THIS SIDEBAR DOES NOT PRINT—)</a:t>
              </a:r>
              <a:endParaRPr lang="en-US" sz="1800" b="1" spc="600"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DESIGN</a:t>
              </a:r>
              <a:r>
                <a:rPr lang="en-US" sz="2400" b="1" spc="600" baseline="0" dirty="0" smtClean="0">
                  <a:solidFill>
                    <a:schemeClr val="bg1"/>
                  </a:solidFill>
                  <a:latin typeface="Trebuchet MS" pitchFamily="34" charset="0"/>
                </a:rPr>
                <a:t> </a:t>
              </a:r>
              <a:r>
                <a:rPr lang="en-US" sz="2400" b="1" spc="600" dirty="0" smtClean="0">
                  <a:solidFill>
                    <a:schemeClr val="bg1"/>
                  </a:solidFill>
                  <a:latin typeface="Trebuchet MS" pitchFamily="34" charset="0"/>
                </a:rPr>
                <a:t>GUIDE</a:t>
              </a:r>
            </a:p>
            <a:p>
              <a:pPr algn="ctr"/>
              <a:r>
                <a:rPr lang="en-US" sz="1000" b="1" dirty="0" smtClean="0">
                  <a:latin typeface="Trebuchet MS" pitchFamily="34" charset="0"/>
                </a:rPr>
                <a:t> </a:t>
              </a:r>
            </a:p>
            <a:p>
              <a:pPr defTabSz="3765639"/>
              <a:r>
                <a:rPr lang="en-US" sz="1600" i="0" dirty="0" smtClean="0">
                  <a:latin typeface="Trebuchet MS" pitchFamily="34" charset="0"/>
                </a:rPr>
                <a:t>This PowerPoint</a:t>
              </a:r>
              <a:r>
                <a:rPr lang="en-US" sz="1600" i="0" baseline="0" dirty="0" smtClean="0">
                  <a:latin typeface="Trebuchet MS" pitchFamily="34" charset="0"/>
                </a:rPr>
                <a:t> </a:t>
              </a:r>
              <a:r>
                <a:rPr lang="en-US" sz="1600" i="0" dirty="0" smtClean="0">
                  <a:latin typeface="Trebuchet MS" pitchFamily="34" charset="0"/>
                </a:rPr>
                <a:t>2007 template produces</a:t>
              </a:r>
              <a:r>
                <a:rPr lang="en-US" sz="1600" i="0" baseline="0" dirty="0" smtClean="0">
                  <a:latin typeface="Trebuchet MS" pitchFamily="34" charset="0"/>
                </a:rPr>
                <a:t> </a:t>
              </a:r>
              <a:r>
                <a:rPr lang="en-US" sz="1600" i="0" dirty="0" smtClean="0">
                  <a:latin typeface="Trebuchet MS" pitchFamily="34" charset="0"/>
                </a:rPr>
                <a:t>a 36”x60” presentation poster. </a:t>
              </a:r>
              <a:r>
                <a:rPr lang="en-US" sz="1600" dirty="0" smtClean="0">
                  <a:latin typeface="Trebuchet MS" pitchFamily="34" charset="0"/>
                </a:rPr>
                <a:t>You</a:t>
              </a:r>
              <a:r>
                <a:rPr lang="en-US" sz="1600" baseline="0" dirty="0" smtClean="0">
                  <a:latin typeface="Trebuchet MS" pitchFamily="34" charset="0"/>
                </a:rPr>
                <a:t> can u</a:t>
              </a:r>
              <a:r>
                <a:rPr lang="en-US" sz="1600" dirty="0" smtClean="0">
                  <a:latin typeface="Trebuchet MS" pitchFamily="34" charset="0"/>
                </a:rPr>
                <a:t>se</a:t>
              </a:r>
              <a:r>
                <a:rPr lang="en-US" sz="1600" baseline="0" dirty="0" smtClean="0">
                  <a:latin typeface="Trebuchet MS" pitchFamily="34" charset="0"/>
                </a:rPr>
                <a:t> it to create your research poster and </a:t>
              </a:r>
              <a:r>
                <a:rPr lang="en-US" sz="1600" dirty="0" smtClean="0">
                  <a:latin typeface="Trebuchet MS" pitchFamily="34" charset="0"/>
                </a:rPr>
                <a:t>save valuable time placing titles, subtitles,</a:t>
              </a:r>
              <a:r>
                <a:rPr lang="en-US" sz="1600" baseline="0" dirty="0" smtClean="0">
                  <a:latin typeface="Trebuchet MS" pitchFamily="34" charset="0"/>
                </a:rPr>
                <a:t> text, and graphics</a:t>
              </a:r>
              <a:r>
                <a:rPr lang="en-US" sz="1600" dirty="0" smtClean="0">
                  <a:latin typeface="Trebuchet MS" pitchFamily="34" charset="0"/>
                </a:rPr>
                <a:t>. </a:t>
              </a:r>
            </a:p>
            <a:p>
              <a:pPr defTabSz="3765639"/>
              <a:r>
                <a:rPr lang="en-US" sz="1000" dirty="0" smtClean="0">
                  <a:latin typeface="Trebuchet MS" pitchFamily="34" charset="0"/>
                </a:rPr>
                <a:t> </a:t>
              </a:r>
            </a:p>
            <a:p>
              <a:pPr defTabSz="4389219"/>
              <a:r>
                <a:rPr lang="en-US" sz="1600" dirty="0" smtClean="0">
                  <a:latin typeface="Trebuchet MS" pitchFamily="34" charset="0"/>
                </a:rPr>
                <a:t>We provide a series of online answer your poster production questions. To view our template tutorials, go online to </a:t>
              </a:r>
              <a:r>
                <a:rPr lang="en-US" sz="1600" b="1" dirty="0" smtClean="0">
                  <a:solidFill>
                    <a:srgbClr val="FFC000"/>
                  </a:solidFill>
                  <a:latin typeface="Trebuchet MS" pitchFamily="34" charset="0"/>
                </a:rPr>
                <a:t>PosterPresentations.com</a:t>
              </a:r>
              <a:r>
                <a:rPr lang="en-US" sz="1600" b="1" dirty="0" smtClean="0">
                  <a:solidFill>
                    <a:schemeClr val="bg1"/>
                  </a:solidFill>
                  <a:latin typeface="Trebuchet MS" pitchFamily="34" charset="0"/>
                </a:rPr>
                <a:t> </a:t>
              </a:r>
              <a:r>
                <a:rPr lang="en-US" sz="1600" dirty="0" smtClean="0">
                  <a:solidFill>
                    <a:schemeClr val="bg1"/>
                  </a:solidFill>
                  <a:latin typeface="Trebuchet MS" pitchFamily="34" charset="0"/>
                </a:rPr>
                <a:t>and click on HELP DESK.</a:t>
              </a:r>
            </a:p>
            <a:p>
              <a:pPr defTabSz="4389219"/>
              <a:r>
                <a:rPr lang="en-US" sz="1000" dirty="0" smtClean="0">
                  <a:latin typeface="Trebuchet MS" pitchFamily="34" charset="0"/>
                </a:rPr>
                <a:t> </a:t>
              </a:r>
            </a:p>
            <a:p>
              <a:pPr defTabSz="4389219"/>
              <a:r>
                <a:rPr lang="en-US" sz="1600" dirty="0" smtClean="0">
                  <a:solidFill>
                    <a:schemeClr val="bg1"/>
                  </a:solidFill>
                  <a:latin typeface="Trebuchet MS" pitchFamily="34" charset="0"/>
                </a:rPr>
                <a:t>When</a:t>
              </a:r>
              <a:r>
                <a:rPr lang="en-US" sz="1600" baseline="0" dirty="0" smtClean="0">
                  <a:solidFill>
                    <a:schemeClr val="bg1"/>
                  </a:solidFill>
                  <a:latin typeface="Trebuchet MS" pitchFamily="34" charset="0"/>
                </a:rPr>
                <a:t> you are ready to</a:t>
              </a:r>
              <a:r>
                <a:rPr lang="en-US" sz="1600" dirty="0" smtClean="0">
                  <a:solidFill>
                    <a:schemeClr val="bg1"/>
                  </a:solidFill>
                  <a:latin typeface="Trebuchet MS" pitchFamily="34" charset="0"/>
                </a:rPr>
                <a:t> </a:t>
              </a:r>
              <a:r>
                <a:rPr lang="en-US" sz="1600" baseline="0" dirty="0" smtClean="0">
                  <a:solidFill>
                    <a:schemeClr val="bg1"/>
                  </a:solidFill>
                  <a:latin typeface="Trebuchet MS" pitchFamily="34" charset="0"/>
                </a:rPr>
                <a:t> print your poster</a:t>
              </a:r>
              <a:r>
                <a:rPr lang="en-US" sz="1600" dirty="0" smtClean="0">
                  <a:solidFill>
                    <a:schemeClr val="bg1"/>
                  </a:solidFill>
                  <a:latin typeface="Trebuchet MS" pitchFamily="34" charset="0"/>
                </a:rPr>
                <a:t>,</a:t>
              </a:r>
              <a:r>
                <a:rPr lang="en-US" sz="1600" baseline="0" dirty="0" smtClean="0">
                  <a:solidFill>
                    <a:schemeClr val="bg1"/>
                  </a:solidFill>
                  <a:latin typeface="Trebuchet MS" pitchFamily="34" charset="0"/>
                </a:rPr>
                <a:t> go online to </a:t>
              </a:r>
              <a:r>
                <a:rPr lang="en-US" sz="1600" b="0" dirty="0" smtClean="0">
                  <a:solidFill>
                    <a:schemeClr val="bg1"/>
                  </a:solidFill>
                  <a:latin typeface="Trebuchet MS" pitchFamily="34" charset="0"/>
                </a:rPr>
                <a:t>PosterPresentations.com</a:t>
              </a:r>
              <a:r>
                <a:rPr lang="en-US" sz="1600" dirty="0" smtClean="0">
                  <a:solidFill>
                    <a:schemeClr val="bg1"/>
                  </a:solidFill>
                  <a:latin typeface="Trebuchet MS" pitchFamily="34" charset="0"/>
                </a:rPr>
                <a:t/>
              </a:r>
              <a:br>
                <a:rPr lang="en-US" sz="1600" dirty="0" smtClean="0">
                  <a:solidFill>
                    <a:schemeClr val="bg1"/>
                  </a:solidFill>
                  <a:latin typeface="Trebuchet MS" pitchFamily="34" charset="0"/>
                </a:rPr>
              </a:br>
              <a:r>
                <a:rPr lang="en-US" sz="1000" dirty="0" smtClean="0">
                  <a:solidFill>
                    <a:schemeClr val="bg1"/>
                  </a:solidFill>
                  <a:latin typeface="Trebuchet MS" pitchFamily="34" charset="0"/>
                </a:rPr>
                <a:t> </a:t>
              </a:r>
            </a:p>
            <a:p>
              <a:pPr algn="l" defTabSz="3765639"/>
              <a:r>
                <a:rPr lang="en-US" sz="1600" b="0" dirty="0" smtClean="0">
                  <a:solidFill>
                    <a:schemeClr val="bg1"/>
                  </a:solidFill>
                  <a:latin typeface="Trebuchet MS" pitchFamily="34" charset="0"/>
                </a:rPr>
                <a:t>Need</a:t>
              </a:r>
              <a:r>
                <a:rPr lang="en-US" sz="1600" b="0" baseline="0" dirty="0" smtClean="0">
                  <a:solidFill>
                    <a:schemeClr val="bg1"/>
                  </a:solidFill>
                  <a:latin typeface="Trebuchet MS" pitchFamily="34" charset="0"/>
                </a:rPr>
                <a:t> assistance? Call us at </a:t>
              </a:r>
              <a:r>
                <a:rPr lang="en-US" sz="1600" b="0" dirty="0" smtClean="0">
                  <a:solidFill>
                    <a:srgbClr val="FFC000"/>
                  </a:solidFill>
                  <a:latin typeface="Trebuchet MS" pitchFamily="34" charset="0"/>
                </a:rPr>
                <a:t>1.510.649.3001</a:t>
              </a:r>
            </a:p>
            <a:p>
              <a:pPr algn="l" defTabSz="3765639"/>
              <a:r>
                <a:rPr lang="en-US" sz="1000" b="1" dirty="0" smtClean="0">
                  <a:solidFill>
                    <a:srgbClr val="FFFF00"/>
                  </a:solidFill>
                  <a:latin typeface="Trebuchet MS" pitchFamily="34" charset="0"/>
                </a:rPr>
                <a:t> </a:t>
              </a:r>
            </a:p>
            <a:p>
              <a:pPr algn="ctr"/>
              <a:endParaRPr lang="en-US" sz="1400" b="1"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QUICK START</a:t>
              </a:r>
            </a:p>
            <a:p>
              <a:pPr algn="ctr"/>
              <a:r>
                <a:rPr lang="en-US" sz="1000" b="1" baseline="0" dirty="0" smtClean="0">
                  <a:solidFill>
                    <a:schemeClr val="bg1"/>
                  </a:solidFill>
                  <a:latin typeface="Trebuchet MS" pitchFamily="34" charset="0"/>
                </a:rPr>
                <a:t> </a:t>
              </a:r>
            </a:p>
            <a:p>
              <a:pPr algn="ctr"/>
              <a:r>
                <a:rPr lang="en-US" sz="1800" b="1" baseline="0" dirty="0" smtClean="0">
                  <a:solidFill>
                    <a:srgbClr val="FFC000"/>
                  </a:solidFill>
                  <a:latin typeface="Trebuchet MS" pitchFamily="34" charset="0"/>
                </a:rPr>
                <a:t>Zoom in and out</a:t>
              </a:r>
            </a:p>
            <a:p>
              <a:pPr marL="1203325" indent="0" algn="l" defTabSz="850900"/>
              <a:r>
                <a:rPr lang="en-US" sz="1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Title, Authors, and Affiliations</a:t>
              </a:r>
            </a:p>
            <a:p>
              <a:pPr algn="l"/>
              <a:r>
                <a:rPr lang="en-US" sz="1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smtClean="0">
                  <a:solidFill>
                    <a:schemeClr val="bg1">
                      <a:lumMod val="75000"/>
                    </a:schemeClr>
                  </a:solidFill>
                  <a:latin typeface="Trebuchet MS" pitchFamily="34" charset="0"/>
                </a:rPr>
                <a:t> </a:t>
              </a:r>
            </a:p>
            <a:p>
              <a:pPr algn="l"/>
              <a:r>
                <a:rPr lang="en-US" sz="1400" b="1" spc="300" baseline="0" dirty="0" smtClean="0">
                  <a:solidFill>
                    <a:srgbClr val="FFC000"/>
                  </a:solidFill>
                  <a:latin typeface="Trebuchet MS" pitchFamily="34" charset="0"/>
                </a:rPr>
                <a:t>TIP</a:t>
              </a:r>
              <a:r>
                <a:rPr lang="en-US" sz="1400" b="1"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1600" b="1" baseline="0" dirty="0" smtClean="0">
                  <a:solidFill>
                    <a:schemeClr val="bg1"/>
                  </a:solidFill>
                  <a:latin typeface="Trebuchet MS" pitchFamily="34" charset="0"/>
                </a:rPr>
                <a:t/>
              </a:r>
              <a:br>
                <a:rPr lang="en-US" sz="1600" b="1" baseline="0" dirty="0" smtClean="0">
                  <a:solidFill>
                    <a:schemeClr val="bg1"/>
                  </a:solidFill>
                  <a:latin typeface="Trebuchet MS" pitchFamily="34" charset="0"/>
                </a:rPr>
              </a:br>
              <a:endParaRPr lang="en-US" sz="1600" b="1" dirty="0" smtClean="0">
                <a:solidFill>
                  <a:schemeClr val="bg1"/>
                </a:solidFill>
                <a:latin typeface="Trebuchet MS" pitchFamily="34" charset="0"/>
              </a:endParaRPr>
            </a:p>
            <a:p>
              <a:pPr algn="ctr"/>
              <a:endParaRPr lang="en-US" sz="1600" b="1" dirty="0" smtClean="0">
                <a:solidFill>
                  <a:srgbClr val="FFC000"/>
                </a:solidFill>
                <a:latin typeface="Trebuchet MS" pitchFamily="34" charset="0"/>
              </a:endParaRPr>
            </a:p>
            <a:p>
              <a:pPr algn="ctr"/>
              <a:endParaRPr lang="en-US" sz="1600" b="1" dirty="0" smtClean="0">
                <a:solidFill>
                  <a:srgbClr val="FFC000"/>
                </a:solidFill>
                <a:latin typeface="Trebuchet MS" pitchFamily="34" charset="0"/>
              </a:endParaRPr>
            </a:p>
            <a:p>
              <a:pPr algn="ctr"/>
              <a:r>
                <a:rPr lang="en-US" sz="1800" b="1" dirty="0" smtClean="0">
                  <a:solidFill>
                    <a:srgbClr val="FFC000"/>
                  </a:solidFill>
                  <a:latin typeface="Trebuchet MS" pitchFamily="34" charset="0"/>
                </a:rPr>
                <a:t>Adding Logos</a:t>
              </a:r>
              <a:r>
                <a:rPr lang="en-US" sz="1800" b="1" baseline="0" dirty="0" smtClean="0">
                  <a:solidFill>
                    <a:srgbClr val="FFC000"/>
                  </a:solidFill>
                  <a:latin typeface="Trebuchet MS" pitchFamily="34" charset="0"/>
                </a:rPr>
                <a:t> / Seals</a:t>
              </a:r>
            </a:p>
            <a:p>
              <a:pPr algn="l"/>
              <a:r>
                <a:rPr lang="en-US" sz="1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smtClean="0">
                <a:solidFill>
                  <a:schemeClr val="bg1">
                    <a:lumMod val="75000"/>
                  </a:schemeClr>
                </a:solidFill>
                <a:latin typeface="Trebuchet MS" pitchFamily="34" charset="0"/>
              </a:endParaRPr>
            </a:p>
            <a:p>
              <a:pPr algn="l"/>
              <a:r>
                <a:rPr lang="en-US" sz="1400" b="1" spc="300" baseline="0" dirty="0" smtClean="0">
                  <a:solidFill>
                    <a:srgbClr val="FFC000"/>
                  </a:solidFill>
                  <a:latin typeface="Trebuchet MS" pitchFamily="34" charset="0"/>
                </a:rPr>
                <a:t>TIP:</a:t>
              </a:r>
              <a:r>
                <a:rPr lang="en-US" sz="1400" b="1" spc="0"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See if your company’s logo is available on our free poster templates page.</a:t>
              </a:r>
            </a:p>
            <a:p>
              <a:pPr algn="l"/>
              <a:endParaRPr lang="en-US" sz="1400" b="0" baseline="0" dirty="0" smtClean="0">
                <a:latin typeface="Trebuchet MS" pitchFamily="34" charset="0"/>
              </a:endParaRPr>
            </a:p>
            <a:p>
              <a:pPr algn="ctr"/>
              <a:r>
                <a:rPr lang="en-US" sz="1800" b="1" baseline="0" dirty="0" smtClean="0">
                  <a:solidFill>
                    <a:srgbClr val="FFC000"/>
                  </a:solidFill>
                  <a:latin typeface="Trebuchet MS" pitchFamily="34" charset="0"/>
                </a:rPr>
                <a:t>Photographs / Graphics</a:t>
              </a:r>
            </a:p>
            <a:p>
              <a:pPr algn="l" defTabSz="977900"/>
              <a:r>
                <a:rPr lang="en-US" sz="1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smtClean="0">
                  <a:solidFill>
                    <a:schemeClr val="bg1">
                      <a:lumMod val="75000"/>
                    </a:schemeClr>
                  </a:solidFill>
                  <a:latin typeface="Trebuchet MS" pitchFamily="34" charset="0"/>
                </a:rPr>
                <a:t>disproportionally.</a:t>
              </a:r>
            </a:p>
            <a:p>
              <a:pPr algn="l" defTabSz="977900"/>
              <a:endParaRPr lang="en-US" sz="1400" b="0" baseline="0" dirty="0" smtClean="0">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r>
                <a:rPr lang="en-US" sz="1800" b="1" baseline="0" dirty="0" smtClean="0">
                  <a:solidFill>
                    <a:srgbClr val="FFC000"/>
                  </a:solidFill>
                  <a:latin typeface="Trebuchet MS" pitchFamily="34" charset="0"/>
                </a:rPr>
                <a:t>Image Quality Check</a:t>
              </a:r>
            </a:p>
            <a:p>
              <a:pPr lvl="0" algn="l" defTabSz="977900"/>
              <a:r>
                <a:rPr lang="en-US" sz="1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600" b="0" dirty="0" smtClean="0">
                <a:latin typeface="Trebuchet MS" pitchFamily="34" charset="0"/>
              </a:endParaRPr>
            </a:p>
          </p:txBody>
        </p:sp>
        <p:cxnSp>
          <p:nvCxnSpPr>
            <p:cNvPr id="41" name="Straight Connector 40"/>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userDrawn="1"/>
          </p:nvPicPr>
          <p:blipFill>
            <a:blip r:embed="rId11"/>
            <a:stretch>
              <a:fillRect/>
            </a:stretch>
          </p:blipFill>
          <p:spPr>
            <a:xfrm>
              <a:off x="-10736023" y="7928687"/>
              <a:ext cx="1597665" cy="1001614"/>
            </a:xfrm>
            <a:prstGeom prst="rect">
              <a:avLst/>
            </a:prstGeom>
          </p:spPr>
        </p:pic>
        <p:pic>
          <p:nvPicPr>
            <p:cNvPr id="44" name="Picture 43"/>
            <p:cNvPicPr>
              <a:picLocks noChangeAspect="1"/>
            </p:cNvPicPr>
            <p:nvPr userDrawn="1"/>
          </p:nvPicPr>
          <p:blipFill>
            <a:blip r:embed="rId12"/>
            <a:stretch>
              <a:fillRect/>
            </a:stretch>
          </p:blipFill>
          <p:spPr>
            <a:xfrm>
              <a:off x="-10736023" y="12354606"/>
              <a:ext cx="9986807" cy="877997"/>
            </a:xfrm>
            <a:prstGeom prst="rect">
              <a:avLst/>
            </a:prstGeom>
          </p:spPr>
        </p:pic>
        <p:grpSp>
          <p:nvGrpSpPr>
            <p:cNvPr id="45" name="Group 44"/>
            <p:cNvGrpSpPr/>
            <p:nvPr userDrawn="1"/>
          </p:nvGrpSpPr>
          <p:grpSpPr>
            <a:xfrm>
              <a:off x="-9844888" y="19920591"/>
              <a:ext cx="7631077" cy="1987421"/>
              <a:chOff x="-4516464" y="11354920"/>
              <a:chExt cx="3516822" cy="1095725"/>
            </a:xfrm>
          </p:grpSpPr>
          <p:grpSp>
            <p:nvGrpSpPr>
              <p:cNvPr id="66" name="Group 65"/>
              <p:cNvGrpSpPr/>
              <p:nvPr userDrawn="1"/>
            </p:nvGrpSpPr>
            <p:grpSpPr>
              <a:xfrm>
                <a:off x="-2783494" y="11354967"/>
                <a:ext cx="624373" cy="894738"/>
                <a:chOff x="-3958698" y="11538812"/>
                <a:chExt cx="779266" cy="1282149"/>
              </a:xfrm>
            </p:grpSpPr>
            <p:pic>
              <p:nvPicPr>
                <p:cNvPr id="72" name="Picture 71"/>
                <p:cNvPicPr>
                  <a:picLocks noChangeAspect="1"/>
                </p:cNvPicPr>
                <p:nvPr userDrawn="1"/>
              </p:nvPicPr>
              <p:blipFill>
                <a:blip r:embed="rId13"/>
                <a:stretch>
                  <a:fillRect/>
                </a:stretch>
              </p:blipFill>
              <p:spPr>
                <a:xfrm>
                  <a:off x="-3948160" y="11538812"/>
                  <a:ext cx="768728" cy="1090753"/>
                </a:xfrm>
                <a:prstGeom prst="rect">
                  <a:avLst/>
                </a:prstGeom>
              </p:spPr>
            </p:pic>
            <p:sp>
              <p:nvSpPr>
                <p:cNvPr id="73" name="TextBox 72"/>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smtClean="0">
                      <a:solidFill>
                        <a:schemeClr val="tx1"/>
                      </a:solidFill>
                    </a:rPr>
                    <a:t>ORIGINAL</a:t>
                  </a:r>
                  <a:endParaRPr lang="en-US" sz="1200" b="1" dirty="0">
                    <a:solidFill>
                      <a:schemeClr val="tx1"/>
                    </a:solidFill>
                  </a:endParaRPr>
                </a:p>
              </p:txBody>
            </p:sp>
          </p:grpSp>
          <p:grpSp>
            <p:nvGrpSpPr>
              <p:cNvPr id="67" name="Group 66"/>
              <p:cNvGrpSpPr/>
              <p:nvPr userDrawn="1"/>
            </p:nvGrpSpPr>
            <p:grpSpPr>
              <a:xfrm>
                <a:off x="-2033159" y="11354920"/>
                <a:ext cx="1033517" cy="907668"/>
                <a:chOff x="-2921738" y="11604219"/>
                <a:chExt cx="1420279" cy="1247338"/>
              </a:xfrm>
            </p:grpSpPr>
            <p:pic>
              <p:nvPicPr>
                <p:cNvPr id="70" name="Picture 69"/>
                <p:cNvPicPr>
                  <a:picLocks noChangeAspect="1"/>
                </p:cNvPicPr>
                <p:nvPr userDrawn="1"/>
              </p:nvPicPr>
              <p:blipFill>
                <a:blip r:embed="rId13"/>
                <a:stretch>
                  <a:fillRect/>
                </a:stretch>
              </p:blipFill>
              <p:spPr>
                <a:xfrm>
                  <a:off x="-2921738" y="11604219"/>
                  <a:ext cx="1420279" cy="1029695"/>
                </a:xfrm>
                <a:prstGeom prst="rect">
                  <a:avLst/>
                </a:prstGeom>
              </p:spPr>
            </p:pic>
            <p:sp>
              <p:nvSpPr>
                <p:cNvPr id="71" name="TextBox 70"/>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8" name="Picture 67"/>
              <p:cNvPicPr>
                <a:picLocks noChangeAspect="1"/>
              </p:cNvPicPr>
              <p:nvPr userDrawn="1"/>
            </p:nvPicPr>
            <p:blipFill>
              <a:blip r:embed="rId14"/>
              <a:stretch>
                <a:fillRect/>
              </a:stretch>
            </p:blipFill>
            <p:spPr>
              <a:xfrm>
                <a:off x="-4516464" y="11354941"/>
                <a:ext cx="1098742" cy="847761"/>
              </a:xfrm>
              <a:prstGeom prst="rect">
                <a:avLst/>
              </a:prstGeom>
            </p:spPr>
          </p:pic>
          <p:sp>
            <p:nvSpPr>
              <p:cNvPr id="69" name="TextBox 68"/>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46" name="Group 45"/>
            <p:cNvGrpSpPr/>
            <p:nvPr userDrawn="1"/>
          </p:nvGrpSpPr>
          <p:grpSpPr>
            <a:xfrm>
              <a:off x="-10453959" y="23717523"/>
              <a:ext cx="9139095" cy="2061267"/>
              <a:chOff x="-4818881" y="13423406"/>
              <a:chExt cx="4211800" cy="1136440"/>
            </a:xfrm>
          </p:grpSpPr>
          <p:graphicFrame>
            <p:nvGraphicFramePr>
              <p:cNvPr id="47" name="Object 46"/>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2267" name="Image" r:id="rId15" imgW="1828440" imgH="1117440" progId="">
                      <p:embed/>
                    </p:oleObj>
                  </mc:Choice>
                  <mc:Fallback>
                    <p:oleObj name="Image" r:id="rId15" imgW="1828440" imgH="1117440" progId="">
                      <p:embed/>
                      <p:pic>
                        <p:nvPicPr>
                          <p:cNvPr id="0" name="Picture 1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10234" y="13433123"/>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7"/>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2268" name="Image" r:id="rId17" imgW="1828440" imgH="1117440" progId="">
                      <p:embed/>
                    </p:oleObj>
                  </mc:Choice>
                  <mc:Fallback>
                    <p:oleObj name="Image" r:id="rId17" imgW="1828440" imgH="1117440" progId="">
                      <p:embed/>
                      <p:pic>
                        <p:nvPicPr>
                          <p:cNvPr id="0" name="Picture 10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37523" y="13442246"/>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 name="TextBox 48"/>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50" name="TextBox 49"/>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sp>
        <p:nvSpPr>
          <p:cNvPr id="39" name="TextBox 38"/>
          <p:cNvSpPr txBox="1"/>
          <p:nvPr userDrawn="1"/>
        </p:nvSpPr>
        <p:spPr>
          <a:xfrm>
            <a:off x="28116888" y="14859146"/>
            <a:ext cx="5820416" cy="927714"/>
          </a:xfrm>
          <a:prstGeom prst="rect">
            <a:avLst/>
          </a:prstGeom>
          <a:noFill/>
        </p:spPr>
        <p:txBody>
          <a:bodyPr wrap="square" lIns="65304" tIns="32651" rIns="65304" bIns="32651" rtlCol="0">
            <a:spAutoFit/>
          </a:bodyPr>
          <a:lstStyle/>
          <a:p>
            <a:pPr marL="176213" indent="-176213">
              <a:lnSpc>
                <a:spcPct val="100000"/>
              </a:lnSpc>
            </a:pPr>
            <a:r>
              <a:rPr lang="en-US" sz="1400" dirty="0" smtClean="0">
                <a:solidFill>
                  <a:schemeClr val="bg1"/>
                </a:solidFill>
              </a:rPr>
              <a:t>© 2015</a:t>
            </a:r>
            <a:r>
              <a:rPr lang="en-US" sz="1400" baseline="0" dirty="0" smtClean="0">
                <a:solidFill>
                  <a:schemeClr val="bg1"/>
                </a:solidFill>
              </a:rPr>
              <a:t> </a:t>
            </a:r>
            <a:r>
              <a:rPr lang="en-US" sz="1400" dirty="0" smtClean="0">
                <a:solidFill>
                  <a:schemeClr val="bg1"/>
                </a:solidFill>
              </a:rPr>
              <a:t>PosterPresentations.com</a:t>
            </a:r>
            <a:br>
              <a:rPr lang="en-US" sz="1400" dirty="0" smtClean="0">
                <a:solidFill>
                  <a:schemeClr val="bg1"/>
                </a:solidFill>
              </a:rPr>
            </a:br>
            <a:r>
              <a:rPr lang="en-US" sz="1400" dirty="0" smtClean="0">
                <a:solidFill>
                  <a:schemeClr val="bg1"/>
                </a:solidFill>
              </a:rPr>
              <a:t>2117 Fourth Street ,</a:t>
            </a:r>
            <a:r>
              <a:rPr lang="en-US" sz="1400" baseline="0" dirty="0" smtClean="0">
                <a:solidFill>
                  <a:schemeClr val="bg1"/>
                </a:solidFill>
              </a:rPr>
              <a:t> Unit C</a:t>
            </a:r>
          </a:p>
          <a:p>
            <a:pPr marL="176213" indent="-4763">
              <a:lnSpc>
                <a:spcPct val="100000"/>
              </a:lnSpc>
            </a:pPr>
            <a:r>
              <a:rPr lang="en-US" sz="1400" baseline="0" dirty="0" smtClean="0">
                <a:solidFill>
                  <a:schemeClr val="bg1"/>
                </a:solidFill>
              </a:rPr>
              <a:t>Berkeley CA 94710</a:t>
            </a:r>
            <a:br>
              <a:rPr lang="en-US" sz="1400" baseline="0" dirty="0" smtClean="0">
                <a:solidFill>
                  <a:schemeClr val="bg1"/>
                </a:solidFill>
              </a:rPr>
            </a:br>
            <a:r>
              <a:rPr lang="en-US" sz="1400" b="1" baseline="0" dirty="0" smtClean="0">
                <a:solidFill>
                  <a:srgbClr val="FFFF00"/>
                </a:solidFill>
              </a:rPr>
              <a:t>posterpresenter@gmail.com</a:t>
            </a:r>
            <a:endParaRPr lang="en-US" sz="1400" b="1" dirty="0">
              <a:solidFill>
                <a:srgbClr val="FFFF00"/>
              </a:solidFill>
            </a:endParaRPr>
          </a:p>
        </p:txBody>
      </p:sp>
      <p:sp>
        <p:nvSpPr>
          <p:cNvPr id="43" name="Text Box 14"/>
          <p:cNvSpPr txBox="1">
            <a:spLocks noChangeArrowheads="1"/>
          </p:cNvSpPr>
          <p:nvPr userDrawn="1"/>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2015</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7432000" cy="2400300"/>
          </a:xfrm>
          <a:prstGeom prst="rect">
            <a:avLst/>
          </a:prstGeom>
          <a:solidFill>
            <a:schemeClr val="accent5">
              <a:lumMod val="75000"/>
            </a:schemeClr>
          </a:solidFill>
          <a:ln w="9525">
            <a:solidFill>
              <a:schemeClr val="tx1"/>
            </a:solidFill>
            <a:miter lim="800000"/>
            <a:headEnd/>
            <a:tailEnd/>
          </a:ln>
          <a:effectLst/>
        </p:spPr>
        <p:txBody>
          <a:bodyPr wrap="none" lIns="52249" tIns="26124" rIns="52249" bIns="26124" anchor="ctr"/>
          <a:lstStyle/>
          <a:p>
            <a:pPr>
              <a:defRPr/>
            </a:pPr>
            <a:endParaRPr lang="en-US" dirty="0"/>
          </a:p>
        </p:txBody>
      </p:sp>
      <p:sp>
        <p:nvSpPr>
          <p:cNvPr id="8" name="Rectangle 33"/>
          <p:cNvSpPr>
            <a:spLocks noChangeArrowheads="1"/>
          </p:cNvSpPr>
          <p:nvPr/>
        </p:nvSpPr>
        <p:spPr bwMode="auto">
          <a:xfrm>
            <a:off x="5715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9" name="Rectangle 9"/>
          <p:cNvSpPr>
            <a:spLocks noChangeArrowheads="1"/>
          </p:cNvSpPr>
          <p:nvPr/>
        </p:nvSpPr>
        <p:spPr bwMode="auto">
          <a:xfrm>
            <a:off x="0" y="2402681"/>
            <a:ext cx="27432000" cy="76200"/>
          </a:xfrm>
          <a:prstGeom prst="rect">
            <a:avLst/>
          </a:prstGeom>
          <a:solidFill>
            <a:schemeClr val="accent5">
              <a:lumMod val="50000"/>
            </a:schemeClr>
          </a:solidFill>
          <a:ln w="152400">
            <a:noFill/>
            <a:miter lim="800000"/>
            <a:headEnd/>
            <a:tailEnd/>
          </a:ln>
          <a:effectLst/>
        </p:spPr>
        <p:txBody>
          <a:bodyPr wrap="none" lIns="52249" tIns="26124" rIns="52249" bIns="26124" anchor="ctr"/>
          <a:lstStyle/>
          <a:p>
            <a:pPr>
              <a:defRPr/>
            </a:pPr>
            <a:endParaRPr lang="en-US" dirty="0"/>
          </a:p>
        </p:txBody>
      </p:sp>
      <p:sp>
        <p:nvSpPr>
          <p:cNvPr id="10" name="Text Box 14"/>
          <p:cNvSpPr txBox="1">
            <a:spLocks noChangeArrowheads="1"/>
          </p:cNvSpPr>
          <p:nvPr/>
        </p:nvSpPr>
        <p:spPr bwMode="auto">
          <a:xfrm>
            <a:off x="898050" y="16116300"/>
            <a:ext cx="1571625" cy="188840"/>
          </a:xfrm>
          <a:prstGeom prst="rect">
            <a:avLst/>
          </a:prstGeom>
          <a:noFill/>
          <a:ln w="9525">
            <a:noFill/>
            <a:miter lim="800000"/>
            <a:headEnd/>
            <a:tailEnd/>
          </a:ln>
          <a:effectLst/>
        </p:spPr>
        <p:txBody>
          <a:bodyPr lIns="52150" tIns="26070" rIns="52150" bIns="26070">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2015</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600" b="1" dirty="0">
                <a:solidFill>
                  <a:schemeClr val="bg1">
                    <a:lumMod val="75000"/>
                  </a:schemeClr>
                </a:solidFill>
                <a:latin typeface="Arial" charset="0"/>
              </a:rPr>
              <a:t>www.PosterPresentations.com</a:t>
            </a:r>
          </a:p>
        </p:txBody>
      </p:sp>
      <p:sp>
        <p:nvSpPr>
          <p:cNvPr id="21" name="Rectangle 33"/>
          <p:cNvSpPr>
            <a:spLocks noChangeArrowheads="1"/>
          </p:cNvSpPr>
          <p:nvPr userDrawn="1"/>
        </p:nvSpPr>
        <p:spPr bwMode="auto">
          <a:xfrm>
            <a:off x="7209790" y="2628900"/>
            <a:ext cx="13012420" cy="13373100"/>
          </a:xfrm>
          <a:prstGeom prst="roundRect">
            <a:avLst>
              <a:gd name="adj" fmla="val 3868"/>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sp>
        <p:nvSpPr>
          <p:cNvPr id="22" name="Rectangle 33"/>
          <p:cNvSpPr>
            <a:spLocks noChangeArrowheads="1"/>
          </p:cNvSpPr>
          <p:nvPr userDrawn="1"/>
        </p:nvSpPr>
        <p:spPr bwMode="auto">
          <a:xfrm>
            <a:off x="20574000" y="2628900"/>
            <a:ext cx="6286500" cy="13373100"/>
          </a:xfrm>
          <a:prstGeom prst="roundRect">
            <a:avLst>
              <a:gd name="adj" fmla="val 7616"/>
            </a:avLst>
          </a:prstGeom>
          <a:gradFill>
            <a:gsLst>
              <a:gs pos="0">
                <a:srgbClr val="CDD2DE"/>
              </a:gs>
              <a:gs pos="0">
                <a:schemeClr val="tx2">
                  <a:lumMod val="40000"/>
                  <a:lumOff val="60000"/>
                </a:schemeClr>
              </a:gs>
              <a:gs pos="100000">
                <a:srgbClr val="F3F5FA"/>
              </a:gs>
            </a:gsLst>
            <a:lin ang="16200000" scaled="1"/>
          </a:gradFill>
          <a:ln w="9525">
            <a:solidFill>
              <a:schemeClr val="tx2"/>
            </a:solidFill>
            <a:miter lim="800000"/>
            <a:headEnd/>
            <a:tailEnd/>
          </a:ln>
          <a:effectLst/>
        </p:spPr>
        <p:txBody>
          <a:bodyPr wrap="none" lIns="52249" tIns="26124" rIns="52249" bIns="26124" anchor="ctr"/>
          <a:lstStyle/>
          <a:p>
            <a:pPr>
              <a:defRPr/>
            </a:pPr>
            <a:endParaRPr lang="en-US" dirty="0"/>
          </a:p>
        </p:txBody>
      </p:sp>
      <p:grpSp>
        <p:nvGrpSpPr>
          <p:cNvPr id="56" name="Group 55"/>
          <p:cNvGrpSpPr>
            <a:grpSpLocks noChangeAspect="1"/>
          </p:cNvGrpSpPr>
          <p:nvPr userDrawn="1"/>
        </p:nvGrpSpPr>
        <p:grpSpPr>
          <a:xfrm>
            <a:off x="27893171" y="11218"/>
            <a:ext cx="6632760" cy="16447982"/>
            <a:chOff x="36782324" y="0"/>
            <a:chExt cx="11062139" cy="27432000"/>
          </a:xfrm>
        </p:grpSpPr>
        <p:sp>
          <p:nvSpPr>
            <p:cNvPr id="57" name="Rectangle 56"/>
            <p:cNvSpPr/>
            <p:nvPr userDrawn="1"/>
          </p:nvSpPr>
          <p:spPr>
            <a:xfrm>
              <a:off x="36782324" y="0"/>
              <a:ext cx="11062139"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2800" b="1" spc="600" dirty="0" smtClean="0">
                  <a:solidFill>
                    <a:schemeClr val="bg1"/>
                  </a:solidFill>
                  <a:latin typeface="Trebuchet MS" pitchFamily="34" charset="0"/>
                </a:rPr>
                <a:t>QUICK START (cont.)</a:t>
              </a:r>
            </a:p>
            <a:p>
              <a:pPr algn="ctr"/>
              <a:endParaRPr lang="en-US" sz="2400" b="1"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endParaRPr lang="en-US" sz="1400" b="0" baseline="0" dirty="0" smtClean="0">
                <a:solidFill>
                  <a:schemeClr val="bg1">
                    <a:lumMod val="75000"/>
                  </a:schemeClr>
                </a:solidFill>
                <a:latin typeface="Trebuchet MS" pitchFamily="34" charset="0"/>
              </a:endParaRPr>
            </a:p>
            <a:p>
              <a:pPr marL="0" indent="0" algn="l" defTabSz="114300"/>
              <a:r>
                <a:rPr lang="en-US" sz="1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Text</a:t>
              </a:r>
            </a:p>
            <a:p>
              <a:pPr marL="1730375" lvl="2" indent="0" algn="l" defTabSz="114300"/>
              <a:r>
                <a:rPr lang="en-US" sz="1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1400" b="0" baseline="0" dirty="0" smtClean="0">
                  <a:solidFill>
                    <a:schemeClr val="bg1">
                      <a:lumMod val="75000"/>
                    </a:schemeClr>
                  </a:solidFill>
                  <a:latin typeface="Trebuchet MS" pitchFamily="34" charset="0"/>
                </a:rPr>
                <a:t> </a:t>
              </a:r>
              <a:r>
                <a:rPr kumimoji="0" lang="en-US" sz="18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400" b="0" baseline="0" dirty="0" smtClean="0">
                <a:solidFill>
                  <a:schemeClr val="bg1">
                    <a:lumMod val="75000"/>
                  </a:schemeClr>
                </a:solidFill>
                <a:latin typeface="Trebuchet MS" pitchFamily="34" charset="0"/>
              </a:endParaRPr>
            </a:p>
            <a:p>
              <a:pPr marL="1518341" lvl="2" indent="0" algn="l" defTabSz="114300"/>
              <a:endParaRPr lang="en-US" sz="1400" b="0" baseline="0" dirty="0" smtClean="0">
                <a:solidFill>
                  <a:schemeClr val="bg1">
                    <a:lumMod val="75000"/>
                  </a:schemeClr>
                </a:solidFill>
                <a:latin typeface="Trebuchet MS" pitchFamily="34" charset="0"/>
              </a:endParaRPr>
            </a:p>
            <a:p>
              <a:pPr algn="ctr"/>
              <a:r>
                <a:rPr lang="en-US" sz="1800" b="1" baseline="0" dirty="0" smtClean="0">
                  <a:solidFill>
                    <a:srgbClr val="FFC000"/>
                  </a:solidFill>
                  <a:latin typeface="Trebuchet MS" pitchFamily="34" charset="0"/>
                </a:rPr>
                <a:t>How to add Tables</a:t>
              </a:r>
            </a:p>
            <a:p>
              <a:pPr marL="971550" lvl="1" indent="0" algn="l" defTabSz="114300"/>
              <a:r>
                <a:rPr lang="en-US" sz="14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1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1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0" baseline="0" dirty="0" smtClean="0">
                <a:solidFill>
                  <a:schemeClr val="bg1">
                    <a:lumMod val="75000"/>
                  </a:schemeClr>
                </a:solidFill>
                <a:latin typeface="Trebuchet MS"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8" name="Object 57"/>
            <p:cNvGraphicFramePr>
              <a:graphicFrameLocks noChangeAspect="1"/>
            </p:cNvGraphicFramePr>
            <p:nvPr userDrawn="1">
              <p:extLst>
                <p:ext uri="{D42A27DB-BD31-4B8C-83A1-F6EECF244321}">
                  <p14:modId xmlns:p14="http://schemas.microsoft.com/office/powerpoint/2010/main" val="2202219233"/>
                </p:ext>
              </p:extLst>
            </p:nvPr>
          </p:nvGraphicFramePr>
          <p:xfrm>
            <a:off x="39540164" y="3976767"/>
            <a:ext cx="5586150" cy="1716939"/>
          </p:xfrm>
          <a:graphic>
            <a:graphicData uri="http://schemas.openxmlformats.org/presentationml/2006/ole">
              <mc:AlternateContent xmlns:mc="http://schemas.openxmlformats.org/markup-compatibility/2006">
                <mc:Choice xmlns:v="urn:schemas-microsoft-com:vml" Requires="v">
                  <p:oleObj spid="_x0000_s3289" name="Image" r:id="rId4" imgW="4571280" imgH="1688760" progId="">
                    <p:embed/>
                  </p:oleObj>
                </mc:Choice>
                <mc:Fallback>
                  <p:oleObj name="Image" r:id="rId4" imgW="4571280" imgH="1688760" progId="">
                    <p:embed/>
                    <p:pic>
                      <p:nvPicPr>
                        <p:cNvPr id="0"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40164" y="3976767"/>
                          <a:ext cx="5586150" cy="17169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9" name="Picture 58"/>
            <p:cNvPicPr>
              <a:picLocks noChangeAspect="1"/>
            </p:cNvPicPr>
            <p:nvPr userDrawn="1"/>
          </p:nvPicPr>
          <p:blipFill>
            <a:blip r:embed="rId6"/>
            <a:stretch>
              <a:fillRect/>
            </a:stretch>
          </p:blipFill>
          <p:spPr>
            <a:xfrm>
              <a:off x="37296876" y="8347566"/>
              <a:ext cx="2969584" cy="1140240"/>
            </a:xfrm>
            <a:prstGeom prst="rect">
              <a:avLst/>
            </a:prstGeom>
            <a:ln>
              <a:noFill/>
            </a:ln>
          </p:spPr>
        </p:pic>
        <p:graphicFrame>
          <p:nvGraphicFramePr>
            <p:cNvPr id="60" name="Object 59"/>
            <p:cNvGraphicFramePr>
              <a:graphicFrameLocks noChangeAspect="1"/>
            </p:cNvGraphicFramePr>
            <p:nvPr userDrawn="1">
              <p:extLst>
                <p:ext uri="{D42A27DB-BD31-4B8C-83A1-F6EECF244321}">
                  <p14:modId xmlns:p14="http://schemas.microsoft.com/office/powerpoint/2010/main" val="1613568671"/>
                </p:ext>
              </p:extLst>
            </p:nvPr>
          </p:nvGraphicFramePr>
          <p:xfrm>
            <a:off x="37524683" y="12604371"/>
            <a:ext cx="1482265" cy="825421"/>
          </p:xfrm>
          <a:graphic>
            <a:graphicData uri="http://schemas.openxmlformats.org/presentationml/2006/ole">
              <mc:AlternateContent xmlns:mc="http://schemas.openxmlformats.org/markup-compatibility/2006">
                <mc:Choice xmlns:v="urn:schemas-microsoft-com:vml" Requires="v">
                  <p:oleObj spid="_x0000_s3290" name="Image" r:id="rId7" imgW="1574280" imgH="1053720" progId="">
                    <p:embed/>
                  </p:oleObj>
                </mc:Choice>
                <mc:Fallback>
                  <p:oleObj name="Image" r:id="rId7" imgW="1574280" imgH="1053720" progId="">
                    <p:embed/>
                    <p:pic>
                      <p:nvPicPr>
                        <p:cNvPr id="0" name="Picture 1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24683" y="12604371"/>
                          <a:ext cx="1482265" cy="8254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1" name="Group 60"/>
            <p:cNvGrpSpPr/>
            <p:nvPr userDrawn="1"/>
          </p:nvGrpSpPr>
          <p:grpSpPr>
            <a:xfrm>
              <a:off x="37163426" y="23152352"/>
              <a:ext cx="10354213" cy="1052915"/>
              <a:chOff x="31687960" y="29635357"/>
              <a:chExt cx="9771399" cy="1090622"/>
            </a:xfrm>
          </p:grpSpPr>
          <p:sp>
            <p:nvSpPr>
              <p:cNvPr id="63" name="Rounded Rectangle 62"/>
              <p:cNvSpPr/>
              <p:nvPr userDrawn="1"/>
            </p:nvSpPr>
            <p:spPr>
              <a:xfrm>
                <a:off x="31687960" y="29635357"/>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31813900" y="29733687"/>
                <a:ext cx="914401" cy="914399"/>
              </a:xfrm>
              <a:prstGeom prst="rect">
                <a:avLst/>
              </a:prstGeom>
              <a:noFill/>
              <a:ln>
                <a:noFill/>
              </a:ln>
            </p:spPr>
          </p:pic>
          <p:sp>
            <p:nvSpPr>
              <p:cNvPr id="65" name="TextBox 64"/>
              <p:cNvSpPr txBox="1"/>
              <p:nvPr userDrawn="1"/>
            </p:nvSpPr>
            <p:spPr>
              <a:xfrm>
                <a:off x="32788169" y="29700257"/>
                <a:ext cx="8671190" cy="903879"/>
              </a:xfrm>
              <a:prstGeom prst="rect">
                <a:avLst/>
              </a:prstGeom>
              <a:noFill/>
              <a:ln>
                <a:noFill/>
              </a:ln>
            </p:spPr>
            <p:txBody>
              <a:bodyPr wrap="square" rtlCol="0">
                <a:spAutoFit/>
              </a:bodyPr>
              <a:lstStyle/>
              <a:p>
                <a:r>
                  <a:rPr lang="en-US" sz="1400" dirty="0" smtClean="0">
                    <a:solidFill>
                      <a:schemeClr val="tx2"/>
                    </a:solidFill>
                    <a:latin typeface="Trebuchet MS" pitchFamily="34" charset="0"/>
                  </a:rPr>
                  <a:t>Student</a:t>
                </a:r>
                <a:r>
                  <a:rPr lang="en-US" sz="1400" baseline="0" dirty="0" smtClean="0">
                    <a:solidFill>
                      <a:schemeClr val="tx2"/>
                    </a:solidFill>
                    <a:latin typeface="Trebuchet MS" pitchFamily="34" charset="0"/>
                  </a:rPr>
                  <a:t> discounts are available on our </a:t>
                </a:r>
                <a:r>
                  <a:rPr lang="en-US" sz="1400" baseline="0" dirty="0" err="1" smtClean="0">
                    <a:solidFill>
                      <a:schemeClr val="tx2"/>
                    </a:solidFill>
                    <a:latin typeface="Trebuchet MS" pitchFamily="34" charset="0"/>
                  </a:rPr>
                  <a:t>Facebook</a:t>
                </a:r>
                <a:r>
                  <a:rPr lang="en-US" sz="1400" baseline="0" dirty="0" smtClean="0">
                    <a:solidFill>
                      <a:schemeClr val="tx2"/>
                    </a:solidFill>
                    <a:latin typeface="Trebuchet MS" pitchFamily="34" charset="0"/>
                  </a:rPr>
                  <a:t> page.</a:t>
                </a:r>
                <a:br>
                  <a:rPr lang="en-US" sz="1400" baseline="0" dirty="0" smtClean="0">
                    <a:solidFill>
                      <a:schemeClr val="tx2"/>
                    </a:solidFill>
                    <a:latin typeface="Trebuchet MS" pitchFamily="34" charset="0"/>
                  </a:rPr>
                </a:br>
                <a:r>
                  <a:rPr lang="en-US" sz="1400" baseline="0" dirty="0" smtClean="0">
                    <a:solidFill>
                      <a:schemeClr val="tx2"/>
                    </a:solidFill>
                    <a:latin typeface="Trebuchet MS" pitchFamily="34" charset="0"/>
                  </a:rPr>
                  <a:t>Go to </a:t>
                </a:r>
                <a:r>
                  <a:rPr lang="en-US" sz="1400" u="sng" baseline="0" dirty="0" smtClean="0">
                    <a:solidFill>
                      <a:schemeClr val="tx2"/>
                    </a:solidFill>
                    <a:latin typeface="Trebuchet MS" pitchFamily="34" charset="0"/>
                  </a:rPr>
                  <a:t>PosterPresentations.com</a:t>
                </a:r>
                <a:r>
                  <a:rPr lang="en-US" sz="1400" baseline="0" dirty="0" smtClean="0">
                    <a:solidFill>
                      <a:schemeClr val="tx2"/>
                    </a:solidFill>
                    <a:latin typeface="Trebuchet MS" pitchFamily="34" charset="0"/>
                  </a:rPr>
                  <a:t> and click on the FB icon. </a:t>
                </a:r>
                <a:endParaRPr lang="en-US" sz="1400" dirty="0">
                  <a:solidFill>
                    <a:schemeClr val="tx2"/>
                  </a:solidFill>
                  <a:latin typeface="Trebuchet MS" pitchFamily="34" charset="0"/>
                </a:endParaRPr>
              </a:p>
            </p:txBody>
          </p:sp>
        </p:grpSp>
      </p:grpSp>
      <p:grpSp>
        <p:nvGrpSpPr>
          <p:cNvPr id="44" name="Group 43"/>
          <p:cNvGrpSpPr>
            <a:grpSpLocks noChangeAspect="1"/>
          </p:cNvGrpSpPr>
          <p:nvPr userDrawn="1"/>
        </p:nvGrpSpPr>
        <p:grpSpPr>
          <a:xfrm>
            <a:off x="-7233765" y="3"/>
            <a:ext cx="6608534" cy="16459197"/>
            <a:chOff x="-11220550" y="-1"/>
            <a:chExt cx="11014226" cy="27432000"/>
          </a:xfrm>
        </p:grpSpPr>
        <p:sp>
          <p:nvSpPr>
            <p:cNvPr id="45" name="Rectangle 44"/>
            <p:cNvSpPr/>
            <p:nvPr/>
          </p:nvSpPr>
          <p:spPr>
            <a:xfrm>
              <a:off x="-11216136" y="-1"/>
              <a:ext cx="11009812" cy="27432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1800" b="1" spc="0" dirty="0" smtClean="0">
                  <a:solidFill>
                    <a:srgbClr val="FF0000"/>
                  </a:solidFill>
                  <a:latin typeface="Trebuchet MS" pitchFamily="34" charset="0"/>
                </a:rPr>
                <a:t>(—THIS SIDEBAR DOES NOT PRINT—)</a:t>
              </a:r>
              <a:endParaRPr lang="en-US" sz="1800" b="1" spc="600"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DESIGN</a:t>
              </a:r>
              <a:r>
                <a:rPr lang="en-US" sz="2400" b="1" spc="600" baseline="0" dirty="0" smtClean="0">
                  <a:solidFill>
                    <a:schemeClr val="bg1"/>
                  </a:solidFill>
                  <a:latin typeface="Trebuchet MS" pitchFamily="34" charset="0"/>
                </a:rPr>
                <a:t> </a:t>
              </a:r>
              <a:r>
                <a:rPr lang="en-US" sz="2400" b="1" spc="600" dirty="0" smtClean="0">
                  <a:solidFill>
                    <a:schemeClr val="bg1"/>
                  </a:solidFill>
                  <a:latin typeface="Trebuchet MS" pitchFamily="34" charset="0"/>
                </a:rPr>
                <a:t>GUIDE</a:t>
              </a:r>
            </a:p>
            <a:p>
              <a:pPr algn="ctr"/>
              <a:r>
                <a:rPr lang="en-US" sz="1000" b="1" dirty="0" smtClean="0">
                  <a:latin typeface="Trebuchet MS" pitchFamily="34" charset="0"/>
                </a:rPr>
                <a:t> </a:t>
              </a:r>
            </a:p>
            <a:p>
              <a:pPr defTabSz="3765639"/>
              <a:r>
                <a:rPr lang="en-US" sz="1600" i="0" dirty="0" smtClean="0">
                  <a:latin typeface="Trebuchet MS" pitchFamily="34" charset="0"/>
                </a:rPr>
                <a:t>This PowerPoint</a:t>
              </a:r>
              <a:r>
                <a:rPr lang="en-US" sz="1600" i="0" baseline="0" dirty="0" smtClean="0">
                  <a:latin typeface="Trebuchet MS" pitchFamily="34" charset="0"/>
                </a:rPr>
                <a:t> </a:t>
              </a:r>
              <a:r>
                <a:rPr lang="en-US" sz="1600" i="0" dirty="0" smtClean="0">
                  <a:latin typeface="Trebuchet MS" pitchFamily="34" charset="0"/>
                </a:rPr>
                <a:t>2007 template produces</a:t>
              </a:r>
              <a:r>
                <a:rPr lang="en-US" sz="1600" i="0" baseline="0" dirty="0" smtClean="0">
                  <a:latin typeface="Trebuchet MS" pitchFamily="34" charset="0"/>
                </a:rPr>
                <a:t> </a:t>
              </a:r>
              <a:r>
                <a:rPr lang="en-US" sz="1600" i="0" dirty="0" smtClean="0">
                  <a:latin typeface="Trebuchet MS" pitchFamily="34" charset="0"/>
                </a:rPr>
                <a:t>a 36”x60” presentation poster. </a:t>
              </a:r>
              <a:r>
                <a:rPr lang="en-US" sz="1600" dirty="0" smtClean="0">
                  <a:latin typeface="Trebuchet MS" pitchFamily="34" charset="0"/>
                </a:rPr>
                <a:t>You</a:t>
              </a:r>
              <a:r>
                <a:rPr lang="en-US" sz="1600" baseline="0" dirty="0" smtClean="0">
                  <a:latin typeface="Trebuchet MS" pitchFamily="34" charset="0"/>
                </a:rPr>
                <a:t> can u</a:t>
              </a:r>
              <a:r>
                <a:rPr lang="en-US" sz="1600" dirty="0" smtClean="0">
                  <a:latin typeface="Trebuchet MS" pitchFamily="34" charset="0"/>
                </a:rPr>
                <a:t>se</a:t>
              </a:r>
              <a:r>
                <a:rPr lang="en-US" sz="1600" baseline="0" dirty="0" smtClean="0">
                  <a:latin typeface="Trebuchet MS" pitchFamily="34" charset="0"/>
                </a:rPr>
                <a:t> it to create your research poster and </a:t>
              </a:r>
              <a:r>
                <a:rPr lang="en-US" sz="1600" dirty="0" smtClean="0">
                  <a:latin typeface="Trebuchet MS" pitchFamily="34" charset="0"/>
                </a:rPr>
                <a:t>save valuable time placing titles, subtitles,</a:t>
              </a:r>
              <a:r>
                <a:rPr lang="en-US" sz="1600" baseline="0" dirty="0" smtClean="0">
                  <a:latin typeface="Trebuchet MS" pitchFamily="34" charset="0"/>
                </a:rPr>
                <a:t> text, and graphics</a:t>
              </a:r>
              <a:r>
                <a:rPr lang="en-US" sz="1600" dirty="0" smtClean="0">
                  <a:latin typeface="Trebuchet MS" pitchFamily="34" charset="0"/>
                </a:rPr>
                <a:t>. </a:t>
              </a:r>
            </a:p>
            <a:p>
              <a:pPr defTabSz="3765639"/>
              <a:r>
                <a:rPr lang="en-US" sz="1000" dirty="0" smtClean="0">
                  <a:latin typeface="Trebuchet MS" pitchFamily="34" charset="0"/>
                </a:rPr>
                <a:t> </a:t>
              </a:r>
            </a:p>
            <a:p>
              <a:pPr defTabSz="4389219"/>
              <a:r>
                <a:rPr lang="en-US" sz="1600" dirty="0" smtClean="0">
                  <a:latin typeface="Trebuchet MS" pitchFamily="34" charset="0"/>
                </a:rPr>
                <a:t>We provide a series of online answer your poster production questions. To view our template tutorials, go online to </a:t>
              </a:r>
              <a:r>
                <a:rPr lang="en-US" sz="1600" b="1" dirty="0" smtClean="0">
                  <a:solidFill>
                    <a:srgbClr val="FFC000"/>
                  </a:solidFill>
                  <a:latin typeface="Trebuchet MS" pitchFamily="34" charset="0"/>
                </a:rPr>
                <a:t>PosterPresentations.com</a:t>
              </a:r>
              <a:r>
                <a:rPr lang="en-US" sz="1600" b="1" dirty="0" smtClean="0">
                  <a:solidFill>
                    <a:schemeClr val="bg1"/>
                  </a:solidFill>
                  <a:latin typeface="Trebuchet MS" pitchFamily="34" charset="0"/>
                </a:rPr>
                <a:t> </a:t>
              </a:r>
              <a:r>
                <a:rPr lang="en-US" sz="1600" dirty="0" smtClean="0">
                  <a:solidFill>
                    <a:schemeClr val="bg1"/>
                  </a:solidFill>
                  <a:latin typeface="Trebuchet MS" pitchFamily="34" charset="0"/>
                </a:rPr>
                <a:t>and click on HELP DESK.</a:t>
              </a:r>
            </a:p>
            <a:p>
              <a:pPr defTabSz="4389219"/>
              <a:r>
                <a:rPr lang="en-US" sz="1000" dirty="0" smtClean="0">
                  <a:latin typeface="Trebuchet MS" pitchFamily="34" charset="0"/>
                </a:rPr>
                <a:t> </a:t>
              </a:r>
            </a:p>
            <a:p>
              <a:pPr defTabSz="4389219"/>
              <a:r>
                <a:rPr lang="en-US" sz="1600" dirty="0" smtClean="0">
                  <a:solidFill>
                    <a:schemeClr val="bg1"/>
                  </a:solidFill>
                  <a:latin typeface="Trebuchet MS" pitchFamily="34" charset="0"/>
                </a:rPr>
                <a:t>When</a:t>
              </a:r>
              <a:r>
                <a:rPr lang="en-US" sz="1600" baseline="0" dirty="0" smtClean="0">
                  <a:solidFill>
                    <a:schemeClr val="bg1"/>
                  </a:solidFill>
                  <a:latin typeface="Trebuchet MS" pitchFamily="34" charset="0"/>
                </a:rPr>
                <a:t> you are ready to</a:t>
              </a:r>
              <a:r>
                <a:rPr lang="en-US" sz="1600" dirty="0" smtClean="0">
                  <a:solidFill>
                    <a:schemeClr val="bg1"/>
                  </a:solidFill>
                  <a:latin typeface="Trebuchet MS" pitchFamily="34" charset="0"/>
                </a:rPr>
                <a:t> </a:t>
              </a:r>
              <a:r>
                <a:rPr lang="en-US" sz="1600" baseline="0" dirty="0" smtClean="0">
                  <a:solidFill>
                    <a:schemeClr val="bg1"/>
                  </a:solidFill>
                  <a:latin typeface="Trebuchet MS" pitchFamily="34" charset="0"/>
                </a:rPr>
                <a:t> print your poster</a:t>
              </a:r>
              <a:r>
                <a:rPr lang="en-US" sz="1600" dirty="0" smtClean="0">
                  <a:solidFill>
                    <a:schemeClr val="bg1"/>
                  </a:solidFill>
                  <a:latin typeface="Trebuchet MS" pitchFamily="34" charset="0"/>
                </a:rPr>
                <a:t>,</a:t>
              </a:r>
              <a:r>
                <a:rPr lang="en-US" sz="1600" baseline="0" dirty="0" smtClean="0">
                  <a:solidFill>
                    <a:schemeClr val="bg1"/>
                  </a:solidFill>
                  <a:latin typeface="Trebuchet MS" pitchFamily="34" charset="0"/>
                </a:rPr>
                <a:t> go online to </a:t>
              </a:r>
              <a:r>
                <a:rPr lang="en-US" sz="1600" b="0" dirty="0" smtClean="0">
                  <a:solidFill>
                    <a:schemeClr val="bg1"/>
                  </a:solidFill>
                  <a:latin typeface="Trebuchet MS" pitchFamily="34" charset="0"/>
                </a:rPr>
                <a:t>PosterPresentations.com</a:t>
              </a:r>
              <a:r>
                <a:rPr lang="en-US" sz="1600" dirty="0" smtClean="0">
                  <a:solidFill>
                    <a:schemeClr val="bg1"/>
                  </a:solidFill>
                  <a:latin typeface="Trebuchet MS" pitchFamily="34" charset="0"/>
                </a:rPr>
                <a:t/>
              </a:r>
              <a:br>
                <a:rPr lang="en-US" sz="1600" dirty="0" smtClean="0">
                  <a:solidFill>
                    <a:schemeClr val="bg1"/>
                  </a:solidFill>
                  <a:latin typeface="Trebuchet MS" pitchFamily="34" charset="0"/>
                </a:rPr>
              </a:br>
              <a:r>
                <a:rPr lang="en-US" sz="1000" dirty="0" smtClean="0">
                  <a:solidFill>
                    <a:schemeClr val="bg1"/>
                  </a:solidFill>
                  <a:latin typeface="Trebuchet MS" pitchFamily="34" charset="0"/>
                </a:rPr>
                <a:t> </a:t>
              </a:r>
            </a:p>
            <a:p>
              <a:pPr algn="l" defTabSz="3765639"/>
              <a:r>
                <a:rPr lang="en-US" sz="1600" b="0" dirty="0" smtClean="0">
                  <a:solidFill>
                    <a:schemeClr val="bg1"/>
                  </a:solidFill>
                  <a:latin typeface="Trebuchet MS" pitchFamily="34" charset="0"/>
                </a:rPr>
                <a:t>Need</a:t>
              </a:r>
              <a:r>
                <a:rPr lang="en-US" sz="1600" b="0" baseline="0" dirty="0" smtClean="0">
                  <a:solidFill>
                    <a:schemeClr val="bg1"/>
                  </a:solidFill>
                  <a:latin typeface="Trebuchet MS" pitchFamily="34" charset="0"/>
                </a:rPr>
                <a:t> assistance? Call us at </a:t>
              </a:r>
              <a:r>
                <a:rPr lang="en-US" sz="1600" b="0" dirty="0" smtClean="0">
                  <a:solidFill>
                    <a:srgbClr val="FFC000"/>
                  </a:solidFill>
                  <a:latin typeface="Trebuchet MS" pitchFamily="34" charset="0"/>
                </a:rPr>
                <a:t>1.510.649.3001</a:t>
              </a:r>
            </a:p>
            <a:p>
              <a:pPr algn="l" defTabSz="3765639"/>
              <a:r>
                <a:rPr lang="en-US" sz="1000" b="1" dirty="0" smtClean="0">
                  <a:solidFill>
                    <a:srgbClr val="FFFF00"/>
                  </a:solidFill>
                  <a:latin typeface="Trebuchet MS" pitchFamily="34" charset="0"/>
                </a:rPr>
                <a:t> </a:t>
              </a:r>
            </a:p>
            <a:p>
              <a:pPr algn="ctr"/>
              <a:endParaRPr lang="en-US" sz="1400" b="1" dirty="0" smtClean="0">
                <a:solidFill>
                  <a:schemeClr val="bg1"/>
                </a:solidFill>
                <a:latin typeface="Trebuchet MS" pitchFamily="34" charset="0"/>
              </a:endParaRPr>
            </a:p>
            <a:p>
              <a:pPr algn="ctr"/>
              <a:r>
                <a:rPr lang="en-US" sz="2400" b="1" spc="600" dirty="0" smtClean="0">
                  <a:solidFill>
                    <a:schemeClr val="bg1"/>
                  </a:solidFill>
                  <a:latin typeface="Trebuchet MS" pitchFamily="34" charset="0"/>
                </a:rPr>
                <a:t>QUICK START</a:t>
              </a:r>
            </a:p>
            <a:p>
              <a:pPr algn="ctr"/>
              <a:r>
                <a:rPr lang="en-US" sz="1000" b="1" baseline="0" dirty="0" smtClean="0">
                  <a:solidFill>
                    <a:schemeClr val="bg1"/>
                  </a:solidFill>
                  <a:latin typeface="Trebuchet MS" pitchFamily="34" charset="0"/>
                </a:rPr>
                <a:t> </a:t>
              </a:r>
            </a:p>
            <a:p>
              <a:pPr algn="ctr"/>
              <a:r>
                <a:rPr lang="en-US" sz="1800" b="1" baseline="0" dirty="0" smtClean="0">
                  <a:solidFill>
                    <a:srgbClr val="FFC000"/>
                  </a:solidFill>
                  <a:latin typeface="Trebuchet MS" pitchFamily="34" charset="0"/>
                </a:rPr>
                <a:t>Zoom in and out</a:t>
              </a:r>
            </a:p>
            <a:p>
              <a:pPr marL="1203325" indent="0" algn="l" defTabSz="850900"/>
              <a:r>
                <a:rPr lang="en-US" sz="14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1600" b="0" baseline="0" dirty="0" smtClean="0">
                <a:solidFill>
                  <a:schemeClr val="bg1"/>
                </a:solidFill>
                <a:latin typeface="Trebuchet MS" pitchFamily="34" charset="0"/>
              </a:endParaRPr>
            </a:p>
            <a:p>
              <a:pPr algn="ctr"/>
              <a:r>
                <a:rPr lang="en-US" sz="1800" b="1" baseline="0" dirty="0" smtClean="0">
                  <a:solidFill>
                    <a:srgbClr val="FFC000"/>
                  </a:solidFill>
                  <a:latin typeface="Trebuchet MS" pitchFamily="34" charset="0"/>
                </a:rPr>
                <a:t>Title, Authors, and Affiliations</a:t>
              </a:r>
            </a:p>
            <a:p>
              <a:pPr algn="l"/>
              <a:r>
                <a:rPr lang="en-US" sz="1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r>
                <a:rPr lang="en-US" sz="1000" b="0" spc="0" baseline="0" dirty="0" smtClean="0">
                  <a:solidFill>
                    <a:schemeClr val="bg1">
                      <a:lumMod val="75000"/>
                    </a:schemeClr>
                  </a:solidFill>
                  <a:latin typeface="Trebuchet MS" pitchFamily="34" charset="0"/>
                </a:rPr>
                <a:t> </a:t>
              </a:r>
            </a:p>
            <a:p>
              <a:pPr algn="l"/>
              <a:r>
                <a:rPr lang="en-US" sz="1400" b="1" spc="300" baseline="0" dirty="0" smtClean="0">
                  <a:solidFill>
                    <a:srgbClr val="FFC000"/>
                  </a:solidFill>
                  <a:latin typeface="Trebuchet MS" pitchFamily="34" charset="0"/>
                </a:rPr>
                <a:t>TIP</a:t>
              </a:r>
              <a:r>
                <a:rPr lang="en-US" sz="1400" b="1"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1600" b="1" baseline="0" dirty="0" smtClean="0">
                  <a:solidFill>
                    <a:schemeClr val="bg1"/>
                  </a:solidFill>
                  <a:latin typeface="Trebuchet MS" pitchFamily="34" charset="0"/>
                </a:rPr>
                <a:t/>
              </a:r>
              <a:br>
                <a:rPr lang="en-US" sz="1600" b="1" baseline="0" dirty="0" smtClean="0">
                  <a:solidFill>
                    <a:schemeClr val="bg1"/>
                  </a:solidFill>
                  <a:latin typeface="Trebuchet MS" pitchFamily="34" charset="0"/>
                </a:rPr>
              </a:br>
              <a:endParaRPr lang="en-US" sz="1600" b="1" dirty="0" smtClean="0">
                <a:solidFill>
                  <a:schemeClr val="bg1"/>
                </a:solidFill>
                <a:latin typeface="Trebuchet MS" pitchFamily="34" charset="0"/>
              </a:endParaRPr>
            </a:p>
            <a:p>
              <a:pPr algn="ctr"/>
              <a:endParaRPr lang="en-US" sz="1600" b="1" dirty="0" smtClean="0">
                <a:solidFill>
                  <a:srgbClr val="FFC000"/>
                </a:solidFill>
                <a:latin typeface="Trebuchet MS" pitchFamily="34" charset="0"/>
              </a:endParaRPr>
            </a:p>
            <a:p>
              <a:pPr algn="ctr"/>
              <a:endParaRPr lang="en-US" sz="1600" b="1" dirty="0" smtClean="0">
                <a:solidFill>
                  <a:srgbClr val="FFC000"/>
                </a:solidFill>
                <a:latin typeface="Trebuchet MS" pitchFamily="34" charset="0"/>
              </a:endParaRPr>
            </a:p>
            <a:p>
              <a:pPr algn="ctr"/>
              <a:r>
                <a:rPr lang="en-US" sz="1800" b="1" dirty="0" smtClean="0">
                  <a:solidFill>
                    <a:srgbClr val="FFC000"/>
                  </a:solidFill>
                  <a:latin typeface="Trebuchet MS" pitchFamily="34" charset="0"/>
                </a:rPr>
                <a:t>Adding Logos</a:t>
              </a:r>
              <a:r>
                <a:rPr lang="en-US" sz="1800" b="1" baseline="0" dirty="0" smtClean="0">
                  <a:solidFill>
                    <a:srgbClr val="FFC000"/>
                  </a:solidFill>
                  <a:latin typeface="Trebuchet MS" pitchFamily="34" charset="0"/>
                </a:rPr>
                <a:t> / Seals</a:t>
              </a:r>
            </a:p>
            <a:p>
              <a:pPr algn="l"/>
              <a:r>
                <a:rPr lang="en-US" sz="1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000" b="0" spc="300" baseline="0" dirty="0" smtClean="0">
                <a:solidFill>
                  <a:schemeClr val="bg1">
                    <a:lumMod val="75000"/>
                  </a:schemeClr>
                </a:solidFill>
                <a:latin typeface="Trebuchet MS" pitchFamily="34" charset="0"/>
              </a:endParaRPr>
            </a:p>
            <a:p>
              <a:pPr algn="l"/>
              <a:r>
                <a:rPr lang="en-US" sz="1400" b="1" spc="300" baseline="0" dirty="0" smtClean="0">
                  <a:solidFill>
                    <a:srgbClr val="FFC000"/>
                  </a:solidFill>
                  <a:latin typeface="Trebuchet MS" pitchFamily="34" charset="0"/>
                </a:rPr>
                <a:t>TIP:</a:t>
              </a:r>
              <a:r>
                <a:rPr lang="en-US" sz="1400" b="1" spc="0" baseline="0" dirty="0" smtClean="0">
                  <a:solidFill>
                    <a:srgbClr val="FFC000"/>
                  </a:solidFill>
                  <a:latin typeface="Trebuchet MS" pitchFamily="34" charset="0"/>
                </a:rPr>
                <a:t> </a:t>
              </a:r>
              <a:r>
                <a:rPr lang="en-US" sz="1400" b="0" baseline="0" dirty="0" smtClean="0">
                  <a:solidFill>
                    <a:schemeClr val="bg1">
                      <a:lumMod val="75000"/>
                    </a:schemeClr>
                  </a:solidFill>
                  <a:latin typeface="Trebuchet MS" pitchFamily="34" charset="0"/>
                </a:rPr>
                <a:t>See if your company’s logo is available on our free poster templates page.</a:t>
              </a:r>
            </a:p>
            <a:p>
              <a:pPr algn="l"/>
              <a:endParaRPr lang="en-US" sz="1400" b="0" baseline="0" dirty="0" smtClean="0">
                <a:latin typeface="Trebuchet MS" pitchFamily="34" charset="0"/>
              </a:endParaRPr>
            </a:p>
            <a:p>
              <a:pPr algn="ctr"/>
              <a:r>
                <a:rPr lang="en-US" sz="1800" b="1" baseline="0" dirty="0" smtClean="0">
                  <a:solidFill>
                    <a:srgbClr val="FFC000"/>
                  </a:solidFill>
                  <a:latin typeface="Trebuchet MS" pitchFamily="34" charset="0"/>
                </a:rPr>
                <a:t>Photographs / Graphics</a:t>
              </a:r>
            </a:p>
            <a:p>
              <a:pPr algn="l" defTabSz="977900"/>
              <a:r>
                <a:rPr lang="en-US" sz="1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400" b="0" spc="0" baseline="0" dirty="0" smtClean="0">
                  <a:solidFill>
                    <a:schemeClr val="bg1">
                      <a:lumMod val="75000"/>
                    </a:schemeClr>
                  </a:solidFill>
                  <a:latin typeface="Trebuchet MS" pitchFamily="34" charset="0"/>
                </a:rPr>
                <a:t>disproportionally.</a:t>
              </a:r>
            </a:p>
            <a:p>
              <a:pPr algn="l" defTabSz="977900"/>
              <a:endParaRPr lang="en-US" sz="1400" b="0" baseline="0" dirty="0" smtClean="0">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endParaRPr lang="en-US" sz="1600" b="1" baseline="0" dirty="0" smtClean="0">
                <a:solidFill>
                  <a:srgbClr val="FFC000"/>
                </a:solidFill>
                <a:latin typeface="Trebuchet MS" pitchFamily="34" charset="0"/>
              </a:endParaRPr>
            </a:p>
            <a:p>
              <a:pPr algn="ctr"/>
              <a:r>
                <a:rPr lang="en-US" sz="1800" b="1" baseline="0" dirty="0" smtClean="0">
                  <a:solidFill>
                    <a:srgbClr val="FFC000"/>
                  </a:solidFill>
                  <a:latin typeface="Trebuchet MS" pitchFamily="34" charset="0"/>
                </a:rPr>
                <a:t>Image Quality Check</a:t>
              </a:r>
            </a:p>
            <a:p>
              <a:pPr lvl="0" algn="l" defTabSz="977900"/>
              <a:r>
                <a:rPr lang="en-US" sz="1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1600" b="0" dirty="0" smtClean="0">
                <a:latin typeface="Trebuchet MS" pitchFamily="34" charset="0"/>
              </a:endParaRPr>
            </a:p>
          </p:txBody>
        </p:sp>
        <p:cxnSp>
          <p:nvCxnSpPr>
            <p:cNvPr id="46" name="Straight Connector 45"/>
            <p:cNvCxnSpPr/>
            <p:nvPr/>
          </p:nvCxnSpPr>
          <p:spPr>
            <a:xfrm>
              <a:off x="-11220550" y="6395410"/>
              <a:ext cx="10999746" cy="278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userDrawn="1"/>
          </p:nvPicPr>
          <p:blipFill>
            <a:blip r:embed="rId11"/>
            <a:stretch>
              <a:fillRect/>
            </a:stretch>
          </p:blipFill>
          <p:spPr>
            <a:xfrm>
              <a:off x="-10736023" y="7928687"/>
              <a:ext cx="1597665" cy="1001614"/>
            </a:xfrm>
            <a:prstGeom prst="rect">
              <a:avLst/>
            </a:prstGeom>
          </p:spPr>
        </p:pic>
        <p:pic>
          <p:nvPicPr>
            <p:cNvPr id="48" name="Picture 47"/>
            <p:cNvPicPr>
              <a:picLocks noChangeAspect="1"/>
            </p:cNvPicPr>
            <p:nvPr userDrawn="1"/>
          </p:nvPicPr>
          <p:blipFill>
            <a:blip r:embed="rId12"/>
            <a:stretch>
              <a:fillRect/>
            </a:stretch>
          </p:blipFill>
          <p:spPr>
            <a:xfrm>
              <a:off x="-10736023" y="12354606"/>
              <a:ext cx="9986807" cy="877997"/>
            </a:xfrm>
            <a:prstGeom prst="rect">
              <a:avLst/>
            </a:prstGeom>
          </p:spPr>
        </p:pic>
        <p:grpSp>
          <p:nvGrpSpPr>
            <p:cNvPr id="49" name="Group 48"/>
            <p:cNvGrpSpPr/>
            <p:nvPr userDrawn="1"/>
          </p:nvGrpSpPr>
          <p:grpSpPr>
            <a:xfrm>
              <a:off x="-9844888" y="19920591"/>
              <a:ext cx="7631077" cy="1987421"/>
              <a:chOff x="-4516464" y="11354920"/>
              <a:chExt cx="3516822" cy="1095725"/>
            </a:xfrm>
          </p:grpSpPr>
          <p:grpSp>
            <p:nvGrpSpPr>
              <p:cNvPr id="70" name="Group 69"/>
              <p:cNvGrpSpPr/>
              <p:nvPr userDrawn="1"/>
            </p:nvGrpSpPr>
            <p:grpSpPr>
              <a:xfrm>
                <a:off x="-2783494" y="11354967"/>
                <a:ext cx="624373" cy="894738"/>
                <a:chOff x="-3958698" y="11538812"/>
                <a:chExt cx="779266" cy="1282149"/>
              </a:xfrm>
            </p:grpSpPr>
            <p:pic>
              <p:nvPicPr>
                <p:cNvPr id="76" name="Picture 75"/>
                <p:cNvPicPr>
                  <a:picLocks noChangeAspect="1"/>
                </p:cNvPicPr>
                <p:nvPr userDrawn="1"/>
              </p:nvPicPr>
              <p:blipFill>
                <a:blip r:embed="rId13"/>
                <a:stretch>
                  <a:fillRect/>
                </a:stretch>
              </p:blipFill>
              <p:spPr>
                <a:xfrm>
                  <a:off x="-3948160" y="11538812"/>
                  <a:ext cx="768728" cy="1090753"/>
                </a:xfrm>
                <a:prstGeom prst="rect">
                  <a:avLst/>
                </a:prstGeom>
              </p:spPr>
            </p:pic>
            <p:sp>
              <p:nvSpPr>
                <p:cNvPr id="77" name="TextBox 76"/>
                <p:cNvSpPr txBox="1"/>
                <p:nvPr userDrawn="1"/>
              </p:nvSpPr>
              <p:spPr>
                <a:xfrm>
                  <a:off x="-3958698" y="12577802"/>
                  <a:ext cx="779263" cy="243159"/>
                </a:xfrm>
                <a:prstGeom prst="rect">
                  <a:avLst/>
                </a:prstGeom>
                <a:solidFill>
                  <a:schemeClr val="accent1"/>
                </a:solidFill>
                <a:ln>
                  <a:noFill/>
                </a:ln>
              </p:spPr>
              <p:txBody>
                <a:bodyPr wrap="square" lIns="0" tIns="0" rIns="0" bIns="0" rtlCol="0">
                  <a:spAutoFit/>
                </a:bodyPr>
                <a:lstStyle/>
                <a:p>
                  <a:pPr algn="ctr"/>
                  <a:r>
                    <a:rPr lang="en-US" sz="1200" b="1" dirty="0" smtClean="0">
                      <a:solidFill>
                        <a:schemeClr val="tx1"/>
                      </a:solidFill>
                    </a:rPr>
                    <a:t>ORIGINAL</a:t>
                  </a:r>
                  <a:endParaRPr lang="en-US" sz="1200" b="1" dirty="0">
                    <a:solidFill>
                      <a:schemeClr val="tx1"/>
                    </a:solidFill>
                  </a:endParaRPr>
                </a:p>
              </p:txBody>
            </p:sp>
          </p:grpSp>
          <p:grpSp>
            <p:nvGrpSpPr>
              <p:cNvPr id="71" name="Group 70"/>
              <p:cNvGrpSpPr/>
              <p:nvPr userDrawn="1"/>
            </p:nvGrpSpPr>
            <p:grpSpPr>
              <a:xfrm>
                <a:off x="-2033159" y="11354920"/>
                <a:ext cx="1033517" cy="907668"/>
                <a:chOff x="-2921738" y="11604219"/>
                <a:chExt cx="1420279" cy="1247338"/>
              </a:xfrm>
            </p:grpSpPr>
            <p:pic>
              <p:nvPicPr>
                <p:cNvPr id="74" name="Picture 73"/>
                <p:cNvPicPr>
                  <a:picLocks noChangeAspect="1"/>
                </p:cNvPicPr>
                <p:nvPr userDrawn="1"/>
              </p:nvPicPr>
              <p:blipFill>
                <a:blip r:embed="rId13"/>
                <a:stretch>
                  <a:fillRect/>
                </a:stretch>
              </p:blipFill>
              <p:spPr>
                <a:xfrm>
                  <a:off x="-2921738" y="11604219"/>
                  <a:ext cx="1420279" cy="1029695"/>
                </a:xfrm>
                <a:prstGeom prst="rect">
                  <a:avLst/>
                </a:prstGeom>
              </p:spPr>
            </p:pic>
            <p:sp>
              <p:nvSpPr>
                <p:cNvPr id="75" name="TextBox 74"/>
                <p:cNvSpPr txBox="1"/>
                <p:nvPr userDrawn="1"/>
              </p:nvSpPr>
              <p:spPr>
                <a:xfrm>
                  <a:off x="-2918992" y="12579503"/>
                  <a:ext cx="1417533" cy="272054"/>
                </a:xfrm>
                <a:prstGeom prst="rect">
                  <a:avLst/>
                </a:prstGeom>
                <a:solidFill>
                  <a:srgbClr val="FF0000"/>
                </a:solidFill>
              </p:spPr>
              <p:txBody>
                <a:bodyPr wrap="square" lIns="0" tIns="0" rIns="0" bIns="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72" name="Picture 71"/>
              <p:cNvPicPr>
                <a:picLocks noChangeAspect="1"/>
              </p:cNvPicPr>
              <p:nvPr userDrawn="1"/>
            </p:nvPicPr>
            <p:blipFill>
              <a:blip r:embed="rId14"/>
              <a:stretch>
                <a:fillRect/>
              </a:stretch>
            </p:blipFill>
            <p:spPr>
              <a:xfrm>
                <a:off x="-4516464" y="11354941"/>
                <a:ext cx="1098742" cy="847761"/>
              </a:xfrm>
              <a:prstGeom prst="rect">
                <a:avLst/>
              </a:prstGeom>
            </p:spPr>
          </p:pic>
          <p:sp>
            <p:nvSpPr>
              <p:cNvPr id="73" name="TextBox 72"/>
              <p:cNvSpPr txBox="1"/>
              <p:nvPr userDrawn="1"/>
            </p:nvSpPr>
            <p:spPr>
              <a:xfrm>
                <a:off x="-4471893" y="12252677"/>
                <a:ext cx="1035685" cy="197968"/>
              </a:xfrm>
              <a:prstGeom prst="rect">
                <a:avLst/>
              </a:prstGeom>
              <a:noFill/>
            </p:spPr>
            <p:txBody>
              <a:bodyPr wrap="square" lIns="0" tIns="0" rIns="0" bIns="0" rtlCol="0">
                <a:spAutoFit/>
              </a:bodyPr>
              <a:lstStyle/>
              <a:p>
                <a:pPr algn="ctr"/>
                <a:r>
                  <a:rPr lang="en-US" sz="1400" dirty="0" smtClean="0">
                    <a:solidFill>
                      <a:schemeClr val="bg1"/>
                    </a:solidFill>
                  </a:rPr>
                  <a:t>Corner</a:t>
                </a:r>
                <a:r>
                  <a:rPr lang="en-US" sz="1400" baseline="0" dirty="0" smtClean="0">
                    <a:solidFill>
                      <a:schemeClr val="bg1"/>
                    </a:solidFill>
                  </a:rPr>
                  <a:t> handles</a:t>
                </a:r>
                <a:endParaRPr lang="en-US" sz="1400" dirty="0">
                  <a:solidFill>
                    <a:schemeClr val="bg1"/>
                  </a:solidFill>
                </a:endParaRPr>
              </a:p>
            </p:txBody>
          </p:sp>
        </p:grpSp>
        <p:grpSp>
          <p:nvGrpSpPr>
            <p:cNvPr id="50" name="Group 49"/>
            <p:cNvGrpSpPr/>
            <p:nvPr userDrawn="1"/>
          </p:nvGrpSpPr>
          <p:grpSpPr>
            <a:xfrm>
              <a:off x="-10453959" y="23717523"/>
              <a:ext cx="9139095" cy="2061267"/>
              <a:chOff x="-4818881" y="13423406"/>
              <a:chExt cx="4211800" cy="1136440"/>
            </a:xfrm>
          </p:grpSpPr>
          <p:graphicFrame>
            <p:nvGraphicFramePr>
              <p:cNvPr id="66" name="Object 65"/>
              <p:cNvGraphicFramePr>
                <a:graphicFrameLocks noChangeAspect="1"/>
              </p:cNvGraphicFramePr>
              <p:nvPr userDrawn="1">
                <p:extLst>
                  <p:ext uri="{D42A27DB-BD31-4B8C-83A1-F6EECF244321}">
                    <p14:modId xmlns:p14="http://schemas.microsoft.com/office/powerpoint/2010/main" val="2097624869"/>
                  </p:ext>
                </p:extLst>
              </p:nvPr>
            </p:nvGraphicFramePr>
            <p:xfrm>
              <a:off x="-4610234" y="13433123"/>
              <a:ext cx="1828800" cy="1117600"/>
            </p:xfrm>
            <a:graphic>
              <a:graphicData uri="http://schemas.openxmlformats.org/presentationml/2006/ole">
                <mc:AlternateContent xmlns:mc="http://schemas.openxmlformats.org/markup-compatibility/2006">
                  <mc:Choice xmlns:v="urn:schemas-microsoft-com:vml" Requires="v">
                    <p:oleObj spid="_x0000_s3291" name="Image" r:id="rId15" imgW="1828440" imgH="1117440" progId="">
                      <p:embed/>
                    </p:oleObj>
                  </mc:Choice>
                  <mc:Fallback>
                    <p:oleObj name="Image" r:id="rId15" imgW="1828440" imgH="1117440" progId="">
                      <p:embed/>
                      <p:pic>
                        <p:nvPicPr>
                          <p:cNvPr id="0" name="Picture 10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10234" y="13433123"/>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Object 66"/>
              <p:cNvGraphicFramePr>
                <a:graphicFrameLocks noChangeAspect="1"/>
              </p:cNvGraphicFramePr>
              <p:nvPr userDrawn="1">
                <p:extLst>
                  <p:ext uri="{D42A27DB-BD31-4B8C-83A1-F6EECF244321}">
                    <p14:modId xmlns:p14="http://schemas.microsoft.com/office/powerpoint/2010/main" val="1491161796"/>
                  </p:ext>
                </p:extLst>
              </p:nvPr>
            </p:nvGraphicFramePr>
            <p:xfrm>
              <a:off x="-2637523" y="13442246"/>
              <a:ext cx="1828800" cy="1117600"/>
            </p:xfrm>
            <a:graphic>
              <a:graphicData uri="http://schemas.openxmlformats.org/presentationml/2006/ole">
                <mc:AlternateContent xmlns:mc="http://schemas.openxmlformats.org/markup-compatibility/2006">
                  <mc:Choice xmlns:v="urn:schemas-microsoft-com:vml" Requires="v">
                    <p:oleObj spid="_x0000_s3292" name="Image" r:id="rId17" imgW="1828440" imgH="1117440" progId="">
                      <p:embed/>
                    </p:oleObj>
                  </mc:Choice>
                  <mc:Fallback>
                    <p:oleObj name="Image" r:id="rId17" imgW="1828440" imgH="1117440" progId="">
                      <p:embed/>
                      <p:pic>
                        <p:nvPicPr>
                          <p:cNvPr id="0" name="Picture 10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37523" y="13442246"/>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Box 67"/>
              <p:cNvSpPr txBox="1"/>
              <p:nvPr userDrawn="1"/>
            </p:nvSpPr>
            <p:spPr>
              <a:xfrm rot="16200000">
                <a:off x="-5312672" y="13926909"/>
                <a:ext cx="1117601" cy="130020"/>
              </a:xfrm>
              <a:prstGeom prst="rect">
                <a:avLst/>
              </a:prstGeom>
              <a:noFill/>
            </p:spPr>
            <p:txBody>
              <a:bodyPr wrap="square" lIns="0" tIns="0" rIns="0" bIns="0" rtlCol="0">
                <a:spAutoFit/>
              </a:bodyPr>
              <a:lstStyle/>
              <a:p>
                <a:pPr algn="ctr"/>
                <a:r>
                  <a:rPr lang="en-US" sz="1100" dirty="0" smtClean="0">
                    <a:solidFill>
                      <a:srgbClr val="92D050"/>
                    </a:solidFill>
                  </a:rPr>
                  <a:t>Good</a:t>
                </a:r>
                <a:r>
                  <a:rPr lang="en-US" sz="1100" baseline="0" dirty="0" smtClean="0">
                    <a:solidFill>
                      <a:srgbClr val="92D050"/>
                    </a:solidFill>
                  </a:rPr>
                  <a:t> </a:t>
                </a:r>
                <a:r>
                  <a:rPr lang="en-US" sz="1100" baseline="0" dirty="0" smtClean="0">
                    <a:solidFill>
                      <a:schemeClr val="bg1"/>
                    </a:solidFill>
                  </a:rPr>
                  <a:t>printing quality</a:t>
                </a:r>
                <a:endParaRPr lang="en-US" sz="1100" dirty="0">
                  <a:solidFill>
                    <a:schemeClr val="bg1"/>
                  </a:solidFill>
                </a:endParaRPr>
              </a:p>
            </p:txBody>
          </p:sp>
          <p:sp>
            <p:nvSpPr>
              <p:cNvPr id="69" name="TextBox 68"/>
              <p:cNvSpPr txBox="1"/>
              <p:nvPr userDrawn="1"/>
            </p:nvSpPr>
            <p:spPr>
              <a:xfrm rot="16200000">
                <a:off x="-1236802" y="13911286"/>
                <a:ext cx="1117601" cy="141841"/>
              </a:xfrm>
              <a:prstGeom prst="rect">
                <a:avLst/>
              </a:prstGeom>
              <a:noFill/>
            </p:spPr>
            <p:txBody>
              <a:bodyPr wrap="square" lIns="0" tIns="0" rIns="0" bIns="0" rtlCol="0">
                <a:spAutoFit/>
              </a:body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sp>
        <p:nvSpPr>
          <p:cNvPr id="37" name="TextBox 36"/>
          <p:cNvSpPr txBox="1"/>
          <p:nvPr userDrawn="1"/>
        </p:nvSpPr>
        <p:spPr>
          <a:xfrm>
            <a:off x="28116888" y="14859146"/>
            <a:ext cx="5820416" cy="927714"/>
          </a:xfrm>
          <a:prstGeom prst="rect">
            <a:avLst/>
          </a:prstGeom>
          <a:noFill/>
        </p:spPr>
        <p:txBody>
          <a:bodyPr wrap="square" lIns="65304" tIns="32651" rIns="65304" bIns="32651" rtlCol="0">
            <a:spAutoFit/>
          </a:bodyPr>
          <a:lstStyle/>
          <a:p>
            <a:pPr marL="176213" indent="-176213">
              <a:lnSpc>
                <a:spcPct val="100000"/>
              </a:lnSpc>
            </a:pPr>
            <a:r>
              <a:rPr lang="en-US" sz="1400" dirty="0" smtClean="0">
                <a:solidFill>
                  <a:schemeClr val="bg1"/>
                </a:solidFill>
              </a:rPr>
              <a:t>© 2015</a:t>
            </a:r>
            <a:r>
              <a:rPr lang="en-US" sz="1400" baseline="0" dirty="0" smtClean="0">
                <a:solidFill>
                  <a:schemeClr val="bg1"/>
                </a:solidFill>
              </a:rPr>
              <a:t> </a:t>
            </a:r>
            <a:r>
              <a:rPr lang="en-US" sz="1400" dirty="0" smtClean="0">
                <a:solidFill>
                  <a:schemeClr val="bg1"/>
                </a:solidFill>
              </a:rPr>
              <a:t>PosterPresentations.com</a:t>
            </a:r>
            <a:br>
              <a:rPr lang="en-US" sz="1400" dirty="0" smtClean="0">
                <a:solidFill>
                  <a:schemeClr val="bg1"/>
                </a:solidFill>
              </a:rPr>
            </a:br>
            <a:r>
              <a:rPr lang="en-US" sz="1400" dirty="0" smtClean="0">
                <a:solidFill>
                  <a:schemeClr val="bg1"/>
                </a:solidFill>
              </a:rPr>
              <a:t>2117 Fourth Street ,</a:t>
            </a:r>
            <a:r>
              <a:rPr lang="en-US" sz="1400" baseline="0" dirty="0" smtClean="0">
                <a:solidFill>
                  <a:schemeClr val="bg1"/>
                </a:solidFill>
              </a:rPr>
              <a:t> Unit C</a:t>
            </a:r>
          </a:p>
          <a:p>
            <a:pPr marL="176213" indent="-4763">
              <a:lnSpc>
                <a:spcPct val="100000"/>
              </a:lnSpc>
            </a:pPr>
            <a:r>
              <a:rPr lang="en-US" sz="1400" baseline="0" dirty="0" smtClean="0">
                <a:solidFill>
                  <a:schemeClr val="bg1"/>
                </a:solidFill>
              </a:rPr>
              <a:t>Berkeley CA 94710</a:t>
            </a:r>
            <a:br>
              <a:rPr lang="en-US" sz="1400" baseline="0" dirty="0" smtClean="0">
                <a:solidFill>
                  <a:schemeClr val="bg1"/>
                </a:solidFill>
              </a:rPr>
            </a:br>
            <a:r>
              <a:rPr lang="en-US" sz="1400" b="1" baseline="0" dirty="0" smtClean="0">
                <a:solidFill>
                  <a:srgbClr val="FFFF00"/>
                </a:solidFill>
              </a:rPr>
              <a:t>posterpresenter@gmail.com</a:t>
            </a:r>
            <a:endParaRPr lang="en-US" sz="1400" b="1" dirty="0">
              <a:solidFill>
                <a:srgbClr val="FFFF00"/>
              </a:solidFill>
            </a:endParaRP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1.png"/><Relationship Id="rId7"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 Placeholder 297"/>
          <p:cNvSpPr>
            <a:spLocks noGrp="1"/>
          </p:cNvSpPr>
          <p:nvPr>
            <p:ph type="body" sz="quarter" idx="10"/>
          </p:nvPr>
        </p:nvSpPr>
        <p:spPr>
          <a:xfrm>
            <a:off x="568308" y="3190959"/>
            <a:ext cx="6285508" cy="5483686"/>
          </a:xfrm>
        </p:spPr>
        <p:txBody>
          <a:bodyPr/>
          <a:lstStyle/>
          <a:p>
            <a:pPr marL="285750" lvl="0" indent="-285750">
              <a:buFont typeface="Arial"/>
              <a:buChar char="•"/>
            </a:pPr>
            <a:r>
              <a:rPr lang="en-US" sz="1600" dirty="0"/>
              <a:t>For individuals with and without disabilities, communication environments have changed in the last five years, with increased recognition that maximizing communication participation extends well beyond face-to-face interactions (Shane, Blackstone, </a:t>
            </a:r>
            <a:r>
              <a:rPr lang="en-US" sz="1600" dirty="0" err="1"/>
              <a:t>Vanderheiden</a:t>
            </a:r>
            <a:r>
              <a:rPr lang="en-US" sz="1600" dirty="0"/>
              <a:t>, Williams, &amp; </a:t>
            </a:r>
            <a:r>
              <a:rPr lang="en-US" sz="1600" dirty="0" err="1"/>
              <a:t>DeRuyter</a:t>
            </a:r>
            <a:r>
              <a:rPr lang="en-US" sz="1600" dirty="0"/>
              <a:t>, 2012). </a:t>
            </a:r>
          </a:p>
          <a:p>
            <a:pPr marL="285750" lvl="0" indent="-285750">
              <a:buFont typeface="Arial"/>
              <a:buChar char="•"/>
            </a:pPr>
            <a:r>
              <a:rPr lang="en-US" sz="1600" dirty="0"/>
              <a:t>The nature of social media inherently provides a context for interaction with people within a meaningful task</a:t>
            </a:r>
          </a:p>
          <a:p>
            <a:pPr marL="285750" lvl="0" indent="-285750">
              <a:buFont typeface="Arial"/>
              <a:buChar char="•"/>
            </a:pPr>
            <a:r>
              <a:rPr lang="en-US" sz="1600" dirty="0"/>
              <a:t>The literature related to social media and engagement, so far, has focused on consumer and organization interactions (</a:t>
            </a:r>
            <a:r>
              <a:rPr lang="en-US" sz="1600" dirty="0" err="1"/>
              <a:t>Brodie</a:t>
            </a:r>
            <a:r>
              <a:rPr lang="en-US" sz="1600" dirty="0"/>
              <a:t>, </a:t>
            </a:r>
            <a:r>
              <a:rPr lang="en-US" sz="1600" dirty="0" err="1"/>
              <a:t>Hollebeek</a:t>
            </a:r>
            <a:r>
              <a:rPr lang="en-US" sz="1600" dirty="0"/>
              <a:t>, </a:t>
            </a:r>
            <a:r>
              <a:rPr lang="en-US" sz="1600" dirty="0" err="1"/>
              <a:t>Jurie</a:t>
            </a:r>
            <a:r>
              <a:rPr lang="en-US" sz="1600" dirty="0"/>
              <a:t>, &amp; </a:t>
            </a:r>
            <a:r>
              <a:rPr lang="en-US" sz="1600" dirty="0" err="1"/>
              <a:t>Ilie</a:t>
            </a:r>
            <a:r>
              <a:rPr lang="en-US" sz="1600" dirty="0"/>
              <a:t>, 2011; </a:t>
            </a:r>
            <a:r>
              <a:rPr lang="en-US" sz="1600" dirty="0" err="1"/>
              <a:t>Hollebeek</a:t>
            </a:r>
            <a:r>
              <a:rPr lang="en-US" sz="1600" dirty="0"/>
              <a:t> &amp; Chen, 2014), with perspectives of engagement taken from vantage points of organizations engaging with consumers and vise-versa. </a:t>
            </a:r>
          </a:p>
          <a:p>
            <a:pPr marL="285750" lvl="0" indent="-285750">
              <a:buFont typeface="Arial"/>
              <a:buChar char="•"/>
            </a:pPr>
            <a:r>
              <a:rPr lang="en-US" sz="1600" dirty="0"/>
              <a:t>Li (2010) proposed a framework for organization and consumer engagement on social media, which included five components:</a:t>
            </a:r>
            <a:r>
              <a:rPr lang="en-US" sz="1600" dirty="0" smtClean="0"/>
              <a:t> (</a:t>
            </a:r>
            <a:r>
              <a:rPr lang="en-US" sz="1600" dirty="0"/>
              <a:t>1) watching, (2) sharing, (3) commenting, (4) producing, and (5) curating. </a:t>
            </a:r>
            <a:r>
              <a:rPr lang="en-US" sz="1600" dirty="0" smtClean="0"/>
              <a:t> The </a:t>
            </a:r>
            <a:r>
              <a:rPr lang="en-US" sz="1600" dirty="0"/>
              <a:t>engagement activities, proposed by Li (2010), can be applicable to use of social media by individuals who use AAC</a:t>
            </a:r>
            <a:r>
              <a:rPr lang="en-US" sz="1600" dirty="0" smtClean="0"/>
              <a:t>.</a:t>
            </a:r>
          </a:p>
          <a:p>
            <a:pPr lvl="0"/>
            <a:r>
              <a:rPr lang="en-US" sz="1600" dirty="0" smtClean="0"/>
              <a:t> </a:t>
            </a:r>
            <a:endParaRPr lang="en-US" sz="1600" dirty="0"/>
          </a:p>
          <a:p>
            <a:r>
              <a:rPr lang="en-US" sz="1600" dirty="0" smtClean="0">
                <a:latin typeface="+mn-lt"/>
                <a:cs typeface="Arial" panose="020B0604020202020204" pitchFamily="34" charset="0"/>
              </a:rPr>
              <a:t> </a:t>
            </a:r>
          </a:p>
          <a:p>
            <a:endParaRPr lang="en-US" sz="1600" dirty="0">
              <a:latin typeface="+mn-lt"/>
              <a:cs typeface="Arial" panose="020B0604020202020204" pitchFamily="34" charset="0"/>
            </a:endParaRPr>
          </a:p>
        </p:txBody>
      </p:sp>
      <p:sp>
        <p:nvSpPr>
          <p:cNvPr id="299" name="Text Placeholder 298"/>
          <p:cNvSpPr>
            <a:spLocks noGrp="1"/>
          </p:cNvSpPr>
          <p:nvPr>
            <p:ph type="body" sz="quarter" idx="11"/>
          </p:nvPr>
        </p:nvSpPr>
        <p:spPr>
          <a:xfrm>
            <a:off x="570789" y="2774414"/>
            <a:ext cx="6280547" cy="428684"/>
          </a:xfrm>
        </p:spPr>
        <p:txBody>
          <a:bodyPr/>
          <a:lstStyle/>
          <a:p>
            <a:r>
              <a:rPr lang="en-US" dirty="0" smtClean="0"/>
              <a:t>INTRODUCTION</a:t>
            </a:r>
            <a:endParaRPr lang="en-US" dirty="0"/>
          </a:p>
        </p:txBody>
      </p:sp>
      <p:sp>
        <p:nvSpPr>
          <p:cNvPr id="303" name="Text Placeholder 302"/>
          <p:cNvSpPr>
            <a:spLocks noGrp="1"/>
          </p:cNvSpPr>
          <p:nvPr>
            <p:ph type="body" sz="quarter" idx="20"/>
          </p:nvPr>
        </p:nvSpPr>
        <p:spPr>
          <a:xfrm>
            <a:off x="20555453" y="2745540"/>
            <a:ext cx="6281539" cy="428684"/>
          </a:xfrm>
        </p:spPr>
        <p:txBody>
          <a:bodyPr/>
          <a:lstStyle/>
          <a:p>
            <a:r>
              <a:rPr lang="en-US" dirty="0" smtClean="0"/>
              <a:t>METHODS</a:t>
            </a:r>
            <a:endParaRPr lang="en-US" dirty="0"/>
          </a:p>
        </p:txBody>
      </p:sp>
      <p:sp>
        <p:nvSpPr>
          <p:cNvPr id="305" name="Text Placeholder 304"/>
          <p:cNvSpPr>
            <a:spLocks noGrp="1"/>
          </p:cNvSpPr>
          <p:nvPr>
            <p:ph type="body" sz="quarter" idx="22"/>
          </p:nvPr>
        </p:nvSpPr>
        <p:spPr>
          <a:xfrm>
            <a:off x="7285668" y="8632677"/>
            <a:ext cx="12950031" cy="428684"/>
          </a:xfrm>
        </p:spPr>
        <p:txBody>
          <a:bodyPr/>
          <a:lstStyle/>
          <a:p>
            <a:r>
              <a:rPr lang="en-US" u="none" dirty="0" smtClean="0"/>
              <a:t>  </a:t>
            </a:r>
            <a:r>
              <a:rPr lang="en-US" dirty="0" smtClean="0"/>
              <a:t>RESULTS</a:t>
            </a:r>
            <a:endParaRPr lang="en-US" dirty="0"/>
          </a:p>
        </p:txBody>
      </p:sp>
      <p:sp>
        <p:nvSpPr>
          <p:cNvPr id="310" name="Text Placeholder 309"/>
          <p:cNvSpPr>
            <a:spLocks noGrp="1"/>
          </p:cNvSpPr>
          <p:nvPr>
            <p:ph type="body" sz="quarter" idx="27"/>
          </p:nvPr>
        </p:nvSpPr>
        <p:spPr>
          <a:xfrm>
            <a:off x="20594292" y="8571022"/>
            <a:ext cx="6279386" cy="428684"/>
          </a:xfrm>
        </p:spPr>
        <p:txBody>
          <a:bodyPr/>
          <a:lstStyle/>
          <a:p>
            <a:r>
              <a:rPr lang="en-US" dirty="0" smtClean="0"/>
              <a:t>CONCLUSIONS</a:t>
            </a:r>
            <a:endParaRPr lang="en-US" dirty="0"/>
          </a:p>
        </p:txBody>
      </p:sp>
      <p:sp>
        <p:nvSpPr>
          <p:cNvPr id="312" name="Text Placeholder 311"/>
          <p:cNvSpPr>
            <a:spLocks noGrp="1"/>
          </p:cNvSpPr>
          <p:nvPr>
            <p:ph type="body" sz="quarter" idx="29"/>
          </p:nvPr>
        </p:nvSpPr>
        <p:spPr>
          <a:xfrm>
            <a:off x="20580991" y="15067520"/>
            <a:ext cx="6279386" cy="428684"/>
          </a:xfrm>
        </p:spPr>
        <p:txBody>
          <a:bodyPr/>
          <a:lstStyle/>
          <a:p>
            <a:r>
              <a:rPr lang="en-US" dirty="0" smtClean="0"/>
              <a:t>Follow Us/More Information</a:t>
            </a:r>
            <a:endParaRPr lang="en-US" dirty="0"/>
          </a:p>
        </p:txBody>
      </p:sp>
      <p:sp>
        <p:nvSpPr>
          <p:cNvPr id="313" name="Text Placeholder 312"/>
          <p:cNvSpPr>
            <a:spLocks noGrp="1"/>
          </p:cNvSpPr>
          <p:nvPr>
            <p:ph type="body" sz="quarter" idx="30"/>
          </p:nvPr>
        </p:nvSpPr>
        <p:spPr>
          <a:xfrm>
            <a:off x="20554461" y="15289040"/>
            <a:ext cx="6282531" cy="805482"/>
          </a:xfrm>
        </p:spPr>
        <p:txBody>
          <a:bodyPr/>
          <a:lstStyle/>
          <a:p>
            <a:pPr algn="ctr"/>
            <a:r>
              <a:rPr lang="en-US" sz="1600" dirty="0" err="1" smtClean="0">
                <a:latin typeface="Times New Roman"/>
                <a:cs typeface="Times New Roman"/>
              </a:rPr>
              <a:t>Facebook</a:t>
            </a:r>
            <a:r>
              <a:rPr lang="en-US" sz="1600" dirty="0" smtClean="0">
                <a:latin typeface="Times New Roman"/>
                <a:cs typeface="Times New Roman"/>
              </a:rPr>
              <a:t>: AAC at Penn State</a:t>
            </a:r>
          </a:p>
          <a:p>
            <a:pPr algn="ctr"/>
            <a:r>
              <a:rPr lang="en-US" sz="1600" dirty="0" smtClean="0">
                <a:latin typeface="Times New Roman"/>
                <a:cs typeface="Times New Roman"/>
              </a:rPr>
              <a:t>http://</a:t>
            </a:r>
            <a:r>
              <a:rPr lang="en-US" sz="1600" dirty="0" err="1" smtClean="0">
                <a:latin typeface="Times New Roman"/>
                <a:cs typeface="Times New Roman"/>
              </a:rPr>
              <a:t>aac.psu.edu</a:t>
            </a:r>
            <a:endParaRPr lang="en-US" sz="1600" dirty="0" smtClean="0">
              <a:latin typeface="Times New Roman"/>
              <a:cs typeface="Times New Roman"/>
            </a:endParaRPr>
          </a:p>
        </p:txBody>
      </p:sp>
      <p:sp>
        <p:nvSpPr>
          <p:cNvPr id="351" name="Text Placeholder 350"/>
          <p:cNvSpPr>
            <a:spLocks noGrp="1"/>
          </p:cNvSpPr>
          <p:nvPr>
            <p:ph type="body" sz="quarter" idx="150"/>
          </p:nvPr>
        </p:nvSpPr>
        <p:spPr>
          <a:xfrm>
            <a:off x="3129150" y="1435574"/>
            <a:ext cx="21774150" cy="598230"/>
          </a:xfrm>
        </p:spPr>
        <p:txBody>
          <a:bodyPr>
            <a:normAutofit/>
          </a:bodyPr>
          <a:lstStyle/>
          <a:p>
            <a:r>
              <a:rPr lang="en-US" sz="2800" dirty="0"/>
              <a:t>Jessica G. Caron, Ph.D., </a:t>
            </a:r>
            <a:r>
              <a:rPr lang="en-US" sz="2800" dirty="0" smtClean="0"/>
              <a:t>CCC-SLP, </a:t>
            </a:r>
            <a:r>
              <a:rPr lang="en-US" sz="2800" dirty="0"/>
              <a:t>Nora </a:t>
            </a:r>
            <a:r>
              <a:rPr lang="en-US" sz="2800" dirty="0" err="1" smtClean="0"/>
              <a:t>Eskin</a:t>
            </a:r>
            <a:r>
              <a:rPr lang="en-US" sz="2800" dirty="0" smtClean="0"/>
              <a:t>, B.S., &amp; Kelsey Farrell</a:t>
            </a:r>
            <a:endParaRPr lang="en-US" sz="2800" dirty="0"/>
          </a:p>
        </p:txBody>
      </p:sp>
      <p:sp>
        <p:nvSpPr>
          <p:cNvPr id="352" name="Text Placeholder 351"/>
          <p:cNvSpPr>
            <a:spLocks noGrp="1"/>
          </p:cNvSpPr>
          <p:nvPr>
            <p:ph type="body" sz="quarter" idx="184"/>
          </p:nvPr>
        </p:nvSpPr>
        <p:spPr>
          <a:xfrm>
            <a:off x="3972112" y="1920146"/>
            <a:ext cx="20107276" cy="634555"/>
          </a:xfrm>
        </p:spPr>
        <p:txBody>
          <a:bodyPr>
            <a:normAutofit/>
          </a:bodyPr>
          <a:lstStyle/>
          <a:p>
            <a:r>
              <a:rPr lang="en-US" sz="2400" dirty="0" smtClean="0"/>
              <a:t>Pennsylvania State University</a:t>
            </a:r>
            <a:endParaRPr lang="en-US" sz="2400" dirty="0"/>
          </a:p>
        </p:txBody>
      </p:sp>
      <p:sp>
        <p:nvSpPr>
          <p:cNvPr id="353" name="Text Placeholder 352"/>
          <p:cNvSpPr>
            <a:spLocks noGrp="1"/>
          </p:cNvSpPr>
          <p:nvPr>
            <p:ph type="body" sz="quarter" idx="185"/>
          </p:nvPr>
        </p:nvSpPr>
        <p:spPr>
          <a:xfrm>
            <a:off x="4116393" y="626911"/>
            <a:ext cx="21221700" cy="933450"/>
          </a:xfrm>
        </p:spPr>
        <p:txBody>
          <a:bodyPr>
            <a:noAutofit/>
          </a:bodyPr>
          <a:lstStyle/>
          <a:p>
            <a:pPr>
              <a:spcBef>
                <a:spcPts val="0"/>
              </a:spcBef>
            </a:pPr>
            <a:r>
              <a:rPr lang="en-US" sz="4000" dirty="0"/>
              <a:t>Extending communicative competence: Observations of Facebook use when using AAC</a:t>
            </a:r>
          </a:p>
        </p:txBody>
      </p:sp>
      <p:pic>
        <p:nvPicPr>
          <p:cNvPr id="4098" name="Picture 2" descr="Penn State Univers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35" y="-101866"/>
            <a:ext cx="5804385" cy="2685737"/>
          </a:xfrm>
          <a:prstGeom prst="rect">
            <a:avLst/>
          </a:prstGeom>
          <a:noFill/>
          <a:extLst>
            <a:ext uri="{909E8E84-426E-40DD-AFC4-6F175D3DCCD1}">
              <a14:hiddenFill xmlns:a14="http://schemas.microsoft.com/office/drawing/2010/main">
                <a:solidFill>
                  <a:srgbClr val="FFFFFF"/>
                </a:solidFill>
              </a14:hiddenFill>
            </a:ext>
          </a:extLst>
        </p:spPr>
      </p:pic>
      <p:sp>
        <p:nvSpPr>
          <p:cNvPr id="41" name="Text Placeholder 302"/>
          <p:cNvSpPr>
            <a:spLocks noGrp="1"/>
          </p:cNvSpPr>
          <p:nvPr>
            <p:ph type="body" sz="quarter" idx="20"/>
          </p:nvPr>
        </p:nvSpPr>
        <p:spPr>
          <a:xfrm>
            <a:off x="386550" y="7908415"/>
            <a:ext cx="6281539" cy="428684"/>
          </a:xfrm>
        </p:spPr>
        <p:txBody>
          <a:bodyPr/>
          <a:lstStyle/>
          <a:p>
            <a:r>
              <a:rPr lang="en-US" dirty="0" smtClean="0"/>
              <a:t>AIM</a:t>
            </a:r>
            <a:endParaRPr lang="en-US" dirty="0"/>
          </a:p>
        </p:txBody>
      </p:sp>
      <p:sp>
        <p:nvSpPr>
          <p:cNvPr id="44" name="Text Placeholder 297"/>
          <p:cNvSpPr>
            <a:spLocks noGrp="1"/>
          </p:cNvSpPr>
          <p:nvPr>
            <p:ph type="body" sz="quarter" idx="10"/>
          </p:nvPr>
        </p:nvSpPr>
        <p:spPr>
          <a:xfrm>
            <a:off x="548033" y="8358106"/>
            <a:ext cx="6285508" cy="2282809"/>
          </a:xfrm>
        </p:spPr>
        <p:txBody>
          <a:bodyPr/>
          <a:lstStyle/>
          <a:p>
            <a:pPr marL="285750" indent="-285750">
              <a:buFont typeface="Arial"/>
              <a:buChar char="•"/>
            </a:pPr>
            <a:r>
              <a:rPr lang="en-US" sz="1600" dirty="0"/>
              <a:t>To date, no research has observed individuals who use AAC interact in an online environment, over an extended period of time. This study aimed to use observations to systematically analyze common behaviors individuals who use AAC and social media engage in on Facebook (e.g., liking, commenting, sharing). These findings will be used to expand current understanding for </a:t>
            </a:r>
            <a:r>
              <a:rPr lang="en-US" sz="1600" dirty="0" smtClean="0"/>
              <a:t>the </a:t>
            </a:r>
            <a:r>
              <a:rPr lang="en-US" sz="1600" dirty="0"/>
              <a:t>areas in which interventions should be </a:t>
            </a:r>
            <a:r>
              <a:rPr lang="en-US" sz="1600" dirty="0" smtClean="0"/>
              <a:t>developed</a:t>
            </a:r>
          </a:p>
          <a:p>
            <a:r>
              <a:rPr lang="en-US" sz="1600" dirty="0" smtClean="0"/>
              <a:t>. </a:t>
            </a:r>
            <a:endParaRPr lang="en-US" sz="1600" dirty="0"/>
          </a:p>
        </p:txBody>
      </p:sp>
      <p:sp>
        <p:nvSpPr>
          <p:cNvPr id="47" name="Text Placeholder 297"/>
          <p:cNvSpPr>
            <a:spLocks noGrp="1"/>
          </p:cNvSpPr>
          <p:nvPr>
            <p:ph type="body" sz="quarter" idx="10"/>
          </p:nvPr>
        </p:nvSpPr>
        <p:spPr>
          <a:xfrm>
            <a:off x="20619037" y="3181461"/>
            <a:ext cx="6285508" cy="6025373"/>
          </a:xfrm>
        </p:spPr>
        <p:txBody>
          <a:bodyPr/>
          <a:lstStyle/>
          <a:p>
            <a:pPr marL="285750" lvl="0" indent="-285750">
              <a:buFont typeface="Arial"/>
              <a:buChar char="•"/>
            </a:pPr>
            <a:r>
              <a:rPr lang="en-US" sz="1600" dirty="0"/>
              <a:t>Design: Online observations were used to gather data across time, perspectives, and participants in the natural setting (i.e. the virtual setting of Facebook) (Patton, 2002</a:t>
            </a:r>
            <a:r>
              <a:rPr lang="en-US" sz="1600" dirty="0" smtClean="0"/>
              <a:t>)</a:t>
            </a:r>
          </a:p>
          <a:p>
            <a:pPr marL="285750" lvl="0" indent="-285750">
              <a:buFont typeface="Arial"/>
              <a:buChar char="•"/>
            </a:pPr>
            <a:r>
              <a:rPr lang="en-US" sz="1600" dirty="0"/>
              <a:t>Procedures: Participants shared three months of their Facebook Activity </a:t>
            </a:r>
            <a:r>
              <a:rPr lang="en-US" sz="1600" dirty="0" smtClean="0"/>
              <a:t>Logs</a:t>
            </a:r>
          </a:p>
          <a:p>
            <a:pPr marL="285750" lvl="0" indent="-285750">
              <a:buFont typeface="Arial"/>
              <a:buChar char="•"/>
            </a:pPr>
            <a:endParaRPr lang="en-US" sz="1600" dirty="0" smtClean="0"/>
          </a:p>
          <a:p>
            <a:pPr marL="285750" lvl="0" indent="-285750">
              <a:buFont typeface="Arial"/>
              <a:buChar char="•"/>
            </a:pPr>
            <a:endParaRPr lang="en-US" sz="1600" dirty="0" smtClean="0"/>
          </a:p>
          <a:p>
            <a:pPr marL="285750" lvl="0" indent="-285750">
              <a:buFont typeface="Arial"/>
              <a:buChar char="•"/>
            </a:pPr>
            <a:endParaRPr lang="en-US" sz="1600" dirty="0" smtClean="0"/>
          </a:p>
          <a:p>
            <a:pPr marL="285750" lvl="0" indent="-285750">
              <a:buFont typeface="Arial"/>
              <a:buChar char="•"/>
            </a:pPr>
            <a:endParaRPr lang="en-US" sz="1600" dirty="0" smtClean="0"/>
          </a:p>
          <a:p>
            <a:pPr marL="285750" lvl="0" indent="-285750">
              <a:buFont typeface="Arial"/>
              <a:buChar char="•"/>
            </a:pPr>
            <a:endParaRPr lang="en-US" sz="1600" dirty="0" smtClean="0"/>
          </a:p>
          <a:p>
            <a:pPr marL="285750" lvl="0" indent="-285750">
              <a:buFont typeface="Arial"/>
              <a:buChar char="•"/>
            </a:pPr>
            <a:endParaRPr lang="en-US" sz="1600" dirty="0" smtClean="0"/>
          </a:p>
          <a:p>
            <a:pPr marL="285750" lvl="0" indent="-285750">
              <a:buFont typeface="Arial"/>
              <a:buChar char="•"/>
            </a:pPr>
            <a:endParaRPr lang="en-US" sz="1600" dirty="0" smtClean="0"/>
          </a:p>
          <a:p>
            <a:pPr marL="285750" lvl="0" indent="-285750">
              <a:buFont typeface="Arial"/>
              <a:buChar char="•"/>
            </a:pPr>
            <a:r>
              <a:rPr lang="en-US" sz="1600" dirty="0"/>
              <a:t>Data Analysis: An </a:t>
            </a:r>
            <a:r>
              <a:rPr lang="en-US" sz="1600" i="1" dirty="0"/>
              <a:t>a priori</a:t>
            </a:r>
            <a:r>
              <a:rPr lang="en-US" sz="1600" dirty="0"/>
              <a:t> coding system was established to apply the components of social media engagement framework to Facebook Activity Logs (see </a:t>
            </a:r>
            <a:r>
              <a:rPr lang="en-US" sz="1600" i="1" dirty="0"/>
              <a:t>Figure 1</a:t>
            </a:r>
            <a:r>
              <a:rPr lang="en-US" sz="1600" dirty="0"/>
              <a:t> for image of Engagement Framework)</a:t>
            </a:r>
          </a:p>
          <a:p>
            <a:pPr marL="285750" lvl="0" indent="-285750">
              <a:buFont typeface="Arial"/>
              <a:buChar char="•"/>
            </a:pPr>
            <a:r>
              <a:rPr lang="en-US" sz="1600" dirty="0" smtClean="0"/>
              <a:t>Data on one participant was isolated and examined to determine her patterns of Facebook usage. A training module will then be developed to help her increase social media behaviors to increase her number and quality of interactions on social media. </a:t>
            </a:r>
            <a:endParaRPr lang="en-US" sz="1600" dirty="0"/>
          </a:p>
          <a:p>
            <a:pPr marL="285750" lvl="0" indent="-285750">
              <a:buFont typeface="Arial"/>
              <a:buChar char="•"/>
            </a:pPr>
            <a:endParaRPr lang="en-US" sz="1600" dirty="0"/>
          </a:p>
          <a:p>
            <a:pPr marL="285750" indent="-285750">
              <a:buFont typeface="Arial"/>
              <a:buChar char="•"/>
            </a:pPr>
            <a:endParaRPr lang="en-US" sz="1600" dirty="0">
              <a:latin typeface="+mn-lt"/>
              <a:cs typeface="Arial" panose="020B0604020202020204" pitchFamily="34" charset="0"/>
            </a:endParaRPr>
          </a:p>
        </p:txBody>
      </p:sp>
      <p:sp>
        <p:nvSpPr>
          <p:cNvPr id="56" name="Text Placeholder 297"/>
          <p:cNvSpPr>
            <a:spLocks noGrp="1"/>
          </p:cNvSpPr>
          <p:nvPr>
            <p:ph type="body" sz="quarter" idx="10"/>
          </p:nvPr>
        </p:nvSpPr>
        <p:spPr>
          <a:xfrm>
            <a:off x="20559922" y="8904981"/>
            <a:ext cx="6285508" cy="3661648"/>
          </a:xfrm>
        </p:spPr>
        <p:txBody>
          <a:bodyPr/>
          <a:lstStyle/>
          <a:p>
            <a:pPr marL="285750" lvl="0" indent="-285750">
              <a:buFont typeface="Arial"/>
              <a:buChar char="•"/>
            </a:pPr>
            <a:r>
              <a:rPr lang="en-US" sz="1600" dirty="0"/>
              <a:t>A limited range of engagement behaviors are observed by individuals who use AAC. </a:t>
            </a:r>
            <a:endParaRPr lang="en-US" sz="1600" dirty="0" smtClean="0"/>
          </a:p>
          <a:p>
            <a:pPr marL="285750" lvl="0" indent="-285750">
              <a:buFont typeface="Arial"/>
              <a:buChar char="•"/>
            </a:pPr>
            <a:r>
              <a:rPr lang="en-US" sz="1600" dirty="0" smtClean="0"/>
              <a:t>Interventions </a:t>
            </a:r>
            <a:r>
              <a:rPr lang="en-US" sz="1600" dirty="0"/>
              <a:t>to support and expand uses (e.g., tagging, commenting on a photo) are required in order to maximize the engagement in this communication content</a:t>
            </a:r>
            <a:r>
              <a:rPr lang="en-US" sz="1600" dirty="0" smtClean="0"/>
              <a:t>.</a:t>
            </a:r>
            <a:endParaRPr lang="en-US" sz="1600" dirty="0"/>
          </a:p>
          <a:p>
            <a:pPr marL="285750" lvl="0" indent="-285750">
              <a:buFont typeface="Arial"/>
              <a:buChar char="•"/>
            </a:pPr>
            <a:r>
              <a:rPr lang="en-US" sz="1600" dirty="0"/>
              <a:t>As the digital world becomes more dominant in activities of daily living and </a:t>
            </a:r>
            <a:r>
              <a:rPr lang="en-US" sz="1600" dirty="0" smtClean="0"/>
              <a:t>communication</a:t>
            </a:r>
            <a:r>
              <a:rPr lang="en-US" sz="1600" dirty="0"/>
              <a:t>, the risk of exclusion rises. It is </a:t>
            </a:r>
            <a:r>
              <a:rPr lang="en-US" sz="1600" dirty="0" smtClean="0"/>
              <a:t>imperative </a:t>
            </a:r>
            <a:r>
              <a:rPr lang="en-US" sz="1600" dirty="0"/>
              <a:t>that stakeholders consider ways to provide optimal access, options for engagement, and support for use of online </a:t>
            </a:r>
            <a:r>
              <a:rPr lang="en-US" sz="1600" dirty="0" smtClean="0"/>
              <a:t>communication </a:t>
            </a:r>
            <a:r>
              <a:rPr lang="en-US" sz="1600" dirty="0"/>
              <a:t>contexts to ensure it is a better world for all individuals, including those who use AAC.</a:t>
            </a:r>
          </a:p>
          <a:p>
            <a:r>
              <a:rPr lang="en-US" sz="1600" dirty="0" smtClean="0">
                <a:latin typeface="+mn-lt"/>
                <a:cs typeface="Arial" panose="020B0604020202020204" pitchFamily="34" charset="0"/>
              </a:rPr>
              <a:t> </a:t>
            </a:r>
          </a:p>
          <a:p>
            <a:endParaRPr lang="en-US" sz="1600" dirty="0">
              <a:latin typeface="+mn-lt"/>
              <a:cs typeface="Arial" panose="020B0604020202020204" pitchFamily="34" charset="0"/>
            </a:endParaRPr>
          </a:p>
        </p:txBody>
      </p:sp>
      <p:sp>
        <p:nvSpPr>
          <p:cNvPr id="57" name="Text Placeholder 309"/>
          <p:cNvSpPr>
            <a:spLocks noGrp="1"/>
          </p:cNvSpPr>
          <p:nvPr>
            <p:ph type="body" sz="quarter" idx="27"/>
          </p:nvPr>
        </p:nvSpPr>
        <p:spPr>
          <a:xfrm>
            <a:off x="20594292" y="11968615"/>
            <a:ext cx="6279386" cy="428684"/>
          </a:xfrm>
        </p:spPr>
        <p:txBody>
          <a:bodyPr/>
          <a:lstStyle/>
          <a:p>
            <a:r>
              <a:rPr lang="en-US" dirty="0" smtClean="0"/>
              <a:t>FUTURE RESEARCH</a:t>
            </a:r>
            <a:endParaRPr lang="en-US" dirty="0"/>
          </a:p>
        </p:txBody>
      </p:sp>
      <p:sp>
        <p:nvSpPr>
          <p:cNvPr id="58" name="Text Placeholder 297"/>
          <p:cNvSpPr>
            <a:spLocks noGrp="1"/>
          </p:cNvSpPr>
          <p:nvPr>
            <p:ph type="body" sz="quarter" idx="10"/>
          </p:nvPr>
        </p:nvSpPr>
        <p:spPr>
          <a:xfrm>
            <a:off x="20626884" y="12345549"/>
            <a:ext cx="6285508" cy="2085832"/>
          </a:xfrm>
        </p:spPr>
        <p:txBody>
          <a:bodyPr/>
          <a:lstStyle/>
          <a:p>
            <a:pPr marL="285750" lvl="0" indent="-285750">
              <a:buFont typeface="Arial"/>
              <a:buChar char="•"/>
            </a:pPr>
            <a:r>
              <a:rPr lang="en-US" sz="1600" dirty="0" smtClean="0"/>
              <a:t>Investigate use of social media as therapeutic intervention for communicative access for individuals with CCN who use AAC.</a:t>
            </a:r>
          </a:p>
          <a:p>
            <a:pPr marL="285750" lvl="0" indent="-285750">
              <a:buFont typeface="Arial"/>
              <a:buChar char="•"/>
            </a:pPr>
            <a:r>
              <a:rPr lang="en-US" sz="1600" dirty="0" smtClean="0"/>
              <a:t>Develop a training module to teach new social media skills, or access methods, to individuals who use AAC.</a:t>
            </a:r>
          </a:p>
          <a:p>
            <a:pPr marL="285750" lvl="0" indent="-285750">
              <a:buFont typeface="Arial"/>
              <a:buChar char="•"/>
            </a:pPr>
            <a:r>
              <a:rPr lang="en-US" sz="1600" dirty="0" smtClean="0"/>
              <a:t>The first training module is designed to teach the use of the “tagging” mechanism of Facebook, and then to investigate increases in outreach for these individuals as a result of this intervention. </a:t>
            </a:r>
            <a:endParaRPr lang="en-US" sz="1600" dirty="0"/>
          </a:p>
        </p:txBody>
      </p:sp>
      <p:cxnSp>
        <p:nvCxnSpPr>
          <p:cNvPr id="30" name="Straight Connector 29"/>
          <p:cNvCxnSpPr/>
          <p:nvPr/>
        </p:nvCxnSpPr>
        <p:spPr>
          <a:xfrm flipV="1">
            <a:off x="7250143" y="8526633"/>
            <a:ext cx="12950031" cy="1"/>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 Placeholder 298"/>
          <p:cNvSpPr>
            <a:spLocks noGrp="1"/>
          </p:cNvSpPr>
          <p:nvPr>
            <p:ph type="body" sz="quarter" idx="11"/>
          </p:nvPr>
        </p:nvSpPr>
        <p:spPr>
          <a:xfrm>
            <a:off x="9240338" y="2634948"/>
            <a:ext cx="9191233" cy="1139648"/>
          </a:xfrm>
        </p:spPr>
        <p:txBody>
          <a:bodyPr/>
          <a:lstStyle/>
          <a:p>
            <a:r>
              <a:rPr lang="en-US" dirty="0"/>
              <a:t>Social Media Engagement Framework for individuals who </a:t>
            </a:r>
            <a:r>
              <a:rPr lang="en-US"/>
              <a:t>use </a:t>
            </a:r>
            <a:r>
              <a:rPr lang="en-US" smtClean="0"/>
              <a:t>AAC </a:t>
            </a:r>
            <a:r>
              <a:rPr lang="en-US" u="none" smtClean="0"/>
              <a:t>(Caron</a:t>
            </a:r>
            <a:r>
              <a:rPr lang="en-US" u="none" dirty="0" smtClean="0"/>
              <a:t>, 2016)</a:t>
            </a:r>
            <a:endParaRPr lang="en-US" u="none" dirty="0"/>
          </a:p>
          <a:p>
            <a:endParaRPr lang="en-US" dirty="0"/>
          </a:p>
        </p:txBody>
      </p:sp>
      <p:pic>
        <p:nvPicPr>
          <p:cNvPr id="8196" name="Picture 4"/>
          <p:cNvPicPr>
            <a:picLocks noChangeAspect="1" noChangeArrowheads="1"/>
          </p:cNvPicPr>
          <p:nvPr/>
        </p:nvPicPr>
        <p:blipFill>
          <a:blip r:embed="rId4"/>
          <a:srcRect/>
          <a:stretch>
            <a:fillRect/>
          </a:stretch>
        </p:blipFill>
        <p:spPr bwMode="auto">
          <a:xfrm>
            <a:off x="25445754" y="15079441"/>
            <a:ext cx="829733" cy="875198"/>
          </a:xfrm>
          <a:prstGeom prst="rect">
            <a:avLst/>
          </a:prstGeom>
          <a:noFill/>
          <a:ln w="9525">
            <a:noFill/>
            <a:miter lim="800000"/>
            <a:headEnd/>
            <a:tailEnd/>
          </a:ln>
          <a:effectLst/>
        </p:spPr>
      </p:pic>
      <p:pic>
        <p:nvPicPr>
          <p:cNvPr id="8197" name="Picture 5"/>
          <p:cNvPicPr>
            <a:picLocks noChangeAspect="1" noChangeArrowheads="1"/>
          </p:cNvPicPr>
          <p:nvPr/>
        </p:nvPicPr>
        <p:blipFill>
          <a:blip r:embed="rId5"/>
          <a:srcRect/>
          <a:stretch>
            <a:fillRect/>
          </a:stretch>
        </p:blipFill>
        <p:spPr bwMode="auto">
          <a:xfrm>
            <a:off x="24079388" y="-35972"/>
            <a:ext cx="2517411" cy="2400528"/>
          </a:xfrm>
          <a:prstGeom prst="rect">
            <a:avLst/>
          </a:prstGeom>
          <a:noFill/>
          <a:ln w="9525">
            <a:noFill/>
            <a:miter lim="800000"/>
            <a:headEnd/>
            <a:tailEnd/>
          </a:ln>
          <a:effectLst/>
        </p:spPr>
      </p:pic>
      <p:sp>
        <p:nvSpPr>
          <p:cNvPr id="55" name="Text Placeholder 297"/>
          <p:cNvSpPr>
            <a:spLocks noGrp="1"/>
          </p:cNvSpPr>
          <p:nvPr>
            <p:ph type="body" sz="quarter" idx="10"/>
          </p:nvPr>
        </p:nvSpPr>
        <p:spPr>
          <a:xfrm>
            <a:off x="7491932" y="11348609"/>
            <a:ext cx="5724001" cy="910126"/>
          </a:xfrm>
        </p:spPr>
        <p:txBody>
          <a:bodyPr/>
          <a:lstStyle/>
          <a:p>
            <a:pPr lvl="0"/>
            <a:r>
              <a:rPr lang="en-US" dirty="0" smtClean="0"/>
              <a:t>JB engagement on Facebook, over 3 months, demonstrates that the majority of JB’s behaviors fall under the Commenting category and Curating wasn’t observed.</a:t>
            </a:r>
            <a:endParaRPr lang="en-US" dirty="0"/>
          </a:p>
        </p:txBody>
      </p:sp>
      <p:sp>
        <p:nvSpPr>
          <p:cNvPr id="62" name="Text Placeholder 302"/>
          <p:cNvSpPr>
            <a:spLocks noGrp="1"/>
          </p:cNvSpPr>
          <p:nvPr>
            <p:ph type="body" sz="quarter" idx="20"/>
          </p:nvPr>
        </p:nvSpPr>
        <p:spPr>
          <a:xfrm>
            <a:off x="519785" y="10638829"/>
            <a:ext cx="6281539" cy="428684"/>
          </a:xfrm>
        </p:spPr>
        <p:txBody>
          <a:bodyPr/>
          <a:lstStyle/>
          <a:p>
            <a:r>
              <a:rPr lang="en-US" dirty="0" smtClean="0"/>
              <a:t>PARTICIPANT</a:t>
            </a:r>
            <a:endParaRPr lang="en-US" dirty="0"/>
          </a:p>
        </p:txBody>
      </p:sp>
      <p:sp>
        <p:nvSpPr>
          <p:cNvPr id="63" name="Text Placeholder 297"/>
          <p:cNvSpPr>
            <a:spLocks noGrp="1"/>
          </p:cNvSpPr>
          <p:nvPr>
            <p:ph type="body" sz="quarter" idx="10"/>
          </p:nvPr>
        </p:nvSpPr>
        <p:spPr>
          <a:xfrm>
            <a:off x="-26577" y="11137079"/>
            <a:ext cx="6951162" cy="2578274"/>
          </a:xfrm>
        </p:spPr>
        <p:txBody>
          <a:bodyPr/>
          <a:lstStyle/>
          <a:p>
            <a:pPr lvl="2"/>
            <a:r>
              <a:rPr lang="en-US" sz="1600" dirty="0">
                <a:solidFill>
                  <a:schemeClr val="accent6">
                    <a:lumMod val="50000"/>
                  </a:schemeClr>
                </a:solidFill>
                <a:latin typeface="Times New Roman"/>
                <a:cs typeface="Times New Roman"/>
              </a:rPr>
              <a:t>Age:18</a:t>
            </a:r>
          </a:p>
          <a:p>
            <a:pPr lvl="2"/>
            <a:r>
              <a:rPr lang="en-US" sz="1600" dirty="0">
                <a:solidFill>
                  <a:schemeClr val="accent6">
                    <a:lumMod val="50000"/>
                  </a:schemeClr>
                </a:solidFill>
                <a:latin typeface="Times New Roman"/>
                <a:cs typeface="Times New Roman"/>
              </a:rPr>
              <a:t>Gender: </a:t>
            </a:r>
            <a:r>
              <a:rPr lang="en-US" sz="1600" dirty="0" smtClean="0">
                <a:solidFill>
                  <a:schemeClr val="accent6">
                    <a:lumMod val="50000"/>
                  </a:schemeClr>
                </a:solidFill>
                <a:latin typeface="Times New Roman"/>
                <a:cs typeface="Times New Roman"/>
              </a:rPr>
              <a:t>Female</a:t>
            </a:r>
            <a:endParaRPr lang="en-US" sz="1600" dirty="0">
              <a:solidFill>
                <a:schemeClr val="accent6">
                  <a:lumMod val="50000"/>
                </a:schemeClr>
              </a:solidFill>
              <a:latin typeface="Times New Roman"/>
              <a:cs typeface="Times New Roman"/>
            </a:endParaRPr>
          </a:p>
          <a:p>
            <a:pPr lvl="2"/>
            <a:r>
              <a:rPr lang="en-US" sz="1600" dirty="0">
                <a:solidFill>
                  <a:schemeClr val="accent6">
                    <a:lumMod val="50000"/>
                  </a:schemeClr>
                </a:solidFill>
                <a:latin typeface="Times New Roman"/>
                <a:cs typeface="Times New Roman"/>
              </a:rPr>
              <a:t>Diagnosis: </a:t>
            </a:r>
            <a:r>
              <a:rPr lang="en-US" sz="1600" dirty="0" smtClean="0">
                <a:solidFill>
                  <a:schemeClr val="accent6">
                    <a:lumMod val="50000"/>
                  </a:schemeClr>
                </a:solidFill>
                <a:latin typeface="Times New Roman"/>
                <a:cs typeface="Times New Roman"/>
              </a:rPr>
              <a:t>Cerebral Palsy</a:t>
            </a:r>
            <a:endParaRPr lang="en-US" sz="1600" dirty="0">
              <a:solidFill>
                <a:schemeClr val="accent6">
                  <a:lumMod val="50000"/>
                </a:schemeClr>
              </a:solidFill>
              <a:latin typeface="Times New Roman"/>
              <a:cs typeface="Times New Roman"/>
            </a:endParaRPr>
          </a:p>
          <a:p>
            <a:pPr lvl="2"/>
            <a:r>
              <a:rPr lang="en-US" sz="1600" dirty="0">
                <a:solidFill>
                  <a:schemeClr val="accent6">
                    <a:lumMod val="50000"/>
                  </a:schemeClr>
                </a:solidFill>
                <a:latin typeface="Times New Roman"/>
                <a:cs typeface="Times New Roman"/>
              </a:rPr>
              <a:t>Education: Special </a:t>
            </a:r>
            <a:r>
              <a:rPr lang="en-US" sz="1600" dirty="0" smtClean="0">
                <a:solidFill>
                  <a:schemeClr val="accent6">
                    <a:lumMod val="50000"/>
                  </a:schemeClr>
                </a:solidFill>
                <a:latin typeface="Times New Roman"/>
                <a:cs typeface="Times New Roman"/>
              </a:rPr>
              <a:t>Needs School</a:t>
            </a:r>
            <a:endParaRPr lang="en-US" sz="1600" dirty="0">
              <a:solidFill>
                <a:schemeClr val="accent6">
                  <a:lumMod val="50000"/>
                </a:schemeClr>
              </a:solidFill>
              <a:latin typeface="Times New Roman"/>
              <a:cs typeface="Times New Roman"/>
            </a:endParaRPr>
          </a:p>
          <a:p>
            <a:pPr lvl="2"/>
            <a:r>
              <a:rPr lang="en-US" sz="1600" dirty="0">
                <a:solidFill>
                  <a:schemeClr val="accent6">
                    <a:lumMod val="50000"/>
                  </a:schemeClr>
                </a:solidFill>
                <a:latin typeface="Times New Roman"/>
                <a:cs typeface="Times New Roman"/>
              </a:rPr>
              <a:t>Access method: </a:t>
            </a:r>
            <a:r>
              <a:rPr lang="en-US" sz="1600" dirty="0" smtClean="0">
                <a:solidFill>
                  <a:schemeClr val="accent6">
                    <a:lumMod val="50000"/>
                  </a:schemeClr>
                </a:solidFill>
                <a:latin typeface="Times New Roman"/>
                <a:cs typeface="Times New Roman"/>
              </a:rPr>
              <a:t>Direct </a:t>
            </a:r>
            <a:r>
              <a:rPr lang="en-US" sz="1600" dirty="0">
                <a:solidFill>
                  <a:schemeClr val="accent6">
                    <a:lumMod val="50000"/>
                  </a:schemeClr>
                </a:solidFill>
                <a:latin typeface="Times New Roman"/>
                <a:cs typeface="Times New Roman"/>
              </a:rPr>
              <a:t>S</a:t>
            </a:r>
            <a:r>
              <a:rPr lang="en-US" sz="1600" dirty="0" smtClean="0">
                <a:solidFill>
                  <a:schemeClr val="accent6">
                    <a:lumMod val="50000"/>
                  </a:schemeClr>
                </a:solidFill>
                <a:latin typeface="Times New Roman"/>
                <a:cs typeface="Times New Roman"/>
              </a:rPr>
              <a:t>election</a:t>
            </a:r>
            <a:endParaRPr lang="en-US" sz="1600" dirty="0">
              <a:solidFill>
                <a:schemeClr val="accent6">
                  <a:lumMod val="50000"/>
                </a:schemeClr>
              </a:solidFill>
              <a:latin typeface="Times New Roman"/>
              <a:cs typeface="Times New Roman"/>
            </a:endParaRPr>
          </a:p>
          <a:p>
            <a:pPr lvl="2"/>
            <a:r>
              <a:rPr lang="en-US" sz="1600" dirty="0">
                <a:solidFill>
                  <a:schemeClr val="accent6">
                    <a:lumMod val="50000"/>
                  </a:schemeClr>
                </a:solidFill>
                <a:latin typeface="Times New Roman"/>
                <a:cs typeface="Times New Roman"/>
              </a:rPr>
              <a:t>Device: PRC 100+ </a:t>
            </a:r>
            <a:r>
              <a:rPr lang="en-US" sz="1600" dirty="0" err="1">
                <a:solidFill>
                  <a:schemeClr val="accent6">
                    <a:lumMod val="50000"/>
                  </a:schemeClr>
                </a:solidFill>
                <a:latin typeface="Times New Roman"/>
                <a:cs typeface="Times New Roman"/>
              </a:rPr>
              <a:t>iPad</a:t>
            </a:r>
            <a:r>
              <a:rPr lang="en-US" sz="1600" dirty="0">
                <a:solidFill>
                  <a:schemeClr val="accent6">
                    <a:lumMod val="50000"/>
                  </a:schemeClr>
                </a:solidFill>
                <a:latin typeface="Times New Roman"/>
                <a:cs typeface="Times New Roman"/>
              </a:rPr>
              <a:t> + iPhone </a:t>
            </a:r>
          </a:p>
          <a:p>
            <a:pPr lvl="2"/>
            <a:r>
              <a:rPr lang="en-US" sz="1600" dirty="0">
                <a:solidFill>
                  <a:schemeClr val="accent6">
                    <a:lumMod val="50000"/>
                  </a:schemeClr>
                </a:solidFill>
                <a:latin typeface="Times New Roman"/>
                <a:cs typeface="Times New Roman"/>
              </a:rPr>
              <a:t>Preferred Social Media Site: Facebook </a:t>
            </a:r>
          </a:p>
          <a:p>
            <a:r>
              <a:rPr lang="en-US" sz="1600" dirty="0" smtClean="0"/>
              <a:t>. </a:t>
            </a:r>
            <a:endParaRPr lang="en-US" sz="1600" dirty="0"/>
          </a:p>
        </p:txBody>
      </p:sp>
      <p:sp>
        <p:nvSpPr>
          <p:cNvPr id="65" name="Text Placeholder 297"/>
          <p:cNvSpPr>
            <a:spLocks noGrp="1"/>
          </p:cNvSpPr>
          <p:nvPr>
            <p:ph type="body" sz="quarter" idx="10"/>
          </p:nvPr>
        </p:nvSpPr>
        <p:spPr>
          <a:xfrm>
            <a:off x="15405473" y="3787063"/>
            <a:ext cx="4512960" cy="4606523"/>
          </a:xfrm>
        </p:spPr>
        <p:txBody>
          <a:bodyPr/>
          <a:lstStyle/>
          <a:p>
            <a:pPr lvl="0"/>
            <a:r>
              <a:rPr lang="en-US" sz="1700" b="1" u="sng" dirty="0" smtClean="0"/>
              <a:t>Curating</a:t>
            </a:r>
            <a:r>
              <a:rPr lang="en-US" sz="1700" dirty="0" smtClean="0"/>
              <a:t> behaviors include: Managing a support group or discussion board.</a:t>
            </a:r>
          </a:p>
          <a:p>
            <a:pPr lvl="0"/>
            <a:endParaRPr lang="en-US" sz="1700" dirty="0" smtClean="0"/>
          </a:p>
          <a:p>
            <a:pPr lvl="0"/>
            <a:r>
              <a:rPr lang="en-US" sz="1700" b="1" u="sng" dirty="0" smtClean="0"/>
              <a:t>Producing</a:t>
            </a:r>
            <a:r>
              <a:rPr lang="en-US" sz="1700" dirty="0" smtClean="0"/>
              <a:t> behaviors include: Creating a status, photo, or video, or posting a wall post or blog.</a:t>
            </a:r>
          </a:p>
          <a:p>
            <a:pPr lvl="0"/>
            <a:endParaRPr lang="en-US" sz="1700" dirty="0" smtClean="0"/>
          </a:p>
          <a:p>
            <a:pPr lvl="0"/>
            <a:r>
              <a:rPr lang="en-US" sz="1700" b="1" u="sng" dirty="0" smtClean="0"/>
              <a:t>Commenting </a:t>
            </a:r>
            <a:r>
              <a:rPr lang="en-US" sz="1700" dirty="0" smtClean="0"/>
              <a:t>behaviors include: Liking a photo, video or status, or commenting on a post or photo.</a:t>
            </a:r>
          </a:p>
          <a:p>
            <a:pPr lvl="0"/>
            <a:endParaRPr lang="en-US" sz="1700" dirty="0" smtClean="0"/>
          </a:p>
          <a:p>
            <a:pPr lvl="0"/>
            <a:r>
              <a:rPr lang="en-US" sz="1700" b="1" u="sng" dirty="0" smtClean="0"/>
              <a:t>Sharing</a:t>
            </a:r>
            <a:r>
              <a:rPr lang="en-US" sz="1700" dirty="0" smtClean="0"/>
              <a:t> behaviors include: Sharing a post, photo, video, memory or article.</a:t>
            </a:r>
          </a:p>
          <a:p>
            <a:pPr lvl="0"/>
            <a:endParaRPr lang="en-US" sz="1700" dirty="0" smtClean="0"/>
          </a:p>
          <a:p>
            <a:pPr lvl="0"/>
            <a:r>
              <a:rPr lang="en-US" sz="1700" b="1" u="sng" dirty="0" smtClean="0"/>
              <a:t>Watching</a:t>
            </a:r>
            <a:r>
              <a:rPr lang="en-US" sz="1700" dirty="0" smtClean="0"/>
              <a:t> behaviors include: viewing timeline, lurking, or reading content.</a:t>
            </a:r>
            <a:endParaRPr lang="en-US" sz="1700" dirty="0"/>
          </a:p>
        </p:txBody>
      </p:sp>
      <p:pic>
        <p:nvPicPr>
          <p:cNvPr id="3" name="Picture 2" descr="Screen Shot 2017-03-14 at 5.50.2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4662" y="3633000"/>
            <a:ext cx="6693821" cy="4673279"/>
          </a:xfrm>
          <a:prstGeom prst="rect">
            <a:avLst/>
          </a:prstGeom>
        </p:spPr>
      </p:pic>
      <p:graphicFrame>
        <p:nvGraphicFramePr>
          <p:cNvPr id="37" name="Chart 36"/>
          <p:cNvGraphicFramePr>
            <a:graphicFrameLocks/>
          </p:cNvGraphicFramePr>
          <p:nvPr>
            <p:extLst>
              <p:ext uri="{D42A27DB-BD31-4B8C-83A1-F6EECF244321}">
                <p14:modId xmlns:p14="http://schemas.microsoft.com/office/powerpoint/2010/main" val="1474232572"/>
              </p:ext>
            </p:extLst>
          </p:nvPr>
        </p:nvGraphicFramePr>
        <p:xfrm>
          <a:off x="15010531" y="8856326"/>
          <a:ext cx="4907901" cy="252337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0" name="Chart 39"/>
          <p:cNvGraphicFramePr>
            <a:graphicFrameLocks/>
          </p:cNvGraphicFramePr>
          <p:nvPr>
            <p:extLst>
              <p:ext uri="{D42A27DB-BD31-4B8C-83A1-F6EECF244321}">
                <p14:modId xmlns:p14="http://schemas.microsoft.com/office/powerpoint/2010/main" val="1971826318"/>
              </p:ext>
            </p:extLst>
          </p:nvPr>
        </p:nvGraphicFramePr>
        <p:xfrm>
          <a:off x="7732001" y="8889911"/>
          <a:ext cx="4937028" cy="2560102"/>
        </p:xfrm>
        <a:graphic>
          <a:graphicData uri="http://schemas.openxmlformats.org/drawingml/2006/chart">
            <c:chart xmlns:c="http://schemas.openxmlformats.org/drawingml/2006/chart" xmlns:r="http://schemas.openxmlformats.org/officeDocument/2006/relationships" r:id="rId8"/>
          </a:graphicData>
        </a:graphic>
      </p:graphicFrame>
      <p:sp>
        <p:nvSpPr>
          <p:cNvPr id="42" name="Text Placeholder 297"/>
          <p:cNvSpPr>
            <a:spLocks noGrp="1"/>
          </p:cNvSpPr>
          <p:nvPr>
            <p:ph type="body" sz="quarter" idx="10"/>
          </p:nvPr>
        </p:nvSpPr>
        <p:spPr>
          <a:xfrm>
            <a:off x="14809645" y="11273363"/>
            <a:ext cx="5537618" cy="1125570"/>
          </a:xfrm>
        </p:spPr>
        <p:txBody>
          <a:bodyPr/>
          <a:lstStyle/>
          <a:p>
            <a:pPr lvl="0"/>
            <a:r>
              <a:rPr lang="en-US" dirty="0" smtClean="0"/>
              <a:t>JB exhibited Commenting behaviors the most. This graph breaks down the sub-skills within this category.  JB utilized the “liking” function the most ( 2,803 times) in 3 months. However, she only commented on posts a total of 27 times.</a:t>
            </a:r>
            <a:endParaRPr lang="en-US" dirty="0"/>
          </a:p>
        </p:txBody>
      </p:sp>
      <p:cxnSp>
        <p:nvCxnSpPr>
          <p:cNvPr id="5" name="Straight Arrow Connector 4"/>
          <p:cNvCxnSpPr/>
          <p:nvPr/>
        </p:nvCxnSpPr>
        <p:spPr>
          <a:xfrm>
            <a:off x="13224612" y="4020572"/>
            <a:ext cx="2180861"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14408418" y="4910683"/>
            <a:ext cx="997055"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a:off x="14428483" y="7064644"/>
            <a:ext cx="997055"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13224612" y="8044936"/>
            <a:ext cx="2180861"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pic>
        <p:nvPicPr>
          <p:cNvPr id="59" name="Picture 58" descr="Screen Shot 2017-03-14 at 5.50.2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11180" y="12598281"/>
            <a:ext cx="4262518" cy="2772484"/>
          </a:xfrm>
          <a:prstGeom prst="rect">
            <a:avLst/>
          </a:prstGeom>
        </p:spPr>
      </p:pic>
      <p:sp>
        <p:nvSpPr>
          <p:cNvPr id="23" name="Plus 22"/>
          <p:cNvSpPr/>
          <p:nvPr/>
        </p:nvSpPr>
        <p:spPr>
          <a:xfrm>
            <a:off x="13709386" y="15203481"/>
            <a:ext cx="203524" cy="171119"/>
          </a:xfrm>
          <a:prstGeom prst="mathPlus">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Plus 66"/>
          <p:cNvSpPr/>
          <p:nvPr/>
        </p:nvSpPr>
        <p:spPr>
          <a:xfrm>
            <a:off x="14204894" y="15196303"/>
            <a:ext cx="203524" cy="171119"/>
          </a:xfrm>
          <a:prstGeom prst="mathPlus">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Plus 67"/>
          <p:cNvSpPr/>
          <p:nvPr/>
        </p:nvSpPr>
        <p:spPr>
          <a:xfrm>
            <a:off x="14701175" y="15196303"/>
            <a:ext cx="203524" cy="171119"/>
          </a:xfrm>
          <a:prstGeom prst="mathPlus">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Plus 68"/>
          <p:cNvSpPr/>
          <p:nvPr/>
        </p:nvSpPr>
        <p:spPr>
          <a:xfrm>
            <a:off x="13021088" y="14168726"/>
            <a:ext cx="203524" cy="171119"/>
          </a:xfrm>
          <a:prstGeom prst="mathPlus">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Plus 69"/>
          <p:cNvSpPr/>
          <p:nvPr/>
        </p:nvSpPr>
        <p:spPr>
          <a:xfrm>
            <a:off x="13526598" y="14156966"/>
            <a:ext cx="203524" cy="171119"/>
          </a:xfrm>
          <a:prstGeom prst="mathPlus">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Plus 70"/>
          <p:cNvSpPr/>
          <p:nvPr/>
        </p:nvSpPr>
        <p:spPr>
          <a:xfrm>
            <a:off x="14022083" y="14168726"/>
            <a:ext cx="203524" cy="171119"/>
          </a:xfrm>
          <a:prstGeom prst="mathPlus">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Plus 71"/>
          <p:cNvSpPr/>
          <p:nvPr/>
        </p:nvSpPr>
        <p:spPr>
          <a:xfrm>
            <a:off x="14562779" y="14156966"/>
            <a:ext cx="203524" cy="171119"/>
          </a:xfrm>
          <a:prstGeom prst="mathPlus">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Minus 23"/>
          <p:cNvSpPr/>
          <p:nvPr/>
        </p:nvSpPr>
        <p:spPr>
          <a:xfrm>
            <a:off x="13172082" y="14676463"/>
            <a:ext cx="211666" cy="23589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Minus 72"/>
          <p:cNvSpPr/>
          <p:nvPr/>
        </p:nvSpPr>
        <p:spPr>
          <a:xfrm>
            <a:off x="13730122" y="14676463"/>
            <a:ext cx="211666" cy="23589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Minus 73"/>
          <p:cNvSpPr/>
          <p:nvPr/>
        </p:nvSpPr>
        <p:spPr>
          <a:xfrm>
            <a:off x="14281945" y="14676463"/>
            <a:ext cx="211666" cy="23589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Minus 74"/>
          <p:cNvSpPr/>
          <p:nvPr/>
        </p:nvSpPr>
        <p:spPr>
          <a:xfrm>
            <a:off x="14798866" y="14676463"/>
            <a:ext cx="211666" cy="23589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Minus 75"/>
          <p:cNvSpPr/>
          <p:nvPr/>
        </p:nvSpPr>
        <p:spPr>
          <a:xfrm>
            <a:off x="15372236" y="14676463"/>
            <a:ext cx="211666" cy="23589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Minus 76"/>
          <p:cNvSpPr/>
          <p:nvPr/>
        </p:nvSpPr>
        <p:spPr>
          <a:xfrm>
            <a:off x="15392973" y="13487867"/>
            <a:ext cx="211666" cy="23589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Minus 77"/>
          <p:cNvSpPr/>
          <p:nvPr/>
        </p:nvSpPr>
        <p:spPr>
          <a:xfrm>
            <a:off x="14281945" y="13487867"/>
            <a:ext cx="211666" cy="23589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Minus 78"/>
          <p:cNvSpPr/>
          <p:nvPr/>
        </p:nvSpPr>
        <p:spPr>
          <a:xfrm>
            <a:off x="14580580" y="13011893"/>
            <a:ext cx="211666" cy="23589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Minus 79"/>
          <p:cNvSpPr/>
          <p:nvPr/>
        </p:nvSpPr>
        <p:spPr>
          <a:xfrm>
            <a:off x="15498806" y="14133073"/>
            <a:ext cx="211666" cy="23589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Minus 80"/>
          <p:cNvSpPr/>
          <p:nvPr/>
        </p:nvSpPr>
        <p:spPr>
          <a:xfrm>
            <a:off x="15051672" y="14133073"/>
            <a:ext cx="211666" cy="23589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Minus 81"/>
          <p:cNvSpPr/>
          <p:nvPr/>
        </p:nvSpPr>
        <p:spPr>
          <a:xfrm>
            <a:off x="13971827" y="13011893"/>
            <a:ext cx="211666" cy="235890"/>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Plus 82"/>
          <p:cNvSpPr/>
          <p:nvPr/>
        </p:nvSpPr>
        <p:spPr>
          <a:xfrm>
            <a:off x="13265317" y="13547490"/>
            <a:ext cx="203524" cy="171119"/>
          </a:xfrm>
          <a:prstGeom prst="mathPlus">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Plus 83"/>
          <p:cNvSpPr/>
          <p:nvPr/>
        </p:nvSpPr>
        <p:spPr>
          <a:xfrm>
            <a:off x="13782309" y="13547490"/>
            <a:ext cx="203524" cy="171119"/>
          </a:xfrm>
          <a:prstGeom prst="mathPlus">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Plus 84"/>
          <p:cNvSpPr/>
          <p:nvPr/>
        </p:nvSpPr>
        <p:spPr>
          <a:xfrm>
            <a:off x="14848148" y="13547490"/>
            <a:ext cx="203524" cy="171119"/>
          </a:xfrm>
          <a:prstGeom prst="mathPlus">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Plus 85"/>
          <p:cNvSpPr/>
          <p:nvPr/>
        </p:nvSpPr>
        <p:spPr>
          <a:xfrm>
            <a:off x="12030951" y="12625609"/>
            <a:ext cx="199454" cy="173221"/>
          </a:xfrm>
          <a:prstGeom prst="mathPlus">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Minus 86"/>
          <p:cNvSpPr/>
          <p:nvPr/>
        </p:nvSpPr>
        <p:spPr>
          <a:xfrm>
            <a:off x="12034103" y="12778624"/>
            <a:ext cx="196302" cy="211467"/>
          </a:xfrm>
          <a:prstGeom prst="mathMinus">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2163874" y="12625609"/>
            <a:ext cx="1362724" cy="200055"/>
          </a:xfrm>
          <a:prstGeom prst="rect">
            <a:avLst/>
          </a:prstGeom>
          <a:noFill/>
        </p:spPr>
        <p:txBody>
          <a:bodyPr wrap="square" rtlCol="0">
            <a:spAutoFit/>
          </a:bodyPr>
          <a:lstStyle/>
          <a:p>
            <a:r>
              <a:rPr lang="en-US" sz="700" dirty="0" smtClean="0">
                <a:latin typeface="Times New Roman" panose="02020603050405020304" pitchFamily="18" charset="0"/>
                <a:cs typeface="Times New Roman" panose="02020603050405020304" pitchFamily="18" charset="0"/>
              </a:rPr>
              <a:t>Behavior observed</a:t>
            </a:r>
            <a:endParaRPr lang="en-US" sz="700" dirty="0">
              <a:latin typeface="Times New Roman" panose="02020603050405020304" pitchFamily="18" charset="0"/>
              <a:cs typeface="Times New Roman" panose="02020603050405020304" pitchFamily="18" charset="0"/>
            </a:endParaRPr>
          </a:p>
        </p:txBody>
      </p:sp>
      <p:sp>
        <p:nvSpPr>
          <p:cNvPr id="88" name="TextBox 87"/>
          <p:cNvSpPr txBox="1"/>
          <p:nvPr/>
        </p:nvSpPr>
        <p:spPr>
          <a:xfrm>
            <a:off x="12163874" y="12775310"/>
            <a:ext cx="1031109" cy="200055"/>
          </a:xfrm>
          <a:prstGeom prst="rect">
            <a:avLst/>
          </a:prstGeom>
          <a:noFill/>
        </p:spPr>
        <p:txBody>
          <a:bodyPr wrap="square" rtlCol="0">
            <a:spAutoFit/>
          </a:bodyPr>
          <a:lstStyle/>
          <a:p>
            <a:r>
              <a:rPr lang="en-US" sz="700" dirty="0" smtClean="0">
                <a:latin typeface="Times New Roman" panose="02020603050405020304" pitchFamily="18" charset="0"/>
                <a:cs typeface="Times New Roman" panose="02020603050405020304" pitchFamily="18" charset="0"/>
              </a:rPr>
              <a:t>Behavior not observed</a:t>
            </a:r>
            <a:endParaRPr lang="en-US" sz="700" dirty="0">
              <a:latin typeface="Times New Roman" panose="02020603050405020304" pitchFamily="18" charset="0"/>
              <a:cs typeface="Times New Roman" panose="02020603050405020304" pitchFamily="18" charset="0"/>
            </a:endParaRPr>
          </a:p>
        </p:txBody>
      </p:sp>
      <p:sp>
        <p:nvSpPr>
          <p:cNvPr id="89" name="Text Placeholder 297"/>
          <p:cNvSpPr>
            <a:spLocks noGrp="1"/>
          </p:cNvSpPr>
          <p:nvPr>
            <p:ph type="body" sz="quarter" idx="10"/>
          </p:nvPr>
        </p:nvSpPr>
        <p:spPr>
          <a:xfrm>
            <a:off x="9773738" y="15211075"/>
            <a:ext cx="8592229" cy="910126"/>
          </a:xfrm>
        </p:spPr>
        <p:txBody>
          <a:bodyPr/>
          <a:lstStyle/>
          <a:p>
            <a:pPr lvl="0"/>
            <a:r>
              <a:rPr lang="en-US" dirty="0" smtClean="0"/>
              <a:t>JB’s observed behaviors are noted with </a:t>
            </a:r>
            <a:r>
              <a:rPr lang="en-US" b="1" u="sng" dirty="0" smtClean="0">
                <a:solidFill>
                  <a:srgbClr val="00B050"/>
                </a:solidFill>
              </a:rPr>
              <a:t>green +</a:t>
            </a:r>
            <a:r>
              <a:rPr lang="en-US" dirty="0" smtClean="0"/>
              <a:t>’s in the context of the framework. </a:t>
            </a:r>
            <a:r>
              <a:rPr lang="en-US" b="1" u="sng" dirty="0" smtClean="0">
                <a:solidFill>
                  <a:srgbClr val="FF0000"/>
                </a:solidFill>
              </a:rPr>
              <a:t>Red –</a:t>
            </a:r>
            <a:r>
              <a:rPr lang="en-US" dirty="0" smtClean="0"/>
              <a:t>’s represent behaviors that were not observed. Overall, the highest frequency of behaviors observed require less cognitive and linguistic demands.</a:t>
            </a:r>
            <a:endParaRPr lang="en-US" dirty="0"/>
          </a:p>
        </p:txBody>
      </p:sp>
      <p:pic>
        <p:nvPicPr>
          <p:cNvPr id="90" name="Picture 89"/>
          <p:cNvPicPr>
            <a:picLocks noChangeAspect="1"/>
          </p:cNvPicPr>
          <p:nvPr/>
        </p:nvPicPr>
        <p:blipFill>
          <a:blip r:embed="rId9"/>
          <a:stretch>
            <a:fillRect/>
          </a:stretch>
        </p:blipFill>
        <p:spPr>
          <a:xfrm>
            <a:off x="2226586" y="13618766"/>
            <a:ext cx="2997200" cy="2146300"/>
          </a:xfrm>
          <a:prstGeom prst="rect">
            <a:avLst/>
          </a:prstGeom>
        </p:spPr>
      </p:pic>
      <p:pic>
        <p:nvPicPr>
          <p:cNvPr id="91" name="Picture 90" descr="Screen Shot 2017-03-09 at 9.01.46 PM.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800981" y="4383181"/>
            <a:ext cx="1921619" cy="2235015"/>
          </a:xfrm>
          <a:prstGeom prst="rect">
            <a:avLst/>
          </a:prstGeom>
        </p:spPr>
      </p:pic>
      <p:cxnSp>
        <p:nvCxnSpPr>
          <p:cNvPr id="92" name="Straight Arrow Connector 91"/>
          <p:cNvCxnSpPr/>
          <p:nvPr/>
        </p:nvCxnSpPr>
        <p:spPr>
          <a:xfrm>
            <a:off x="14387778" y="5788294"/>
            <a:ext cx="997055" cy="0"/>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93" name="Text Placeholder 309"/>
          <p:cNvSpPr>
            <a:spLocks noGrp="1"/>
          </p:cNvSpPr>
          <p:nvPr>
            <p:ph type="body" sz="quarter" idx="27"/>
          </p:nvPr>
        </p:nvSpPr>
        <p:spPr>
          <a:xfrm>
            <a:off x="20554461" y="14279528"/>
            <a:ext cx="6279386" cy="428684"/>
          </a:xfrm>
        </p:spPr>
        <p:txBody>
          <a:bodyPr/>
          <a:lstStyle/>
          <a:p>
            <a:r>
              <a:rPr lang="en-US" dirty="0" smtClean="0"/>
              <a:t>DISCLOSURE STATEMENT</a:t>
            </a:r>
            <a:endParaRPr lang="en-US" dirty="0"/>
          </a:p>
        </p:txBody>
      </p:sp>
      <p:sp>
        <p:nvSpPr>
          <p:cNvPr id="94" name="Text Placeholder 297"/>
          <p:cNvSpPr>
            <a:spLocks noGrp="1"/>
          </p:cNvSpPr>
          <p:nvPr>
            <p:ph type="body" sz="quarter" idx="10"/>
          </p:nvPr>
        </p:nvSpPr>
        <p:spPr>
          <a:xfrm>
            <a:off x="21161876" y="14574027"/>
            <a:ext cx="6285508" cy="510016"/>
          </a:xfrm>
        </p:spPr>
        <p:txBody>
          <a:bodyPr/>
          <a:lstStyle/>
          <a:p>
            <a:pPr lvl="0"/>
            <a:r>
              <a:rPr lang="en-US" sz="1600" smtClean="0">
                <a:solidFill>
                  <a:srgbClr val="203864"/>
                </a:solidFill>
                <a:latin typeface="Times New Roman"/>
                <a:cs typeface="Times New Roman"/>
              </a:rPr>
              <a:t>The authors have no financial/non-financial disclosures.</a:t>
            </a:r>
            <a:endParaRPr lang="en-US" sz="1600">
              <a:solidFill>
                <a:srgbClr val="203864"/>
              </a:solidFill>
              <a:latin typeface="Times New Roman"/>
              <a:cs typeface="Times New Roman"/>
            </a:endParaRPr>
          </a:p>
        </p:txBody>
      </p:sp>
    </p:spTree>
    <p:extLst>
      <p:ext uri="{BB962C8B-B14F-4D97-AF65-F5344CB8AC3E}">
        <p14:creationId xmlns:p14="http://schemas.microsoft.com/office/powerpoint/2010/main" val="3417310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36x60-Template-V3">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4472C4"/>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5934</TotalTime>
  <Words>878</Words>
  <Application>Microsoft Office PowerPoint</Application>
  <PresentationFormat>Custom</PresentationFormat>
  <Paragraphs>67</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PosterPresentations.com-36x60-Template-V3</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cp:lastModifiedBy>Administrator</cp:lastModifiedBy>
  <cp:revision>84</cp:revision>
  <cp:lastPrinted>2015-10-22T00:03:16Z</cp:lastPrinted>
  <dcterms:created xsi:type="dcterms:W3CDTF">2016-11-09T23:26:33Z</dcterms:created>
  <dcterms:modified xsi:type="dcterms:W3CDTF">2017-04-05T20:29:56Z</dcterms:modified>
</cp:coreProperties>
</file>