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256" r:id="rId2"/>
    <p:sldId id="291" r:id="rId3"/>
    <p:sldId id="260" r:id="rId4"/>
    <p:sldId id="263" r:id="rId5"/>
    <p:sldId id="289" r:id="rId6"/>
    <p:sldId id="290" r:id="rId7"/>
    <p:sldId id="261" r:id="rId8"/>
    <p:sldId id="259" r:id="rId9"/>
    <p:sldId id="262" r:id="rId10"/>
    <p:sldId id="258" r:id="rId11"/>
    <p:sldId id="257" r:id="rId12"/>
    <p:sldId id="268" r:id="rId13"/>
    <p:sldId id="264" r:id="rId14"/>
    <p:sldId id="265" r:id="rId15"/>
    <p:sldId id="270" r:id="rId16"/>
    <p:sldId id="266" r:id="rId17"/>
    <p:sldId id="271" r:id="rId18"/>
    <p:sldId id="267" r:id="rId19"/>
    <p:sldId id="274" r:id="rId20"/>
    <p:sldId id="269" r:id="rId21"/>
    <p:sldId id="272" r:id="rId22"/>
    <p:sldId id="275" r:id="rId23"/>
    <p:sldId id="273" r:id="rId24"/>
    <p:sldId id="277" r:id="rId25"/>
    <p:sldId id="284" r:id="rId26"/>
    <p:sldId id="285" r:id="rId27"/>
    <p:sldId id="278" r:id="rId28"/>
    <p:sldId id="279" r:id="rId29"/>
    <p:sldId id="280" r:id="rId30"/>
    <p:sldId id="288" r:id="rId31"/>
    <p:sldId id="281" r:id="rId32"/>
    <p:sldId id="287" r:id="rId33"/>
    <p:sldId id="282" r:id="rId34"/>
    <p:sldId id="283" r:id="rId35"/>
    <p:sldId id="286"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4" autoAdjust="0"/>
    <p:restoredTop sz="94722" autoAdjust="0"/>
  </p:normalViewPr>
  <p:slideViewPr>
    <p:cSldViewPr>
      <p:cViewPr varScale="1">
        <p:scale>
          <a:sx n="87" d="100"/>
          <a:sy n="87" d="100"/>
        </p:scale>
        <p:origin x="157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DD9D284-1409-4D96-B70C-F6E3F961827B}" type="datetimeFigureOut">
              <a:rPr lang="en-US" smtClean="0"/>
              <a:t>11/5/2015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F92CCA8-111E-4565-A919-C211E13EFC05}" type="slidenum">
              <a:rPr lang="en-US" smtClean="0"/>
              <a:t>‹#›</a:t>
            </a:fld>
            <a:endParaRPr lang="en-US"/>
          </a:p>
        </p:txBody>
      </p:sp>
    </p:spTree>
    <p:extLst>
      <p:ext uri="{BB962C8B-B14F-4D97-AF65-F5344CB8AC3E}">
        <p14:creationId xmlns:p14="http://schemas.microsoft.com/office/powerpoint/2010/main" val="78271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61411E-2516-41D6-B383-2F3BFF585D65}" type="datetimeFigureOut">
              <a:rPr lang="en-US" smtClean="0"/>
              <a:t>11/5/2015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48B5D0B-8B85-4A8C-9B82-70140A58C4BC}" type="slidenum">
              <a:rPr lang="en-US" smtClean="0"/>
              <a:t>‹#›</a:t>
            </a:fld>
            <a:endParaRPr lang="en-US"/>
          </a:p>
        </p:txBody>
      </p:sp>
    </p:spTree>
    <p:extLst>
      <p:ext uri="{BB962C8B-B14F-4D97-AF65-F5344CB8AC3E}">
        <p14:creationId xmlns:p14="http://schemas.microsoft.com/office/powerpoint/2010/main" val="380110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342796-4C34-4C7C-9633-DA22165FC560}"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E6F14-1A1D-475A-A795-C17EC9B9599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A767A-CDBC-46E6-9DAC-9CCE4C4A1269}"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E6F14-1A1D-475A-A795-C17EC9B959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B85F2B-9C12-4212-9C54-27E1D07C049B}"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E6F14-1A1D-475A-A795-C17EC9B959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81E85-05DC-4696-A422-3AD2E0AAB298}"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E6F14-1A1D-475A-A795-C17EC9B959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48ADD-8EA3-45A8-A700-1B3B26ABA268}" type="datetime1">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E6F14-1A1D-475A-A795-C17EC9B9599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E0DEF7-261E-4FB1-8A92-DDA37DDC7EDB}" type="datetime1">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E6F14-1A1D-475A-A795-C17EC9B959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1C78B6-804C-402D-939F-21773C6A2104}" type="datetime1">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E6F14-1A1D-475A-A795-C17EC9B9599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C9391A-89D7-4F6A-9E96-005CC96CB916}" type="datetime1">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E6F14-1A1D-475A-A795-C17EC9B959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AB62C-7AD7-4544-A28D-C080A3C21BF9}" type="datetime1">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E6F14-1A1D-475A-A795-C17EC9B959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AB1E4-1BFF-43F0-A132-E674F8857138}" type="datetime1">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E6F14-1A1D-475A-A795-C17EC9B9599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52651-9AE2-4706-AE64-E64F3A4A601A}" type="datetime1">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E6F14-1A1D-475A-A795-C17EC9B959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C59B4AA-035D-4585-84BD-71F1687A0A19}" type="datetime1">
              <a:rPr lang="en-US" smtClean="0"/>
              <a:t>11/5/2015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53E6F14-1A1D-475A-A795-C17EC9B9599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alpha val="98824"/>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8001000" cy="2384425"/>
          </a:xfrm>
        </p:spPr>
        <p:txBody>
          <a:bodyPr/>
          <a:lstStyle/>
          <a:p>
            <a:r>
              <a:rPr lang="en-US" sz="4800" b="1" dirty="0" smtClean="0">
                <a:solidFill>
                  <a:schemeClr val="tx1"/>
                </a:solidFill>
              </a:rPr>
              <a:t>Networking &amp; interviewing skills 101</a:t>
            </a:r>
            <a:endParaRPr lang="en-US" sz="4800" b="1" dirty="0">
              <a:solidFill>
                <a:schemeClr val="tx1"/>
              </a:solidFill>
            </a:endParaRPr>
          </a:p>
        </p:txBody>
      </p:sp>
      <p:sp>
        <p:nvSpPr>
          <p:cNvPr id="3" name="Subtitle 2"/>
          <p:cNvSpPr>
            <a:spLocks noGrp="1"/>
          </p:cNvSpPr>
          <p:nvPr>
            <p:ph type="subTitle" idx="1"/>
          </p:nvPr>
        </p:nvSpPr>
        <p:spPr>
          <a:xfrm>
            <a:off x="685800" y="4114800"/>
            <a:ext cx="6400800" cy="1752600"/>
          </a:xfrm>
          <a:solidFill>
            <a:srgbClr val="92D050"/>
          </a:solidFill>
          <a:ln w="28575">
            <a:solidFill>
              <a:schemeClr val="tx1"/>
            </a:solidFill>
          </a:ln>
        </p:spPr>
        <p:txBody>
          <a:bodyPr/>
          <a:lstStyle/>
          <a:p>
            <a:r>
              <a:rPr lang="en-US" b="1" dirty="0" smtClean="0">
                <a:solidFill>
                  <a:schemeClr val="tx1"/>
                </a:solidFill>
              </a:rPr>
              <a:t>Phyllis A. Scott</a:t>
            </a:r>
          </a:p>
          <a:p>
            <a:r>
              <a:rPr lang="en-US" b="1" dirty="0" smtClean="0">
                <a:solidFill>
                  <a:schemeClr val="tx1"/>
                </a:solidFill>
              </a:rPr>
              <a:t>Corporate Recruiter</a:t>
            </a:r>
          </a:p>
          <a:p>
            <a:r>
              <a:rPr lang="en-US" b="1" dirty="0" err="1" smtClean="0">
                <a:solidFill>
                  <a:schemeClr val="tx1"/>
                </a:solidFill>
              </a:rPr>
              <a:t>Geisinger</a:t>
            </a:r>
            <a:r>
              <a:rPr lang="en-US" b="1" dirty="0" smtClean="0">
                <a:solidFill>
                  <a:schemeClr val="tx1"/>
                </a:solidFill>
              </a:rPr>
              <a:t> Health System</a:t>
            </a:r>
            <a:endParaRPr lang="en-US" b="1" dirty="0">
              <a:solidFill>
                <a:schemeClr val="tx1"/>
              </a:solidFill>
            </a:endParaRPr>
          </a:p>
        </p:txBody>
      </p:sp>
      <p:pic>
        <p:nvPicPr>
          <p:cNvPr id="4" name="Picture 2" descr="C:\Documents and Settings\pascott\Local Settings\Temporary Internet Files\Content.IE5\RSC9IGW1\MC9000899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57200"/>
            <a:ext cx="2381061" cy="225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84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xfrm>
            <a:off x="609600" y="1676400"/>
            <a:ext cx="8229600" cy="4648200"/>
          </a:xfrm>
          <a:solidFill>
            <a:srgbClr val="FFC000"/>
          </a:solidFill>
          <a:ln w="38100">
            <a:solidFill>
              <a:schemeClr val="tx1"/>
            </a:solidFill>
          </a:ln>
        </p:spPr>
        <p:txBody>
          <a:bodyPr>
            <a:normAutofit fontScale="70000" lnSpcReduction="20000"/>
          </a:bodyPr>
          <a:lstStyle/>
          <a:p>
            <a:pPr marL="0" indent="0">
              <a:buNone/>
            </a:pPr>
            <a:endParaRPr lang="en-US" sz="1400" dirty="0"/>
          </a:p>
          <a:p>
            <a:pPr marL="0" indent="0" algn="ctr">
              <a:buNone/>
            </a:pPr>
            <a:r>
              <a:rPr lang="en-US" sz="4000" b="1" dirty="0" smtClean="0"/>
              <a:t>TO ACHIEVE SUCCESS JOB SEEKERS</a:t>
            </a:r>
          </a:p>
          <a:p>
            <a:pPr marL="0" indent="0" algn="ctr">
              <a:buNone/>
            </a:pPr>
            <a:endParaRPr lang="en-US" sz="2000" b="1" dirty="0" smtClean="0"/>
          </a:p>
          <a:p>
            <a:pPr>
              <a:buFont typeface="Wingdings" panose="05000000000000000000" pitchFamily="2" charset="2"/>
              <a:buChar char="v"/>
            </a:pPr>
            <a:r>
              <a:rPr lang="en-US" sz="3600" b="1" i="1" dirty="0" smtClean="0"/>
              <a:t> must stay top </a:t>
            </a:r>
            <a:r>
              <a:rPr lang="en-US" sz="3600" b="1" i="1" dirty="0"/>
              <a:t>of </a:t>
            </a:r>
            <a:r>
              <a:rPr lang="en-US" sz="3600" b="1" i="1" dirty="0" smtClean="0"/>
              <a:t>mind </a:t>
            </a:r>
          </a:p>
          <a:p>
            <a:pPr>
              <a:buFont typeface="Wingdings" panose="05000000000000000000" pitchFamily="2" charset="2"/>
              <a:buChar char="v"/>
            </a:pPr>
            <a:r>
              <a:rPr lang="en-US" sz="3600" b="1" i="1" dirty="0" smtClean="0"/>
              <a:t> remind </a:t>
            </a:r>
            <a:r>
              <a:rPr lang="en-US" sz="3600" b="1" i="1" dirty="0"/>
              <a:t>their network of their </a:t>
            </a:r>
            <a:r>
              <a:rPr lang="en-US" sz="3600" b="1" i="1" dirty="0" smtClean="0"/>
              <a:t>search focus</a:t>
            </a:r>
          </a:p>
          <a:p>
            <a:pPr>
              <a:buFont typeface="Wingdings" panose="05000000000000000000" pitchFamily="2" charset="2"/>
              <a:buChar char="v"/>
            </a:pPr>
            <a:r>
              <a:rPr lang="en-US" sz="3600" b="1" i="1" dirty="0"/>
              <a:t> </a:t>
            </a:r>
            <a:r>
              <a:rPr lang="en-US" sz="3600" b="1" i="1" dirty="0" smtClean="0"/>
              <a:t>post changes, promotions, achievements</a:t>
            </a:r>
          </a:p>
          <a:p>
            <a:pPr>
              <a:buFont typeface="Wingdings" panose="05000000000000000000" pitchFamily="2" charset="2"/>
              <a:buChar char="v"/>
            </a:pPr>
            <a:r>
              <a:rPr lang="en-US" sz="3600" b="1" i="1" dirty="0" smtClean="0"/>
              <a:t> highlight </a:t>
            </a:r>
            <a:r>
              <a:rPr lang="en-US" sz="3600" b="1" i="1" dirty="0"/>
              <a:t>opportunities being </a:t>
            </a:r>
            <a:r>
              <a:rPr lang="en-US" sz="3600" b="1" i="1" dirty="0" smtClean="0"/>
              <a:t>considered</a:t>
            </a:r>
          </a:p>
          <a:p>
            <a:pPr>
              <a:buFont typeface="Wingdings" panose="05000000000000000000" pitchFamily="2" charset="2"/>
              <a:buChar char="v"/>
            </a:pPr>
            <a:r>
              <a:rPr lang="en-US" sz="3600" b="1" i="1" dirty="0" smtClean="0"/>
              <a:t> facilitate </a:t>
            </a:r>
            <a:r>
              <a:rPr lang="en-US" sz="3600" b="1" i="1" dirty="0"/>
              <a:t>network to provide support  </a:t>
            </a:r>
            <a:endParaRPr lang="en-US" sz="3600" b="1" i="1" dirty="0" smtClean="0"/>
          </a:p>
          <a:p>
            <a:pPr marL="0" indent="0">
              <a:buNone/>
            </a:pPr>
            <a:endParaRPr lang="en-US" sz="3600" b="1" dirty="0"/>
          </a:p>
          <a:p>
            <a:pPr lvl="1"/>
            <a:r>
              <a:rPr lang="en-US" sz="3200" b="1" dirty="0" smtClean="0"/>
              <a:t>Your networks are </a:t>
            </a:r>
            <a:r>
              <a:rPr lang="en-US" sz="3200" b="1" dirty="0"/>
              <a:t>constantly </a:t>
            </a:r>
            <a:r>
              <a:rPr lang="en-US" sz="3200" b="1" dirty="0" smtClean="0"/>
              <a:t>bombarded </a:t>
            </a:r>
            <a:r>
              <a:rPr lang="en-US" sz="3200" b="1" dirty="0"/>
              <a:t>with </a:t>
            </a:r>
            <a:r>
              <a:rPr lang="en-US" sz="3200" b="1" dirty="0" smtClean="0"/>
              <a:t>information, and people seeking help </a:t>
            </a:r>
          </a:p>
          <a:p>
            <a:pPr marL="0" indent="0">
              <a:buNone/>
            </a:pPr>
            <a:endParaRPr lang="en-US" b="1" dirty="0"/>
          </a:p>
          <a:p>
            <a:pPr lvl="1"/>
            <a:r>
              <a:rPr lang="en-US" sz="3200" b="1" dirty="0" smtClean="0"/>
              <a:t>You need to </a:t>
            </a:r>
            <a:r>
              <a:rPr lang="en-US" sz="3200" b="1" dirty="0"/>
              <a:t>stand out, rise above the </a:t>
            </a:r>
            <a:r>
              <a:rPr lang="en-US" sz="3200" b="1" dirty="0" smtClean="0"/>
              <a:t>noise </a:t>
            </a:r>
            <a:r>
              <a:rPr lang="en-US" sz="3200" b="1" dirty="0"/>
              <a:t>and remain top of </a:t>
            </a:r>
            <a:r>
              <a:rPr lang="en-US" sz="3200" b="1" dirty="0" smtClean="0"/>
              <a:t>mind</a:t>
            </a:r>
            <a:endParaRPr lang="en-US" sz="3200" b="1"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10</a:t>
            </a:fld>
            <a:endParaRPr lang="en-US"/>
          </a:p>
        </p:txBody>
      </p:sp>
      <p:pic>
        <p:nvPicPr>
          <p:cNvPr id="5122" name="Picture 2" descr="C:\Documents and Settings\pascott\Local Settings\Temporary Internet Files\Content.IE5\N91388WQ\MC9001047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33400"/>
            <a:ext cx="1814170" cy="108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51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pPr algn="ctr"/>
            <a:r>
              <a:rPr lang="en-US" b="1" i="1" dirty="0" smtClean="0">
                <a:solidFill>
                  <a:schemeClr val="accent1">
                    <a:lumMod val="75000"/>
                  </a:schemeClr>
                </a:solidFill>
              </a:rPr>
              <a:t>NETWORKING</a:t>
            </a:r>
            <a:endParaRPr lang="en-US" b="1" i="1" dirty="0">
              <a:solidFill>
                <a:schemeClr val="accent1">
                  <a:lumMod val="75000"/>
                </a:schemeClr>
              </a:solidFill>
            </a:endParaRPr>
          </a:p>
        </p:txBody>
      </p:sp>
      <p:sp>
        <p:nvSpPr>
          <p:cNvPr id="3" name="Content Placeholder 2"/>
          <p:cNvSpPr>
            <a:spLocks noGrp="1"/>
          </p:cNvSpPr>
          <p:nvPr>
            <p:ph idx="1"/>
          </p:nvPr>
        </p:nvSpPr>
        <p:spPr>
          <a:solidFill>
            <a:schemeClr val="tx1">
              <a:lumMod val="95000"/>
              <a:lumOff val="5000"/>
            </a:schemeClr>
          </a:solidFill>
        </p:spPr>
        <p:txBody>
          <a:bodyPr/>
          <a:lstStyle/>
          <a:p>
            <a:endParaRPr lang="en-US" b="1" dirty="0" smtClean="0"/>
          </a:p>
          <a:p>
            <a:pPr marL="0" indent="0" algn="ctr">
              <a:buNone/>
            </a:pPr>
            <a:r>
              <a:rPr lang="en-US" sz="4000" b="1" dirty="0" smtClean="0">
                <a:solidFill>
                  <a:srgbClr val="FFC000"/>
                </a:solidFill>
              </a:rPr>
              <a:t>Ultimately</a:t>
            </a:r>
            <a:r>
              <a:rPr lang="en-US" sz="4000" b="1" dirty="0">
                <a:solidFill>
                  <a:srgbClr val="FFC000"/>
                </a:solidFill>
              </a:rPr>
              <a:t>, </a:t>
            </a:r>
            <a:endParaRPr lang="en-US" sz="4000" b="1" dirty="0" smtClean="0">
              <a:solidFill>
                <a:srgbClr val="FFC000"/>
              </a:solidFill>
            </a:endParaRPr>
          </a:p>
          <a:p>
            <a:pPr marL="0" indent="0" algn="ctr">
              <a:buNone/>
            </a:pPr>
            <a:r>
              <a:rPr lang="en-US" sz="4000" b="1" dirty="0" smtClean="0">
                <a:solidFill>
                  <a:srgbClr val="FFC000"/>
                </a:solidFill>
              </a:rPr>
              <a:t>it’s </a:t>
            </a:r>
            <a:r>
              <a:rPr lang="en-US" sz="4000" b="1" dirty="0">
                <a:solidFill>
                  <a:srgbClr val="FFC000"/>
                </a:solidFill>
              </a:rPr>
              <a:t>not about who you know </a:t>
            </a:r>
          </a:p>
          <a:p>
            <a:pPr algn="ctr"/>
            <a:endParaRPr lang="en-US" sz="3200" b="1" dirty="0" smtClean="0"/>
          </a:p>
          <a:p>
            <a:pPr marL="0" indent="0" algn="ctr">
              <a:buNone/>
            </a:pPr>
            <a:r>
              <a:rPr lang="en-US" sz="4800" b="1" dirty="0" smtClean="0">
                <a:solidFill>
                  <a:srgbClr val="FFFF00"/>
                </a:solidFill>
              </a:rPr>
              <a:t>... </a:t>
            </a:r>
            <a:r>
              <a:rPr lang="en-US" sz="4800" b="1" dirty="0">
                <a:solidFill>
                  <a:srgbClr val="FFFF00"/>
                </a:solidFill>
              </a:rPr>
              <a:t>but </a:t>
            </a:r>
            <a:r>
              <a:rPr lang="en-US" sz="4800" b="1" u="sng" dirty="0">
                <a:solidFill>
                  <a:srgbClr val="FFFF00"/>
                </a:solidFill>
              </a:rPr>
              <a:t>WHO KNOWS YOU!! </a:t>
            </a:r>
            <a:endParaRPr lang="en-US" sz="4800" u="sng" dirty="0">
              <a:solidFill>
                <a:srgbClr val="FFFF00"/>
              </a:solidFill>
            </a:endParaRPr>
          </a:p>
          <a:p>
            <a:pPr algn="ct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11</a:t>
            </a:fld>
            <a:endParaRPr lang="en-US"/>
          </a:p>
        </p:txBody>
      </p:sp>
      <p:pic>
        <p:nvPicPr>
          <p:cNvPr id="2051" name="Picture 3" descr="C:\Documents and Settings\pascott\Local Settings\Temporary Internet Files\Content.IE5\58I8EP6C\MP9004118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9274" y="1371600"/>
            <a:ext cx="2019165" cy="13455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pascott\Local Settings\Temporary Internet Files\Content.IE5\Z2M97SW0\MP9004118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113781"/>
            <a:ext cx="1114872"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pascott\Local Settings\Temporary Internet Files\Content.IE5\V8APRI38\MP90017881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113781"/>
            <a:ext cx="2373086" cy="15741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Documents and Settings\pascott\Local Settings\Temporary Internet Files\Content.IE5\58I8EP6C\MP90043589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686" y="381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593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xfrm>
            <a:off x="609600" y="1676400"/>
            <a:ext cx="8229600" cy="4648200"/>
          </a:xfrm>
          <a:solidFill>
            <a:srgbClr val="FFC000"/>
          </a:solidFill>
          <a:ln w="38100">
            <a:solidFill>
              <a:schemeClr val="tx1"/>
            </a:solidFill>
          </a:ln>
        </p:spPr>
        <p:txBody>
          <a:bodyPr>
            <a:normAutofit fontScale="92500" lnSpcReduction="20000"/>
          </a:bodyPr>
          <a:lstStyle/>
          <a:p>
            <a:pPr marL="0" indent="0">
              <a:buNone/>
            </a:pPr>
            <a:endParaRPr lang="en-US" sz="1400" dirty="0"/>
          </a:p>
          <a:p>
            <a:r>
              <a:rPr lang="en-US" sz="3600" b="1" dirty="0"/>
              <a:t>Learn </a:t>
            </a:r>
            <a:r>
              <a:rPr lang="en-US" sz="3600" b="1" dirty="0" smtClean="0"/>
              <a:t>dynamics, identify new careers, and establish contacts </a:t>
            </a:r>
            <a:r>
              <a:rPr lang="en-US" sz="3600" b="1" dirty="0"/>
              <a:t>within your </a:t>
            </a:r>
            <a:r>
              <a:rPr lang="en-US" sz="3600" b="1" dirty="0" smtClean="0"/>
              <a:t>industry</a:t>
            </a:r>
          </a:p>
          <a:p>
            <a:r>
              <a:rPr lang="en-US" sz="3600" b="1" dirty="0" smtClean="0"/>
              <a:t>Get </a:t>
            </a:r>
            <a:r>
              <a:rPr lang="en-US" sz="3600" b="1" dirty="0"/>
              <a:t>“plugged in” to your </a:t>
            </a:r>
            <a:r>
              <a:rPr lang="en-US" sz="3600" b="1" dirty="0" smtClean="0"/>
              <a:t>academic and professional community</a:t>
            </a:r>
          </a:p>
          <a:p>
            <a:r>
              <a:rPr lang="en-US" sz="3600" b="1" dirty="0" smtClean="0"/>
              <a:t>Accelerate </a:t>
            </a:r>
            <a:r>
              <a:rPr lang="en-US" sz="3600" b="1" dirty="0"/>
              <a:t>your professional development </a:t>
            </a:r>
            <a:endParaRPr lang="en-US" sz="3600" dirty="0"/>
          </a:p>
          <a:p>
            <a:r>
              <a:rPr lang="en-US" sz="3600" b="1" dirty="0" smtClean="0"/>
              <a:t>Create </a:t>
            </a:r>
            <a:r>
              <a:rPr lang="en-US" sz="3600" b="1" dirty="0"/>
              <a:t>your referral </a:t>
            </a:r>
            <a:r>
              <a:rPr lang="en-US" sz="3600" b="1" dirty="0" smtClean="0"/>
              <a:t>networks</a:t>
            </a:r>
          </a:p>
          <a:p>
            <a:r>
              <a:rPr lang="en-US" sz="3600" b="1" dirty="0" smtClean="0"/>
              <a:t>Facilitate </a:t>
            </a:r>
            <a:r>
              <a:rPr lang="en-US" sz="3600" b="1" dirty="0"/>
              <a:t>win-win relationships</a:t>
            </a:r>
          </a:p>
          <a:p>
            <a:endParaRPr lang="en-US" sz="3600" b="1"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12</a:t>
            </a:fld>
            <a:endParaRPr lang="en-US"/>
          </a:p>
        </p:txBody>
      </p:sp>
      <p:pic>
        <p:nvPicPr>
          <p:cNvPr id="7170" name="Picture 2" descr="C:\Documents and Settings\pascott\Local Settings\Temporary Internet Files\Content.IE5\GUG4QECL\MC9002054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384" y="152400"/>
            <a:ext cx="1742542" cy="173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577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xfrm>
            <a:off x="609600" y="1524000"/>
            <a:ext cx="8229600" cy="4648200"/>
          </a:xfrm>
          <a:solidFill>
            <a:srgbClr val="FFC000"/>
          </a:solidFill>
          <a:ln w="38100">
            <a:solidFill>
              <a:schemeClr val="tx1"/>
            </a:solidFill>
          </a:ln>
        </p:spPr>
        <p:txBody>
          <a:bodyPr>
            <a:normAutofit lnSpcReduction="10000"/>
          </a:bodyPr>
          <a:lstStyle/>
          <a:p>
            <a:pPr marL="0" indent="0">
              <a:buNone/>
            </a:pPr>
            <a:endParaRPr lang="en-US" sz="1400" dirty="0"/>
          </a:p>
          <a:p>
            <a:r>
              <a:rPr lang="en-US" sz="2800" b="1" i="1" dirty="0"/>
              <a:t>Learn </a:t>
            </a:r>
            <a:r>
              <a:rPr lang="en-US" sz="2800" b="1" i="1" dirty="0" smtClean="0"/>
              <a:t>dynamics, identify new careers, and establish contacts </a:t>
            </a:r>
            <a:r>
              <a:rPr lang="en-US" sz="2800" b="1" i="1" dirty="0"/>
              <a:t>within your </a:t>
            </a:r>
            <a:r>
              <a:rPr lang="en-US" sz="2800" b="1" i="1" dirty="0" smtClean="0"/>
              <a:t>industry</a:t>
            </a:r>
          </a:p>
          <a:p>
            <a:pPr marL="1565910" lvl="3" indent="-742950">
              <a:buFont typeface="+mj-lt"/>
              <a:buAutoNum type="arabicPeriod"/>
            </a:pPr>
            <a:r>
              <a:rPr lang="en-US" sz="2800" b="1" dirty="0" smtClean="0"/>
              <a:t>Professional Society Websites</a:t>
            </a:r>
          </a:p>
          <a:p>
            <a:pPr marL="1565910" lvl="3" indent="-742950">
              <a:buFont typeface="+mj-lt"/>
              <a:buAutoNum type="arabicPeriod"/>
            </a:pPr>
            <a:r>
              <a:rPr lang="en-US" sz="2800" b="1" dirty="0" smtClean="0"/>
              <a:t>Employer of Choice Websites</a:t>
            </a:r>
          </a:p>
          <a:p>
            <a:pPr marL="1565910" lvl="3" indent="-742950">
              <a:buFont typeface="+mj-lt"/>
              <a:buAutoNum type="arabicPeriod"/>
            </a:pPr>
            <a:r>
              <a:rPr lang="en-US" sz="2800" b="1" dirty="0" smtClean="0"/>
              <a:t>Academic Department Websites</a:t>
            </a:r>
          </a:p>
          <a:p>
            <a:pPr marL="1565910" lvl="3" indent="-742950">
              <a:buFont typeface="+mj-lt"/>
              <a:buAutoNum type="arabicPeriod"/>
            </a:pPr>
            <a:r>
              <a:rPr lang="en-US" sz="2800" b="1" dirty="0" smtClean="0"/>
              <a:t>Linked-In Professional Group Discussions and Announcements</a:t>
            </a:r>
          </a:p>
          <a:p>
            <a:pPr marL="1565910" lvl="3" indent="-742950">
              <a:buFont typeface="+mj-lt"/>
              <a:buAutoNum type="arabicPeriod"/>
            </a:pPr>
            <a:r>
              <a:rPr lang="en-US" sz="2800" b="1" dirty="0" smtClean="0"/>
              <a:t>Attend lectures and presentations</a:t>
            </a:r>
          </a:p>
          <a:p>
            <a:pPr marL="1565910" lvl="3" indent="-742950">
              <a:buFont typeface="+mj-lt"/>
              <a:buAutoNum type="arabicPeriod"/>
            </a:pPr>
            <a:r>
              <a:rPr lang="en-US" sz="2800" b="1" dirty="0" smtClean="0"/>
              <a:t>U-tube Professional Meetings</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13</a:t>
            </a:fld>
            <a:endParaRPr lang="en-US"/>
          </a:p>
        </p:txBody>
      </p:sp>
      <p:pic>
        <p:nvPicPr>
          <p:cNvPr id="8194" name="Picture 2" descr="C:\Documents and Settings\pascott\Local Settings\Temporary Internet Files\Content.IE5\0MORGIRS\MC9003468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605686" cy="180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339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xfrm>
            <a:off x="609600" y="1676400"/>
            <a:ext cx="8229600" cy="4648200"/>
          </a:xfrm>
          <a:solidFill>
            <a:srgbClr val="FFC000"/>
          </a:solidFill>
          <a:ln w="38100">
            <a:solidFill>
              <a:schemeClr val="tx1"/>
            </a:solidFill>
          </a:ln>
        </p:spPr>
        <p:txBody>
          <a:bodyPr>
            <a:normAutofit fontScale="62500" lnSpcReduction="20000"/>
          </a:bodyPr>
          <a:lstStyle/>
          <a:p>
            <a:pPr marL="0" indent="0">
              <a:buNone/>
            </a:pPr>
            <a:endParaRPr lang="en-US" sz="1400" dirty="0"/>
          </a:p>
          <a:p>
            <a:r>
              <a:rPr lang="en-US" sz="3600" b="1" i="1" dirty="0" smtClean="0"/>
              <a:t>Get </a:t>
            </a:r>
            <a:r>
              <a:rPr lang="en-US" sz="3600" b="1" i="1" dirty="0"/>
              <a:t>“plugged in” to your </a:t>
            </a:r>
            <a:r>
              <a:rPr lang="en-US" sz="3600" b="1" i="1" dirty="0" smtClean="0"/>
              <a:t>academic and 	professional community</a:t>
            </a:r>
          </a:p>
          <a:p>
            <a:pPr marL="0" indent="0">
              <a:buNone/>
            </a:pPr>
            <a:endParaRPr lang="en-US" sz="3600" dirty="0"/>
          </a:p>
          <a:p>
            <a:pPr marL="1291590" lvl="2" indent="-742950">
              <a:buFont typeface="+mj-lt"/>
              <a:buAutoNum type="arabicPeriod"/>
            </a:pPr>
            <a:r>
              <a:rPr lang="en-US" sz="3800" b="1" dirty="0" smtClean="0">
                <a:solidFill>
                  <a:srgbClr val="000000"/>
                </a:solidFill>
                <a:latin typeface="Trebuchet MS"/>
                <a:ea typeface="Times New Roman"/>
                <a:cs typeface="Times New Roman"/>
              </a:rPr>
              <a:t>Build professional relationships online </a:t>
            </a:r>
          </a:p>
          <a:p>
            <a:pPr marL="1291590" lvl="2" indent="-742950">
              <a:buFont typeface="+mj-lt"/>
              <a:buAutoNum type="arabicPeriod"/>
            </a:pPr>
            <a:r>
              <a:rPr lang="en-US" sz="3800" b="1" dirty="0" smtClean="0">
                <a:solidFill>
                  <a:srgbClr val="000000"/>
                </a:solidFill>
                <a:latin typeface="Trebuchet MS"/>
                <a:ea typeface="Times New Roman"/>
                <a:cs typeface="Times New Roman"/>
              </a:rPr>
              <a:t>Linked In, Twitter, Facebook – and make sure that you keep your profiles up to date</a:t>
            </a:r>
          </a:p>
          <a:p>
            <a:pPr marL="1291590" lvl="2" indent="-742950">
              <a:buFont typeface="+mj-lt"/>
              <a:buAutoNum type="arabicPeriod"/>
            </a:pPr>
            <a:r>
              <a:rPr lang="en-US" sz="3800" b="1" dirty="0" smtClean="0">
                <a:solidFill>
                  <a:srgbClr val="000000"/>
                </a:solidFill>
                <a:latin typeface="Trebuchet MS"/>
                <a:ea typeface="Times New Roman"/>
                <a:cs typeface="Times New Roman"/>
              </a:rPr>
              <a:t>Alumni Groups</a:t>
            </a:r>
          </a:p>
          <a:p>
            <a:pPr marL="1291590" lvl="2" indent="-742950">
              <a:buFont typeface="+mj-lt"/>
              <a:buAutoNum type="arabicPeriod"/>
            </a:pPr>
            <a:r>
              <a:rPr lang="en-US" sz="3800" b="1" dirty="0" smtClean="0">
                <a:solidFill>
                  <a:srgbClr val="000000"/>
                </a:solidFill>
                <a:latin typeface="Trebuchet MS"/>
                <a:ea typeface="Times New Roman"/>
                <a:cs typeface="Times New Roman"/>
              </a:rPr>
              <a:t>Subscribe to professional website updates</a:t>
            </a:r>
          </a:p>
          <a:p>
            <a:pPr marL="1291590" lvl="2" indent="-742950">
              <a:buFont typeface="+mj-lt"/>
              <a:buAutoNum type="arabicPeriod"/>
            </a:pPr>
            <a:r>
              <a:rPr lang="en-US" sz="3800" b="1" dirty="0" smtClean="0">
                <a:solidFill>
                  <a:srgbClr val="000000"/>
                </a:solidFill>
                <a:latin typeface="Trebuchet MS"/>
                <a:ea typeface="Times New Roman"/>
                <a:cs typeface="Times New Roman"/>
              </a:rPr>
              <a:t>Professional Association Websites</a:t>
            </a:r>
          </a:p>
          <a:p>
            <a:pPr marL="1291590" lvl="2" indent="-742950">
              <a:buFont typeface="+mj-lt"/>
              <a:buAutoNum type="arabicPeriod"/>
            </a:pPr>
            <a:r>
              <a:rPr lang="en-US" sz="3800" b="1" dirty="0" smtClean="0">
                <a:solidFill>
                  <a:srgbClr val="000000"/>
                </a:solidFill>
                <a:latin typeface="Trebuchet MS"/>
                <a:ea typeface="Times New Roman"/>
                <a:cs typeface="Times New Roman"/>
              </a:rPr>
              <a:t>Professional Association Student Organizations</a:t>
            </a:r>
            <a:r>
              <a:rPr lang="en-US" sz="3800" b="1" dirty="0">
                <a:solidFill>
                  <a:srgbClr val="000000"/>
                </a:solidFill>
                <a:latin typeface="Trebuchet MS"/>
                <a:ea typeface="Times New Roman"/>
                <a:cs typeface="Times New Roman"/>
              </a:rPr>
              <a:t/>
            </a:r>
            <a:br>
              <a:rPr lang="en-US" sz="3800" b="1" dirty="0">
                <a:solidFill>
                  <a:srgbClr val="000000"/>
                </a:solidFill>
                <a:latin typeface="Trebuchet MS"/>
                <a:ea typeface="Times New Roman"/>
                <a:cs typeface="Times New Roman"/>
              </a:rPr>
            </a:br>
            <a:r>
              <a:rPr lang="en-US" sz="3000" dirty="0">
                <a:solidFill>
                  <a:srgbClr val="000000"/>
                </a:solidFill>
                <a:latin typeface="Trebuchet MS"/>
                <a:ea typeface="Times New Roman"/>
                <a:cs typeface="Times New Roman"/>
              </a:rPr>
              <a:t/>
            </a:r>
            <a:br>
              <a:rPr lang="en-US" sz="3000" dirty="0">
                <a:solidFill>
                  <a:srgbClr val="000000"/>
                </a:solidFill>
                <a:latin typeface="Trebuchet MS"/>
                <a:ea typeface="Times New Roman"/>
                <a:cs typeface="Times New Roman"/>
              </a:rPr>
            </a:br>
            <a:endParaRPr lang="en-US" sz="3000" b="1"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14</a:t>
            </a:fld>
            <a:endParaRPr lang="en-US"/>
          </a:p>
        </p:txBody>
      </p:sp>
      <p:pic>
        <p:nvPicPr>
          <p:cNvPr id="10242" name="Picture 2" descr="C:\Documents and Settings\pascott\Local Settings\Temporary Internet Files\Content.IE5\V8APRI38\MC9003890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914400"/>
            <a:ext cx="2325190" cy="141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09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xfrm>
            <a:off x="609600" y="1676400"/>
            <a:ext cx="8229600" cy="4648200"/>
          </a:xfrm>
          <a:solidFill>
            <a:srgbClr val="FFC000"/>
          </a:solidFill>
          <a:ln w="38100">
            <a:solidFill>
              <a:schemeClr val="tx1"/>
            </a:solidFill>
          </a:ln>
        </p:spPr>
        <p:txBody>
          <a:bodyPr>
            <a:normAutofit/>
          </a:bodyPr>
          <a:lstStyle/>
          <a:p>
            <a:pPr marL="0" indent="0">
              <a:buNone/>
            </a:pPr>
            <a:endParaRPr lang="en-US" sz="1400" dirty="0"/>
          </a:p>
          <a:p>
            <a:pPr marL="182880" lvl="3">
              <a:buSzPct val="85000"/>
            </a:pPr>
            <a:r>
              <a:rPr lang="en-US" sz="2800" b="1" i="1" dirty="0" smtClean="0"/>
              <a:t>Accelerate </a:t>
            </a:r>
            <a:r>
              <a:rPr lang="en-US" sz="2800" b="1" i="1" dirty="0"/>
              <a:t>your professional </a:t>
            </a:r>
            <a:r>
              <a:rPr lang="en-US" sz="2800" b="1" i="1" dirty="0" smtClean="0"/>
              <a:t>development </a:t>
            </a:r>
          </a:p>
          <a:p>
            <a:pPr marL="640080" lvl="4" indent="-457200">
              <a:buSzPct val="85000"/>
              <a:buFont typeface="+mj-lt"/>
              <a:buAutoNum type="arabicPeriod"/>
            </a:pPr>
            <a:r>
              <a:rPr lang="en-US" sz="2400" b="1" dirty="0" smtClean="0"/>
              <a:t>Develop strong working relationships with members of faculty who have contacts within your industry of choice</a:t>
            </a:r>
          </a:p>
          <a:p>
            <a:pPr marL="640080" lvl="4" indent="-457200">
              <a:buSzPct val="85000"/>
              <a:buFont typeface="+mj-lt"/>
              <a:buAutoNum type="arabicPeriod"/>
            </a:pPr>
            <a:r>
              <a:rPr lang="en-US" sz="2400" b="1" dirty="0" smtClean="0"/>
              <a:t>Join Student Chapters of Professional Associations</a:t>
            </a:r>
          </a:p>
          <a:p>
            <a:pPr marL="697230" lvl="4" indent="-514350">
              <a:buSzPct val="85000"/>
              <a:buFont typeface="+mj-lt"/>
              <a:buAutoNum type="arabicPeriod"/>
            </a:pPr>
            <a:r>
              <a:rPr lang="en-US" sz="2400" b="1" dirty="0" smtClean="0"/>
              <a:t>Attend Association </a:t>
            </a:r>
            <a:r>
              <a:rPr lang="en-US" sz="2400" b="1" dirty="0"/>
              <a:t>Conventions, Meetings, Presentations, Call for </a:t>
            </a:r>
            <a:r>
              <a:rPr lang="en-US" sz="2400" b="1" dirty="0" smtClean="0"/>
              <a:t>Papers </a:t>
            </a:r>
            <a:endParaRPr lang="en-US" sz="2400" b="1" dirty="0"/>
          </a:p>
          <a:p>
            <a:endParaRPr lang="en-US" sz="3600"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15</a:t>
            </a:fld>
            <a:endParaRPr lang="en-US"/>
          </a:p>
        </p:txBody>
      </p:sp>
      <p:pic>
        <p:nvPicPr>
          <p:cNvPr id="3074" name="Picture 2" descr="C:\Documents and Settings\pascott\Local Settings\Temporary Internet Files\Content.IE5\5S6Y8I7I\MC9001978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5287476"/>
            <a:ext cx="4313892" cy="14287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pascott\Local Settings\Temporary Internet Files\Content.IE5\58I8EP6C\MC9002330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9599"/>
            <a:ext cx="1318063" cy="133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02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xfrm>
            <a:off x="609600" y="1676400"/>
            <a:ext cx="8229600" cy="4648200"/>
          </a:xfrm>
          <a:solidFill>
            <a:srgbClr val="FFC000"/>
          </a:solidFill>
          <a:ln w="38100">
            <a:solidFill>
              <a:schemeClr val="tx1"/>
            </a:solidFill>
          </a:ln>
        </p:spPr>
        <p:txBody>
          <a:bodyPr>
            <a:normAutofit lnSpcReduction="10000"/>
          </a:bodyPr>
          <a:lstStyle/>
          <a:p>
            <a:pPr marL="0" indent="0">
              <a:buNone/>
            </a:pPr>
            <a:endParaRPr lang="en-US" sz="1400" dirty="0"/>
          </a:p>
          <a:p>
            <a:r>
              <a:rPr lang="en-US" sz="2800" b="1" i="1" dirty="0" smtClean="0"/>
              <a:t>Create </a:t>
            </a:r>
            <a:r>
              <a:rPr lang="en-US" sz="2800" b="1" i="1" dirty="0"/>
              <a:t>your referral </a:t>
            </a:r>
            <a:r>
              <a:rPr lang="en-US" sz="2800" b="1" i="1" dirty="0" smtClean="0"/>
              <a:t>networks</a:t>
            </a:r>
          </a:p>
          <a:p>
            <a:pPr marL="731520" lvl="1" indent="-457200">
              <a:buFont typeface="+mj-lt"/>
              <a:buAutoNum type="arabicPeriod"/>
            </a:pPr>
            <a:r>
              <a:rPr lang="en-US" b="1" cap="all" dirty="0"/>
              <a:t>New Ideas, New People for a New </a:t>
            </a:r>
            <a:r>
              <a:rPr lang="en-US" b="1" cap="all" dirty="0" smtClean="0"/>
              <a:t>Year</a:t>
            </a:r>
          </a:p>
          <a:p>
            <a:pPr lvl="7">
              <a:spcBef>
                <a:spcPts val="0"/>
              </a:spcBef>
            </a:pPr>
            <a:r>
              <a:rPr lang="en-US" sz="2000" b="1" dirty="0" smtClean="0"/>
              <a:t>Join a Student Chapter of a Professional Association, </a:t>
            </a:r>
          </a:p>
          <a:p>
            <a:pPr marL="548640" lvl="2" indent="0">
              <a:spcBef>
                <a:spcPts val="0"/>
              </a:spcBef>
              <a:buNone/>
            </a:pPr>
            <a:r>
              <a:rPr lang="en-US" sz="2000" b="1" dirty="0"/>
              <a:t>	</a:t>
            </a:r>
            <a:r>
              <a:rPr lang="en-US" sz="2000" b="1" dirty="0" smtClean="0"/>
              <a:t>	a local civic or service group, Non </a:t>
            </a:r>
            <a:r>
              <a:rPr lang="en-US" sz="2000" b="1" dirty="0"/>
              <a:t>Profit or even </a:t>
            </a:r>
            <a:r>
              <a:rPr lang="en-US" sz="2000" b="1" dirty="0" smtClean="0"/>
              <a:t>a</a:t>
            </a:r>
          </a:p>
          <a:p>
            <a:pPr marL="548640" lvl="2" indent="0">
              <a:spcBef>
                <a:spcPts val="0"/>
              </a:spcBef>
              <a:buNone/>
            </a:pPr>
            <a:r>
              <a:rPr lang="en-US" sz="2000" b="1" dirty="0"/>
              <a:t>	</a:t>
            </a:r>
            <a:r>
              <a:rPr lang="en-US" sz="2000" b="1" dirty="0" smtClean="0"/>
              <a:t>	Campus Service  Organization that relates to your 		field of </a:t>
            </a:r>
            <a:r>
              <a:rPr lang="en-US" sz="2000" b="1" dirty="0"/>
              <a:t>	</a:t>
            </a:r>
            <a:r>
              <a:rPr lang="en-US" sz="2000" b="1" dirty="0" smtClean="0"/>
              <a:t>study or enhances your academics, </a:t>
            </a:r>
          </a:p>
          <a:p>
            <a:pPr marL="548640" lvl="2" indent="0">
              <a:spcBef>
                <a:spcPts val="0"/>
              </a:spcBef>
              <a:buNone/>
            </a:pPr>
            <a:endParaRPr lang="en-US" sz="2000" b="1" dirty="0" smtClean="0"/>
          </a:p>
          <a:p>
            <a:pPr lvl="7">
              <a:spcBef>
                <a:spcPts val="0"/>
              </a:spcBef>
            </a:pPr>
            <a:r>
              <a:rPr lang="en-US" sz="2000" b="1" dirty="0" smtClean="0"/>
              <a:t>Surround </a:t>
            </a:r>
            <a:r>
              <a:rPr lang="en-US" sz="2000" b="1" dirty="0"/>
              <a:t>yourself with new people. </a:t>
            </a:r>
            <a:r>
              <a:rPr lang="en-US" sz="2000" b="1" dirty="0" smtClean="0"/>
              <a:t>Infuse </a:t>
            </a:r>
            <a:r>
              <a:rPr lang="en-US" sz="2000" b="1" dirty="0"/>
              <a:t>your network </a:t>
            </a:r>
            <a:r>
              <a:rPr lang="en-US" sz="2000" b="1" dirty="0" smtClean="0"/>
              <a:t>with </a:t>
            </a:r>
            <a:r>
              <a:rPr lang="en-US" sz="2000" b="1" dirty="0"/>
              <a:t>fresh relationships and expand your circle of </a:t>
            </a:r>
            <a:r>
              <a:rPr lang="en-US" sz="2000" b="1" dirty="0" smtClean="0"/>
              <a:t>influence,</a:t>
            </a:r>
          </a:p>
          <a:p>
            <a:pPr lvl="3"/>
            <a:endParaRPr lang="en-US" sz="1100" b="1" dirty="0" smtClean="0"/>
          </a:p>
          <a:p>
            <a:pPr lvl="7"/>
            <a:r>
              <a:rPr lang="en-US" sz="2000" b="1" dirty="0" smtClean="0"/>
              <a:t>If your Academic Advisor, Faculty, or Career Services staff does not know you – run don’t walk to remedy this</a:t>
            </a:r>
          </a:p>
          <a:p>
            <a:pPr marL="731520" lvl="1" indent="-457200">
              <a:buFont typeface="+mj-lt"/>
              <a:buAutoNum type="arabicPeriod"/>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16</a:t>
            </a:fld>
            <a:endParaRPr lang="en-US"/>
          </a:p>
        </p:txBody>
      </p:sp>
      <p:pic>
        <p:nvPicPr>
          <p:cNvPr id="11266" name="Picture 2" descr="C:\Documents and Settings\pascott\Local Settings\Temporary Internet Files\Content.IE5\GUG4QECL\MC9004419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762000"/>
            <a:ext cx="1838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Documents and Settings\pascott\Local Settings\Temporary Internet Files\Content.IE5\V8APRI38\MP9004118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58" y="3352801"/>
            <a:ext cx="1981200" cy="168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172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xfrm>
            <a:off x="609600" y="1676400"/>
            <a:ext cx="8229600" cy="4648200"/>
          </a:xfrm>
          <a:solidFill>
            <a:srgbClr val="FFC000"/>
          </a:solidFill>
          <a:ln w="38100">
            <a:solidFill>
              <a:schemeClr val="tx1"/>
            </a:solidFill>
          </a:ln>
        </p:spPr>
        <p:txBody>
          <a:bodyPr>
            <a:normAutofit/>
          </a:bodyPr>
          <a:lstStyle/>
          <a:p>
            <a:r>
              <a:rPr lang="en-US" sz="2800" b="1" i="1" dirty="0" smtClean="0"/>
              <a:t>Create </a:t>
            </a:r>
            <a:r>
              <a:rPr lang="en-US" sz="2800" b="1" i="1" dirty="0"/>
              <a:t>your referral </a:t>
            </a:r>
            <a:r>
              <a:rPr lang="en-US" sz="2800" b="1" i="1" dirty="0" smtClean="0"/>
              <a:t>networks</a:t>
            </a:r>
          </a:p>
          <a:p>
            <a:pPr marL="731520" lvl="1" indent="-457200">
              <a:buFont typeface="+mj-lt"/>
              <a:buAutoNum type="arabicPeriod"/>
            </a:pPr>
            <a:r>
              <a:rPr lang="en-US" b="1" cap="all" dirty="0" smtClean="0"/>
              <a:t>Attend Recruitment AND ACADEMIC events other than JUST career fairs: </a:t>
            </a:r>
          </a:p>
          <a:p>
            <a:pPr lvl="2"/>
            <a:r>
              <a:rPr lang="en-US" b="1" dirty="0" smtClean="0"/>
              <a:t>How </a:t>
            </a:r>
            <a:r>
              <a:rPr lang="en-US" b="1" dirty="0"/>
              <a:t>did you get into your line of work</a:t>
            </a:r>
            <a:r>
              <a:rPr lang="en-US" b="1" dirty="0" smtClean="0"/>
              <a:t>?</a:t>
            </a:r>
          </a:p>
          <a:p>
            <a:pPr lvl="2"/>
            <a:r>
              <a:rPr lang="en-US" b="1" dirty="0" smtClean="0"/>
              <a:t>What </a:t>
            </a:r>
            <a:r>
              <a:rPr lang="en-US" b="1" dirty="0"/>
              <a:t>about the profession interested you</a:t>
            </a:r>
            <a:r>
              <a:rPr lang="en-US" b="1" dirty="0" smtClean="0"/>
              <a:t>?</a:t>
            </a:r>
          </a:p>
          <a:p>
            <a:pPr lvl="2"/>
            <a:r>
              <a:rPr lang="en-US" b="1" dirty="0" smtClean="0"/>
              <a:t>What </a:t>
            </a:r>
            <a:r>
              <a:rPr lang="en-US" b="1" dirty="0"/>
              <a:t>major changes do you foresee in your industry</a:t>
            </a:r>
            <a:r>
              <a:rPr lang="en-US" b="1" dirty="0" smtClean="0"/>
              <a:t>?</a:t>
            </a:r>
          </a:p>
          <a:p>
            <a:pPr lvl="2"/>
            <a:r>
              <a:rPr lang="en-US" b="1" dirty="0" smtClean="0"/>
              <a:t>What </a:t>
            </a:r>
            <a:r>
              <a:rPr lang="en-US" b="1" dirty="0"/>
              <a:t>are the current trends? </a:t>
            </a:r>
            <a:endParaRPr lang="en-US" b="1" dirty="0" smtClean="0"/>
          </a:p>
          <a:p>
            <a:pPr lvl="2"/>
            <a:r>
              <a:rPr lang="en-US" b="1" dirty="0" smtClean="0"/>
              <a:t>What </a:t>
            </a:r>
            <a:r>
              <a:rPr lang="en-US" b="1" dirty="0"/>
              <a:t>have you found to be the best ways of </a:t>
            </a:r>
            <a:r>
              <a:rPr lang="en-US" b="1" dirty="0" smtClean="0"/>
              <a:t>connecting to other recruiters/other Professors in this field? </a:t>
            </a:r>
          </a:p>
          <a:p>
            <a:pPr lvl="2"/>
            <a:r>
              <a:rPr lang="en-US" b="1" dirty="0" smtClean="0"/>
              <a:t>What are the best Graduate Programs in this field?</a:t>
            </a:r>
          </a:p>
          <a:p>
            <a:pPr marL="274320" lvl="1" indent="0">
              <a:buNone/>
            </a:pPr>
            <a:r>
              <a:rPr lang="en-US" b="1" dirty="0" smtClean="0"/>
              <a:t>(</a:t>
            </a:r>
            <a:r>
              <a:rPr lang="en-US" b="1" dirty="0"/>
              <a:t>Every question delivers an impression about you, so ask questions that make you look smart, informed and concerned.)</a:t>
            </a:r>
            <a:endParaRPr lang="en-US" sz="2000" b="1" dirty="0"/>
          </a:p>
          <a:p>
            <a:pPr marL="731520" lvl="1" indent="-457200">
              <a:buFont typeface="+mj-lt"/>
              <a:buAutoNum type="arabicPeriod"/>
            </a:pPr>
            <a:endParaRPr lang="en-US" dirty="0" smtClean="0"/>
          </a:p>
          <a:p>
            <a:pPr marL="731520" lvl="1" indent="-457200">
              <a:buFont typeface="+mj-lt"/>
              <a:buAutoNum type="arabicPeriod"/>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17</a:t>
            </a:fld>
            <a:endParaRPr lang="en-US"/>
          </a:p>
        </p:txBody>
      </p:sp>
      <p:pic>
        <p:nvPicPr>
          <p:cNvPr id="12292" name="Picture 4" descr="C:\Documents and Settings\pascott\Local Settings\Temporary Internet Files\Content.IE5\Z2M97SW0\MC9000708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0771" y="504904"/>
            <a:ext cx="1405550" cy="169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41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xfrm>
            <a:off x="609600" y="1676400"/>
            <a:ext cx="8229600" cy="4648200"/>
          </a:xfrm>
          <a:solidFill>
            <a:srgbClr val="FFC000"/>
          </a:solidFill>
          <a:ln w="38100">
            <a:solidFill>
              <a:schemeClr val="tx1"/>
            </a:solidFill>
          </a:ln>
        </p:spPr>
        <p:txBody>
          <a:bodyPr>
            <a:normAutofit lnSpcReduction="10000"/>
          </a:bodyPr>
          <a:lstStyle/>
          <a:p>
            <a:pPr marL="0" indent="0">
              <a:buNone/>
            </a:pPr>
            <a:endParaRPr lang="en-US" sz="1400" dirty="0"/>
          </a:p>
          <a:p>
            <a:r>
              <a:rPr lang="en-US" sz="3200" b="1" i="1" dirty="0" smtClean="0"/>
              <a:t>Facilitate </a:t>
            </a:r>
            <a:r>
              <a:rPr lang="en-US" sz="3200" b="1" i="1" dirty="0"/>
              <a:t>win-win </a:t>
            </a:r>
            <a:r>
              <a:rPr lang="en-US" sz="3200" b="1" i="1" dirty="0" smtClean="0"/>
              <a:t>relationships</a:t>
            </a:r>
          </a:p>
          <a:p>
            <a:pPr lvl="1">
              <a:buFont typeface="Wingdings" panose="05000000000000000000" pitchFamily="2" charset="2"/>
              <a:buChar char="ü"/>
            </a:pPr>
            <a:r>
              <a:rPr lang="en-US" sz="2400" b="1" dirty="0" smtClean="0"/>
              <a:t> Offer </a:t>
            </a:r>
            <a:r>
              <a:rPr lang="en-US" sz="2400" b="1" dirty="0"/>
              <a:t>your assistance </a:t>
            </a:r>
            <a:r>
              <a:rPr lang="en-US" sz="2400" b="1" dirty="0" smtClean="0"/>
              <a:t>for </a:t>
            </a:r>
            <a:r>
              <a:rPr lang="en-US" sz="2400" b="1" dirty="0"/>
              <a:t>the next </a:t>
            </a:r>
            <a:r>
              <a:rPr lang="en-US" sz="2400" b="1" dirty="0" smtClean="0"/>
              <a:t>event</a:t>
            </a:r>
          </a:p>
          <a:p>
            <a:pPr marL="274320" lvl="1" indent="0">
              <a:buNone/>
            </a:pPr>
            <a:r>
              <a:rPr lang="en-US" sz="2400" b="1" dirty="0" smtClean="0"/>
              <a:t>	Serve </a:t>
            </a:r>
            <a:r>
              <a:rPr lang="en-US" sz="2400" b="1" dirty="0"/>
              <a:t>as host, set up/take down, </a:t>
            </a:r>
            <a:endParaRPr lang="en-US" sz="2400" b="1" dirty="0" smtClean="0"/>
          </a:p>
          <a:p>
            <a:pPr marL="274320" lvl="1" indent="0">
              <a:buNone/>
            </a:pPr>
            <a:r>
              <a:rPr lang="en-US" sz="2400" b="1" dirty="0" smtClean="0"/>
              <a:t>	Check </a:t>
            </a:r>
            <a:r>
              <a:rPr lang="en-US" sz="2400" b="1" dirty="0"/>
              <a:t>in attendees </a:t>
            </a:r>
            <a:r>
              <a:rPr lang="en-US" sz="2400" b="1" dirty="0" smtClean="0"/>
              <a:t>etc.</a:t>
            </a:r>
          </a:p>
          <a:p>
            <a:pPr lvl="1">
              <a:buFont typeface="Wingdings" panose="05000000000000000000" pitchFamily="2" charset="2"/>
              <a:buChar char="ü"/>
            </a:pPr>
            <a:r>
              <a:rPr lang="en-US" sz="2400" b="1" dirty="0" smtClean="0"/>
              <a:t> Connect your connections</a:t>
            </a:r>
          </a:p>
          <a:p>
            <a:pPr lvl="1">
              <a:buFont typeface="Wingdings" panose="05000000000000000000" pitchFamily="2" charset="2"/>
              <a:buChar char="ü"/>
            </a:pPr>
            <a:r>
              <a:rPr lang="en-US" sz="2400" b="1" dirty="0" smtClean="0"/>
              <a:t> Ask how you may help</a:t>
            </a:r>
            <a:r>
              <a:rPr lang="en-US" sz="2400" dirty="0" smtClean="0"/>
              <a:t> </a:t>
            </a:r>
          </a:p>
          <a:p>
            <a:pPr marL="274320" lvl="1" indent="0">
              <a:spcBef>
                <a:spcPts val="0"/>
              </a:spcBef>
              <a:buNone/>
            </a:pPr>
            <a:endParaRPr lang="en-US" sz="2400" b="1" dirty="0" smtClean="0"/>
          </a:p>
          <a:p>
            <a:pPr marL="274320" lvl="1" indent="0">
              <a:spcBef>
                <a:spcPts val="0"/>
              </a:spcBef>
              <a:buNone/>
            </a:pPr>
            <a:r>
              <a:rPr lang="en-US" sz="2400" b="1" dirty="0" smtClean="0"/>
              <a:t>Focus </a:t>
            </a:r>
            <a:r>
              <a:rPr lang="en-US" sz="2400" b="1" dirty="0"/>
              <a:t>on building long-term </a:t>
            </a:r>
            <a:r>
              <a:rPr lang="en-US" sz="2400" b="1" dirty="0" smtClean="0"/>
              <a:t>relationships</a:t>
            </a:r>
            <a:r>
              <a:rPr lang="en-US" sz="2400" b="1" dirty="0"/>
              <a:t>, not an </a:t>
            </a:r>
            <a:r>
              <a:rPr lang="en-US" sz="2400" b="1" dirty="0" smtClean="0"/>
              <a:t>immediate transaction</a:t>
            </a:r>
            <a:r>
              <a:rPr lang="en-US" sz="2400" b="1" dirty="0"/>
              <a:t>. </a:t>
            </a:r>
            <a:r>
              <a:rPr lang="en-US" sz="2400" b="1" dirty="0" smtClean="0"/>
              <a:t>People </a:t>
            </a:r>
            <a:r>
              <a:rPr lang="en-US" sz="2400" b="1" dirty="0"/>
              <a:t>who invest the time to forge relationships and build their social capital are those who will ultimate </a:t>
            </a:r>
            <a:r>
              <a:rPr lang="en-US" sz="2400" b="1" dirty="0" smtClean="0"/>
              <a:t>succeed</a:t>
            </a:r>
            <a:endParaRPr lang="en-US" sz="2400" b="1" dirty="0"/>
          </a:p>
          <a:p>
            <a:pPr marL="788670" lvl="1" indent="-514350">
              <a:buFont typeface="+mj-lt"/>
              <a:buAutoNum type="arabicPeriod"/>
            </a:pPr>
            <a:endParaRPr lang="en-US" sz="2400" b="1" dirty="0" smtClean="0"/>
          </a:p>
          <a:p>
            <a:pPr marL="788670" lvl="1" indent="-514350">
              <a:buFont typeface="+mj-lt"/>
              <a:buAutoNum type="arabicPeriod"/>
            </a:pPr>
            <a:endParaRPr lang="en-US" sz="2400" b="1" dirty="0" smtClean="0"/>
          </a:p>
          <a:p>
            <a:pPr marL="788670" lvl="1" indent="-514350">
              <a:buFont typeface="+mj-lt"/>
              <a:buAutoNum type="arabicPeriod"/>
            </a:pPr>
            <a:endParaRPr lang="en-US" sz="3200" dirty="0"/>
          </a:p>
          <a:p>
            <a:endParaRPr lang="en-US" sz="3600" dirty="0"/>
          </a:p>
          <a:p>
            <a:endParaRPr lang="en-US" sz="3600" b="1"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18</a:t>
            </a:fld>
            <a:endParaRPr lang="en-US"/>
          </a:p>
        </p:txBody>
      </p:sp>
      <p:pic>
        <p:nvPicPr>
          <p:cNvPr id="13317" name="Picture 5" descr="C:\Documents and Settings\pascott\Local Settings\Temporary Internet Files\Content.IE5\A48MJOJS\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110343"/>
            <a:ext cx="1493822" cy="332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25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752600"/>
            <a:ext cx="8229600" cy="4648200"/>
          </a:xfrm>
          <a:solidFill>
            <a:schemeClr val="tx1"/>
          </a:solidFill>
          <a:ln w="38100">
            <a:solidFill>
              <a:schemeClr val="tx1"/>
            </a:solidFill>
          </a:ln>
        </p:spPr>
        <p:txBody>
          <a:bodyPr>
            <a:normAutofit/>
          </a:bodyPr>
          <a:lstStyle/>
          <a:p>
            <a:pPr>
              <a:buFont typeface="Wingdings" panose="05000000000000000000" pitchFamily="2" charset="2"/>
              <a:buChar char="v"/>
            </a:pPr>
            <a:r>
              <a:rPr lang="en-US" sz="3600" b="1" i="1" dirty="0" smtClean="0">
                <a:solidFill>
                  <a:srgbClr val="FFFF00"/>
                </a:solidFill>
              </a:rPr>
              <a:t> </a:t>
            </a:r>
            <a:r>
              <a:rPr lang="en-US" sz="3200" b="1" i="1" dirty="0" smtClean="0">
                <a:solidFill>
                  <a:srgbClr val="FFFF00"/>
                </a:solidFill>
              </a:rPr>
              <a:t>Interview formats</a:t>
            </a:r>
          </a:p>
          <a:p>
            <a:pPr marL="788670" lvl="1" indent="-514350">
              <a:buFont typeface="+mj-lt"/>
              <a:buAutoNum type="arabicPeriod"/>
            </a:pPr>
            <a:r>
              <a:rPr lang="en-US" sz="2400" b="1" i="1" dirty="0" smtClean="0">
                <a:solidFill>
                  <a:srgbClr val="FFFF00"/>
                </a:solidFill>
              </a:rPr>
              <a:t>Phone Screens</a:t>
            </a:r>
          </a:p>
          <a:p>
            <a:pPr marL="788670" lvl="1" indent="-514350">
              <a:buFont typeface="+mj-lt"/>
              <a:buAutoNum type="arabicPeriod"/>
            </a:pPr>
            <a:r>
              <a:rPr lang="en-US" sz="2400" b="1" i="1" dirty="0" smtClean="0">
                <a:solidFill>
                  <a:srgbClr val="FFFF00"/>
                </a:solidFill>
              </a:rPr>
              <a:t>Traditional One-on-One Interviews</a:t>
            </a:r>
          </a:p>
          <a:p>
            <a:pPr marL="788670" lvl="1" indent="-514350">
              <a:buFont typeface="+mj-lt"/>
              <a:buAutoNum type="arabicPeriod"/>
            </a:pPr>
            <a:r>
              <a:rPr lang="en-US" sz="2400" b="1" i="1" dirty="0" smtClean="0">
                <a:solidFill>
                  <a:srgbClr val="FFFF00"/>
                </a:solidFill>
              </a:rPr>
              <a:t>Group or Panel Interviews</a:t>
            </a:r>
          </a:p>
          <a:p>
            <a:pPr marL="788670" lvl="1" indent="-514350">
              <a:buFont typeface="+mj-lt"/>
              <a:buAutoNum type="arabicPeriod"/>
            </a:pPr>
            <a:r>
              <a:rPr lang="en-US" sz="2400" b="1" i="1" dirty="0" smtClean="0">
                <a:solidFill>
                  <a:srgbClr val="FFFF00"/>
                </a:solidFill>
              </a:rPr>
              <a:t>Phone/Video Interviews</a:t>
            </a:r>
          </a:p>
          <a:p>
            <a:pPr marL="274320" lvl="1" indent="0">
              <a:buNone/>
            </a:pPr>
            <a:endParaRPr lang="en-US" sz="900" b="1" i="1" dirty="0" smtClean="0">
              <a:solidFill>
                <a:srgbClr val="FFFF00"/>
              </a:solidFill>
            </a:endParaRPr>
          </a:p>
          <a:p>
            <a:pPr>
              <a:buFont typeface="Wingdings" panose="05000000000000000000" pitchFamily="2" charset="2"/>
              <a:buChar char="v"/>
            </a:pPr>
            <a:r>
              <a:rPr lang="en-US" sz="3200" b="1" i="1" dirty="0" smtClean="0">
                <a:solidFill>
                  <a:srgbClr val="FFFF00"/>
                </a:solidFill>
              </a:rPr>
              <a:t> Interview Questions</a:t>
            </a:r>
          </a:p>
          <a:p>
            <a:pPr>
              <a:buFont typeface="Wingdings" panose="05000000000000000000" pitchFamily="2" charset="2"/>
              <a:buChar char="v"/>
            </a:pPr>
            <a:r>
              <a:rPr lang="en-US" sz="3200" b="1" i="1" dirty="0" smtClean="0">
                <a:solidFill>
                  <a:srgbClr val="FFFF00"/>
                </a:solidFill>
              </a:rPr>
              <a:t> Practice Your Answers</a:t>
            </a:r>
          </a:p>
          <a:p>
            <a:pPr>
              <a:buFont typeface="Wingdings" panose="05000000000000000000" pitchFamily="2" charset="2"/>
              <a:buChar char="v"/>
            </a:pPr>
            <a:r>
              <a:rPr lang="en-US" sz="3200" b="1" i="1" dirty="0" smtClean="0">
                <a:solidFill>
                  <a:srgbClr val="FFFF00"/>
                </a:solidFill>
              </a:rPr>
              <a:t> Develop Your Questions</a:t>
            </a:r>
          </a:p>
          <a:p>
            <a:pPr>
              <a:buFont typeface="Wingdings" panose="05000000000000000000" pitchFamily="2" charset="2"/>
              <a:buChar char="v"/>
            </a:pPr>
            <a:endParaRPr lang="en-US" b="1" i="1" dirty="0" smtClean="0">
              <a:solidFill>
                <a:srgbClr val="FFFF00"/>
              </a:solidFill>
            </a:endParaRPr>
          </a:p>
          <a:p>
            <a:endParaRPr lang="en-US" sz="3600"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smtClean="0">
              <a:solidFill>
                <a:srgbClr val="FFFF00"/>
              </a:solidFill>
            </a:endParaRPr>
          </a:p>
          <a:p>
            <a:pPr marL="0" indent="0">
              <a:buNone/>
            </a:pPr>
            <a:endParaRPr lang="en-US" dirty="0">
              <a:solidFill>
                <a:srgbClr val="FFFF00"/>
              </a:solidFill>
            </a:endParaRPr>
          </a:p>
        </p:txBody>
      </p:sp>
      <p:sp>
        <p:nvSpPr>
          <p:cNvPr id="4" name="Slide Number Placeholder 3"/>
          <p:cNvSpPr>
            <a:spLocks noGrp="1"/>
          </p:cNvSpPr>
          <p:nvPr>
            <p:ph type="sldNum" sz="quarter" idx="12"/>
          </p:nvPr>
        </p:nvSpPr>
        <p:spPr/>
        <p:txBody>
          <a:bodyPr/>
          <a:lstStyle/>
          <a:p>
            <a:fld id="{153E6F14-1A1D-475A-A795-C17EC9B9599B}" type="slidenum">
              <a:rPr lang="en-US" smtClean="0"/>
              <a:t>19</a:t>
            </a:fld>
            <a:endParaRPr lang="en-US"/>
          </a:p>
        </p:txBody>
      </p:sp>
      <p:pic>
        <p:nvPicPr>
          <p:cNvPr id="26627" name="Picture 3" descr="C:\Documents and Settings\pascott\Local Settings\Temporary Internet Files\Content.IE5\RSC9IGW1\MP9004230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657600"/>
            <a:ext cx="24012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450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1">
                    <a:lumMod val="75000"/>
                  </a:schemeClr>
                </a:solidFill>
              </a:rPr>
              <a:t>NETWORKING KEY POINTS</a:t>
            </a:r>
            <a:endParaRPr lang="en-US" dirty="0"/>
          </a:p>
        </p:txBody>
      </p:sp>
      <p:sp>
        <p:nvSpPr>
          <p:cNvPr id="3" name="Content Placeholder 2"/>
          <p:cNvSpPr>
            <a:spLocks noGrp="1"/>
          </p:cNvSpPr>
          <p:nvPr>
            <p:ph idx="1"/>
          </p:nvPr>
        </p:nvSpPr>
        <p:spPr>
          <a:xfrm>
            <a:off x="381000" y="1600200"/>
            <a:ext cx="8382000" cy="4114800"/>
          </a:xfrm>
          <a:solidFill>
            <a:schemeClr val="tx1"/>
          </a:solidFill>
          <a:ln w="28575">
            <a:solidFill>
              <a:schemeClr val="tx1"/>
            </a:solidFill>
          </a:ln>
        </p:spPr>
        <p:txBody>
          <a:bodyPr>
            <a:normAutofit lnSpcReduction="10000"/>
          </a:bodyPr>
          <a:lstStyle/>
          <a:p>
            <a:pPr marL="0" indent="0">
              <a:buNone/>
            </a:pPr>
            <a:r>
              <a:rPr lang="en-US" sz="3600" b="1" i="1" dirty="0" smtClean="0">
                <a:solidFill>
                  <a:srgbClr val="FFFF66"/>
                </a:solidFill>
              </a:rPr>
              <a:t> </a:t>
            </a:r>
            <a:r>
              <a:rPr lang="en-US" sz="3200" b="1" i="1" dirty="0" smtClean="0">
                <a:solidFill>
                  <a:srgbClr val="FFFF66"/>
                </a:solidFill>
              </a:rPr>
              <a:t>Why is someone from </a:t>
            </a:r>
            <a:r>
              <a:rPr lang="en-US" sz="3200" b="1" i="1" dirty="0">
                <a:solidFill>
                  <a:srgbClr val="FFFF66"/>
                </a:solidFill>
              </a:rPr>
              <a:t>	</a:t>
            </a:r>
            <a:r>
              <a:rPr lang="en-US" sz="3200" b="1" i="1" dirty="0" smtClean="0">
                <a:solidFill>
                  <a:srgbClr val="FFFF66"/>
                </a:solidFill>
              </a:rPr>
              <a:t>a healthcare 	system </a:t>
            </a:r>
            <a:r>
              <a:rPr lang="en-US" sz="3200" b="1" i="1" dirty="0" smtClean="0">
                <a:solidFill>
                  <a:srgbClr val="FFFF66"/>
                </a:solidFill>
              </a:rPr>
              <a:t>here?</a:t>
            </a:r>
          </a:p>
          <a:p>
            <a:r>
              <a:rPr lang="en-US" sz="2800" b="1" i="1" dirty="0" smtClean="0">
                <a:solidFill>
                  <a:srgbClr val="FFFF66"/>
                </a:solidFill>
              </a:rPr>
              <a:t>Research - translational</a:t>
            </a:r>
          </a:p>
          <a:p>
            <a:r>
              <a:rPr lang="en-US" sz="2800" b="1" i="1" dirty="0" smtClean="0">
                <a:solidFill>
                  <a:srgbClr val="FFFF66"/>
                </a:solidFill>
              </a:rPr>
              <a:t>Clinical Innovations</a:t>
            </a:r>
          </a:p>
          <a:p>
            <a:r>
              <a:rPr lang="en-US" sz="2800" b="1" i="1" dirty="0" smtClean="0">
                <a:solidFill>
                  <a:srgbClr val="FFFF66"/>
                </a:solidFill>
              </a:rPr>
              <a:t>Biostatistics</a:t>
            </a:r>
          </a:p>
          <a:p>
            <a:r>
              <a:rPr lang="en-US" sz="2800" b="1" i="1" dirty="0" smtClean="0">
                <a:solidFill>
                  <a:srgbClr val="FFFF66"/>
                </a:solidFill>
              </a:rPr>
              <a:t>Bioinformatics</a:t>
            </a:r>
          </a:p>
          <a:p>
            <a:r>
              <a:rPr lang="en-US" sz="2800" b="1" i="1" dirty="0" smtClean="0">
                <a:solidFill>
                  <a:srgbClr val="FFFF66"/>
                </a:solidFill>
              </a:rPr>
              <a:t>Insurance Company – GHP</a:t>
            </a:r>
          </a:p>
          <a:p>
            <a:r>
              <a:rPr lang="en-US" sz="2800" b="1" i="1" dirty="0" err="1" smtClean="0">
                <a:solidFill>
                  <a:srgbClr val="FFFF66"/>
                </a:solidFill>
              </a:rPr>
              <a:t>Phenomics</a:t>
            </a:r>
            <a:r>
              <a:rPr lang="en-US" sz="2800" b="1" i="1" dirty="0" smtClean="0">
                <a:solidFill>
                  <a:srgbClr val="FFFF66"/>
                </a:solidFill>
              </a:rPr>
              <a:t> Data Analytics</a:t>
            </a:r>
          </a:p>
          <a:p>
            <a:endParaRPr lang="en-US" sz="2800" b="1" dirty="0" smtClean="0">
              <a:solidFill>
                <a:srgbClr val="FFFF66"/>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solidFill>
                <a:srgbClr val="FFFF00"/>
              </a:solidFill>
            </a:endParaRPr>
          </a:p>
          <a:p>
            <a:pPr marL="0" indent="0">
              <a:buNone/>
            </a:pPr>
            <a:endParaRPr lang="en-US" dirty="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153E6F14-1A1D-475A-A795-C17EC9B9599B}" type="slidenum">
              <a:rPr lang="en-US" smtClean="0"/>
              <a:t>2</a:t>
            </a:fld>
            <a:endParaRPr lang="en-US"/>
          </a:p>
        </p:txBody>
      </p:sp>
      <p:pic>
        <p:nvPicPr>
          <p:cNvPr id="1027" name="Picture 3" descr="C:\Documents and Settings\pascott\Local Settings\Temporary Internet Files\Content.IE5\5KKOF1JN\MC9002918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1242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27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fontScale="55000" lnSpcReduction="20000"/>
          </a:bodyPr>
          <a:lstStyle/>
          <a:p>
            <a:pPr marL="0" indent="0">
              <a:buNone/>
            </a:pPr>
            <a:endParaRPr lang="en-US" sz="1400" dirty="0" smtClean="0"/>
          </a:p>
          <a:p>
            <a:r>
              <a:rPr lang="en-US" sz="5000" b="1" i="1" dirty="0" smtClean="0"/>
              <a:t>The phone interview</a:t>
            </a:r>
          </a:p>
          <a:p>
            <a:endParaRPr lang="en-US" sz="1900" dirty="0"/>
          </a:p>
          <a:p>
            <a:pPr marL="1017270" lvl="1" indent="-742950">
              <a:buFont typeface="+mj-lt"/>
              <a:buAutoNum type="arabicPeriod"/>
            </a:pPr>
            <a:r>
              <a:rPr lang="en-US" sz="3800" b="1" dirty="0" smtClean="0"/>
              <a:t>Screens candidates </a:t>
            </a:r>
            <a:r>
              <a:rPr lang="en-US" sz="3800" b="1" dirty="0"/>
              <a:t>at a low </a:t>
            </a:r>
            <a:r>
              <a:rPr lang="en-US" sz="3800" b="1" dirty="0" smtClean="0"/>
              <a:t>cost/time </a:t>
            </a:r>
            <a:r>
              <a:rPr lang="en-US" sz="3800" b="1" dirty="0"/>
              <a:t>effective </a:t>
            </a:r>
            <a:r>
              <a:rPr lang="en-US" sz="3800" b="1" dirty="0" smtClean="0"/>
              <a:t>manner </a:t>
            </a:r>
          </a:p>
          <a:p>
            <a:pPr marL="1017270" lvl="1" indent="-742950">
              <a:buFont typeface="+mj-lt"/>
              <a:buAutoNum type="arabicPeriod"/>
            </a:pPr>
            <a:r>
              <a:rPr lang="en-US" sz="3800" b="1" dirty="0" smtClean="0"/>
              <a:t>15-30 </a:t>
            </a:r>
            <a:r>
              <a:rPr lang="en-US" sz="3800" b="1" dirty="0"/>
              <a:t>minutes in </a:t>
            </a:r>
            <a:r>
              <a:rPr lang="en-US" sz="3800" b="1" dirty="0" smtClean="0"/>
              <a:t>length/usually HR or Recruiter </a:t>
            </a:r>
          </a:p>
          <a:p>
            <a:pPr marL="1017270" lvl="1" indent="-742950">
              <a:buFont typeface="+mj-lt"/>
              <a:buAutoNum type="arabicPeriod"/>
            </a:pPr>
            <a:r>
              <a:rPr lang="en-US" sz="3800" b="1" dirty="0" smtClean="0"/>
              <a:t>Narrows </a:t>
            </a:r>
            <a:r>
              <a:rPr lang="en-US" sz="3800" b="1" dirty="0"/>
              <a:t>the pool </a:t>
            </a:r>
            <a:r>
              <a:rPr lang="en-US" sz="3800" b="1" dirty="0" smtClean="0"/>
              <a:t>of </a:t>
            </a:r>
            <a:r>
              <a:rPr lang="en-US" sz="3800" b="1" dirty="0"/>
              <a:t>candidates for in-person </a:t>
            </a:r>
            <a:r>
              <a:rPr lang="en-US" sz="3800" b="1" dirty="0" smtClean="0"/>
              <a:t>interviews </a:t>
            </a:r>
          </a:p>
          <a:p>
            <a:pPr marL="1017270" lvl="1" indent="-742950">
              <a:buFont typeface="+mj-lt"/>
              <a:buAutoNum type="arabicPeriod"/>
            </a:pPr>
            <a:r>
              <a:rPr lang="en-US" sz="3800" b="1" dirty="0" smtClean="0"/>
              <a:t>Confirms </a:t>
            </a:r>
            <a:r>
              <a:rPr lang="en-US" sz="3800" b="1" dirty="0"/>
              <a:t>your </a:t>
            </a:r>
            <a:r>
              <a:rPr lang="en-US" sz="3800" b="1" dirty="0" smtClean="0"/>
              <a:t>qualification; checks salary expectations </a:t>
            </a:r>
          </a:p>
          <a:p>
            <a:pPr marL="1017270" lvl="1" indent="-742950">
              <a:buFont typeface="+mj-lt"/>
              <a:buAutoNum type="arabicPeriod"/>
            </a:pPr>
            <a:r>
              <a:rPr lang="en-US" sz="3800" b="1" dirty="0" smtClean="0"/>
              <a:t>Use </a:t>
            </a:r>
            <a:r>
              <a:rPr lang="en-US" sz="3800" b="1" dirty="0"/>
              <a:t>a landline</a:t>
            </a:r>
            <a:r>
              <a:rPr lang="en-US" sz="3800" b="1" dirty="0" smtClean="0"/>
              <a:t>, or stay in one place  </a:t>
            </a:r>
            <a:endParaRPr lang="en-US" sz="3800" b="1" dirty="0"/>
          </a:p>
          <a:p>
            <a:pPr marL="1017270" lvl="1" indent="-742950">
              <a:buFont typeface="+mj-lt"/>
              <a:buAutoNum type="arabicPeriod"/>
            </a:pPr>
            <a:r>
              <a:rPr lang="en-US" sz="3800" b="1" dirty="0"/>
              <a:t>Interview in a quiet space with limited </a:t>
            </a:r>
            <a:r>
              <a:rPr lang="en-US" sz="3800" b="1" dirty="0" smtClean="0"/>
              <a:t>distractions and noise </a:t>
            </a:r>
          </a:p>
          <a:p>
            <a:pPr marL="1017270" lvl="1" indent="-742950">
              <a:buFont typeface="+mj-lt"/>
              <a:buAutoNum type="arabicPeriod"/>
            </a:pPr>
            <a:r>
              <a:rPr lang="en-US" sz="3800" b="1" dirty="0" smtClean="0"/>
              <a:t>Enunciate </a:t>
            </a:r>
            <a:r>
              <a:rPr lang="en-US" sz="3800" b="1" dirty="0"/>
              <a:t>and speak clearly. T</a:t>
            </a:r>
            <a:r>
              <a:rPr lang="en-US" sz="3800" b="1" dirty="0" smtClean="0"/>
              <a:t>ry </a:t>
            </a:r>
            <a:r>
              <a:rPr lang="en-US" sz="3800" b="1" dirty="0"/>
              <a:t>smiling as you </a:t>
            </a:r>
            <a:r>
              <a:rPr lang="en-US" sz="3800" b="1" dirty="0" smtClean="0"/>
              <a:t>speak. Your answers </a:t>
            </a:r>
            <a:r>
              <a:rPr lang="en-US" sz="3800" b="1" dirty="0"/>
              <a:t>will come across more </a:t>
            </a:r>
            <a:r>
              <a:rPr lang="en-US" sz="3800" b="1" dirty="0" smtClean="0"/>
              <a:t>positively </a:t>
            </a:r>
          </a:p>
          <a:p>
            <a:pPr marL="1017270" lvl="1" indent="-742950">
              <a:buFont typeface="+mj-lt"/>
              <a:buAutoNum type="arabicPeriod"/>
            </a:pPr>
            <a:r>
              <a:rPr lang="en-US" sz="3800" b="1" dirty="0" smtClean="0"/>
              <a:t>Clarify </a:t>
            </a:r>
            <a:r>
              <a:rPr lang="en-US" sz="3800" b="1" dirty="0"/>
              <a:t>any questions </a:t>
            </a:r>
            <a:r>
              <a:rPr lang="en-US" sz="3800" b="1" dirty="0" smtClean="0"/>
              <a:t>when you </a:t>
            </a:r>
            <a:r>
              <a:rPr lang="en-US" sz="3800" b="1" dirty="0"/>
              <a:t>are unsure of the </a:t>
            </a:r>
            <a:r>
              <a:rPr lang="en-US" sz="3800" b="1" dirty="0" smtClean="0"/>
              <a:t>meaning. </a:t>
            </a:r>
            <a:endParaRPr lang="en-US" sz="3800" b="1" dirty="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20</a:t>
            </a:fld>
            <a:endParaRPr lang="en-US"/>
          </a:p>
        </p:txBody>
      </p:sp>
      <p:pic>
        <p:nvPicPr>
          <p:cNvPr id="14338" name="Picture 2" descr="C:\Documents and Settings\pascott\Local Settings\Temporary Internet Files\Content.IE5\Z2M97SW0\MP90044645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4314" y="549729"/>
            <a:ext cx="1676400" cy="1676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898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a:bodyPr>
          <a:lstStyle/>
          <a:p>
            <a:r>
              <a:rPr lang="en-US" sz="2800" b="1" i="1" dirty="0" smtClean="0"/>
              <a:t>Traditional </a:t>
            </a:r>
            <a:r>
              <a:rPr lang="en-US" sz="2800" b="1" i="1" dirty="0"/>
              <a:t>in person one to one </a:t>
            </a:r>
            <a:r>
              <a:rPr lang="en-US" sz="2800" b="1" i="1" dirty="0" smtClean="0"/>
              <a:t>interview</a:t>
            </a:r>
            <a:endParaRPr lang="en-US" sz="2800" b="1" i="1" dirty="0"/>
          </a:p>
          <a:p>
            <a:pPr marL="0" indent="0">
              <a:spcBef>
                <a:spcPts val="0"/>
              </a:spcBef>
              <a:buNone/>
            </a:pPr>
            <a:endParaRPr lang="en-US" sz="2800" b="1" i="1" dirty="0"/>
          </a:p>
          <a:p>
            <a:pPr marL="457200" indent="-457200">
              <a:buFont typeface="+mj-lt"/>
              <a:buAutoNum type="arabicPeriod"/>
            </a:pPr>
            <a:r>
              <a:rPr lang="en-US" sz="2000" b="1" dirty="0"/>
              <a:t>A</a:t>
            </a:r>
            <a:r>
              <a:rPr lang="en-US" sz="2000" b="1" dirty="0" smtClean="0"/>
              <a:t>llows </a:t>
            </a:r>
            <a:r>
              <a:rPr lang="en-US" sz="2000" b="1" dirty="0"/>
              <a:t>employers to get to know you on an individual level and ask </a:t>
            </a:r>
            <a:r>
              <a:rPr lang="en-US" sz="2000" b="1" dirty="0" smtClean="0"/>
              <a:t>more specific questions</a:t>
            </a:r>
          </a:p>
          <a:p>
            <a:pPr marL="457200" indent="-457200">
              <a:buFont typeface="+mj-lt"/>
              <a:buAutoNum type="arabicPeriod"/>
            </a:pPr>
            <a:r>
              <a:rPr lang="en-US" sz="2000" b="1" dirty="0" smtClean="0"/>
              <a:t>These </a:t>
            </a:r>
            <a:r>
              <a:rPr lang="en-US" sz="2000" b="1" dirty="0"/>
              <a:t>are most often performed by the decision maker, which is potentially your boss and </a:t>
            </a:r>
            <a:r>
              <a:rPr lang="en-US" sz="2000" b="1" dirty="0" smtClean="0"/>
              <a:t>coworkers</a:t>
            </a:r>
          </a:p>
          <a:p>
            <a:pPr marL="457200" indent="-457200">
              <a:buFont typeface="+mj-lt"/>
              <a:buAutoNum type="arabicPeriod"/>
            </a:pPr>
            <a:r>
              <a:rPr lang="en-US" sz="2000" b="1" dirty="0" smtClean="0"/>
              <a:t>They're </a:t>
            </a:r>
            <a:r>
              <a:rPr lang="en-US" sz="2000" b="1" dirty="0"/>
              <a:t>going to be concerned with how well you're going to fit in and you're going to support them in their </a:t>
            </a:r>
            <a:r>
              <a:rPr lang="en-US" sz="2000" b="1" dirty="0" smtClean="0"/>
              <a:t>jobs </a:t>
            </a:r>
          </a:p>
          <a:p>
            <a:pPr marL="457200" indent="-457200">
              <a:buFont typeface="+mj-lt"/>
              <a:buAutoNum type="arabicPeriod"/>
            </a:pPr>
            <a:r>
              <a:rPr lang="en-US" sz="2000" b="1" dirty="0"/>
              <a:t>Y</a:t>
            </a:r>
            <a:r>
              <a:rPr lang="en-US" sz="2000" b="1" dirty="0" smtClean="0"/>
              <a:t>ou </a:t>
            </a:r>
            <a:r>
              <a:rPr lang="en-US" sz="2000" b="1" dirty="0"/>
              <a:t>need to focus on non-verbal behaviors, like eye contact, tone of voice, and body language</a:t>
            </a:r>
            <a:r>
              <a:rPr lang="en-US" sz="2000" b="1" dirty="0" smtClean="0"/>
              <a:t>. Body </a:t>
            </a:r>
            <a:r>
              <a:rPr lang="en-US" sz="2000" b="1" dirty="0"/>
              <a:t>language </a:t>
            </a:r>
            <a:r>
              <a:rPr lang="en-US" sz="2000" b="1" dirty="0" smtClean="0"/>
              <a:t>may </a:t>
            </a:r>
            <a:r>
              <a:rPr lang="en-US" sz="2000" b="1" dirty="0"/>
              <a:t>vary based on the </a:t>
            </a:r>
            <a:r>
              <a:rPr lang="en-US" sz="2000" b="1" dirty="0" smtClean="0"/>
              <a:t>country </a:t>
            </a:r>
          </a:p>
          <a:p>
            <a:pPr marL="457200" indent="-457200">
              <a:buFont typeface="+mj-lt"/>
              <a:buAutoNum type="arabicPeriod"/>
            </a:pPr>
            <a:r>
              <a:rPr lang="en-US" sz="2000" b="1" dirty="0" smtClean="0"/>
              <a:t>Dress </a:t>
            </a:r>
            <a:r>
              <a:rPr lang="en-US" sz="2000" b="1" dirty="0"/>
              <a:t>the part. You want </a:t>
            </a:r>
            <a:r>
              <a:rPr lang="en-US" sz="2000" b="1" dirty="0" smtClean="0"/>
              <a:t>them </a:t>
            </a:r>
            <a:r>
              <a:rPr lang="en-US" sz="2000" b="1" dirty="0"/>
              <a:t>to see you as a potential </a:t>
            </a:r>
            <a:r>
              <a:rPr lang="en-US" sz="2000" b="1" dirty="0" smtClean="0"/>
              <a:t>coworker</a:t>
            </a:r>
          </a:p>
          <a:p>
            <a:pPr marL="457200" indent="-457200">
              <a:spcBef>
                <a:spcPts val="0"/>
              </a:spcBef>
              <a:buFont typeface="+mj-lt"/>
              <a:buAutoNum type="arabicPeriod"/>
            </a:pPr>
            <a:endParaRPr lang="en-US" sz="2000"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21</a:t>
            </a:fld>
            <a:endParaRPr lang="en-US"/>
          </a:p>
        </p:txBody>
      </p:sp>
      <p:pic>
        <p:nvPicPr>
          <p:cNvPr id="15362" name="Picture 2" descr="C:\Documents and Settings\pascott\Local Settings\Temporary Internet Files\Content.IE5\PY1NDLFJ\MC90006013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6200"/>
            <a:ext cx="1462099"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79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fontScale="92500" lnSpcReduction="10000"/>
          </a:bodyPr>
          <a:lstStyle/>
          <a:p>
            <a:r>
              <a:rPr lang="en-US" sz="2800" b="1" i="1" dirty="0" smtClean="0"/>
              <a:t>Group or Panel Interviews</a:t>
            </a:r>
            <a:endParaRPr lang="en-US" sz="2800" b="1" i="1" dirty="0"/>
          </a:p>
          <a:p>
            <a:pPr marL="457200" indent="-457200">
              <a:buFont typeface="+mj-lt"/>
              <a:buAutoNum type="arabicPeriod"/>
            </a:pPr>
            <a:r>
              <a:rPr lang="en-US" sz="2000" dirty="0" smtClean="0"/>
              <a:t>Allows </a:t>
            </a:r>
            <a:r>
              <a:rPr lang="en-US" sz="2000" dirty="0"/>
              <a:t>the employer to save time and also get multiple </a:t>
            </a:r>
            <a:r>
              <a:rPr lang="en-US" sz="2000" dirty="0" smtClean="0"/>
              <a:t>opinions</a:t>
            </a:r>
          </a:p>
          <a:p>
            <a:pPr marL="457200" indent="-457200">
              <a:buFont typeface="+mj-lt"/>
              <a:buAutoNum type="arabicPeriod"/>
            </a:pPr>
            <a:r>
              <a:rPr lang="en-US" sz="2000" dirty="0" smtClean="0"/>
              <a:t>Each </a:t>
            </a:r>
            <a:r>
              <a:rPr lang="en-US" sz="2000" dirty="0"/>
              <a:t>individual on the panel will have a different </a:t>
            </a:r>
            <a:r>
              <a:rPr lang="en-US" sz="2000" dirty="0" smtClean="0"/>
              <a:t>perspective</a:t>
            </a:r>
          </a:p>
          <a:p>
            <a:pPr marL="457200" indent="-457200">
              <a:buFont typeface="+mj-lt"/>
              <a:buAutoNum type="arabicPeriod"/>
            </a:pPr>
            <a:r>
              <a:rPr lang="en-US" sz="2000" dirty="0" smtClean="0"/>
              <a:t>Try </a:t>
            </a:r>
            <a:r>
              <a:rPr lang="en-US" sz="2000" dirty="0"/>
              <a:t>to understand how their position relates to the one </a:t>
            </a:r>
            <a:r>
              <a:rPr lang="en-US" sz="2000" dirty="0" smtClean="0"/>
              <a:t>to which you are applying</a:t>
            </a:r>
          </a:p>
          <a:p>
            <a:pPr marL="457200" indent="-457200">
              <a:buFont typeface="+mj-lt"/>
              <a:buAutoNum type="arabicPeriod"/>
            </a:pPr>
            <a:r>
              <a:rPr lang="en-US" sz="2000" dirty="0" smtClean="0"/>
              <a:t>Body </a:t>
            </a:r>
            <a:r>
              <a:rPr lang="en-US" sz="2000" dirty="0"/>
              <a:t>language is still </a:t>
            </a:r>
            <a:r>
              <a:rPr lang="en-US" sz="2000" dirty="0" smtClean="0"/>
              <a:t>important</a:t>
            </a:r>
          </a:p>
          <a:p>
            <a:pPr marL="457200" indent="-457200">
              <a:buFont typeface="+mj-lt"/>
              <a:buAutoNum type="arabicPeriod"/>
            </a:pPr>
            <a:r>
              <a:rPr lang="en-US" sz="2000" dirty="0" smtClean="0"/>
              <a:t>Make </a:t>
            </a:r>
            <a:r>
              <a:rPr lang="en-US" sz="2000" dirty="0"/>
              <a:t>your introductions count, make eye contact and use their names, include quieter people in the conversation by asking their </a:t>
            </a:r>
            <a:r>
              <a:rPr lang="en-US" sz="2000" dirty="0" smtClean="0"/>
              <a:t>opinion </a:t>
            </a:r>
            <a:r>
              <a:rPr lang="en-US" sz="2000" dirty="0"/>
              <a:t>Remember, they're evaluating your interaction, so be sure to listen and engage where </a:t>
            </a:r>
            <a:r>
              <a:rPr lang="en-US" sz="2000" dirty="0" smtClean="0"/>
              <a:t>appropriate</a:t>
            </a:r>
          </a:p>
          <a:p>
            <a:pPr marL="457200" indent="-457200">
              <a:buFont typeface="+mj-lt"/>
              <a:buAutoNum type="arabicPeriod"/>
            </a:pPr>
            <a:r>
              <a:rPr lang="en-US" sz="2000" dirty="0" smtClean="0"/>
              <a:t>You </a:t>
            </a:r>
            <a:r>
              <a:rPr lang="en-US" sz="2000" dirty="0"/>
              <a:t>will want to make eye contact again with everyone at some point in the </a:t>
            </a:r>
            <a:r>
              <a:rPr lang="en-US" sz="2000" dirty="0" smtClean="0"/>
              <a:t>conversation </a:t>
            </a:r>
          </a:p>
          <a:p>
            <a:pPr marL="457200" indent="-457200">
              <a:buFont typeface="+mj-lt"/>
              <a:buAutoNum type="arabicPeriod"/>
            </a:pPr>
            <a:r>
              <a:rPr lang="en-US" sz="2000" dirty="0" smtClean="0"/>
              <a:t>Finally</a:t>
            </a:r>
            <a:r>
              <a:rPr lang="en-US" sz="2000" dirty="0"/>
              <a:t>, ask for business cards from everyone on the panel for proper follow </a:t>
            </a:r>
            <a:r>
              <a:rPr lang="en-US" sz="2000" dirty="0" smtClean="0"/>
              <a:t>up</a:t>
            </a:r>
          </a:p>
          <a:p>
            <a:pPr marL="457200" indent="-457200">
              <a:buFont typeface="+mj-lt"/>
              <a:buAutoNum type="arabicPeriod"/>
            </a:pPr>
            <a:endParaRPr lang="en-US" sz="2000" dirty="0"/>
          </a:p>
          <a:p>
            <a:pPr marL="457200" indent="-457200">
              <a:spcBef>
                <a:spcPts val="0"/>
              </a:spcBef>
              <a:buFont typeface="+mj-lt"/>
              <a:buAutoNum type="arabicPeriod"/>
            </a:pPr>
            <a:endParaRPr lang="en-US" sz="2000"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22</a:t>
            </a:fld>
            <a:endParaRPr lang="en-US"/>
          </a:p>
        </p:txBody>
      </p:sp>
      <p:pic>
        <p:nvPicPr>
          <p:cNvPr id="5123" name="Picture 3" descr="C:\Documents and Settings\pascott\Local Settings\Temporary Internet Files\Content.IE5\GUG4QECL\MP9004317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571"/>
          <a:stretch/>
        </p:blipFill>
        <p:spPr bwMode="auto">
          <a:xfrm>
            <a:off x="228600" y="174171"/>
            <a:ext cx="2362200" cy="145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90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457200" y="1752600"/>
            <a:ext cx="8229600" cy="4648200"/>
          </a:xfrm>
          <a:solidFill>
            <a:srgbClr val="CCFF33"/>
          </a:solidFill>
          <a:ln w="38100">
            <a:solidFill>
              <a:schemeClr val="tx1"/>
            </a:solidFill>
          </a:ln>
        </p:spPr>
        <p:txBody>
          <a:bodyPr>
            <a:normAutofit fontScale="70000" lnSpcReduction="20000"/>
          </a:bodyPr>
          <a:lstStyle/>
          <a:p>
            <a:pPr marL="0" indent="0">
              <a:buNone/>
            </a:pPr>
            <a:endParaRPr lang="en-US" sz="1400" dirty="0"/>
          </a:p>
          <a:p>
            <a:r>
              <a:rPr lang="en-US" sz="4000" b="1" i="1" dirty="0" smtClean="0"/>
              <a:t>Phone video interview</a:t>
            </a:r>
          </a:p>
          <a:p>
            <a:pPr marL="742950" indent="-742950">
              <a:buFont typeface="+mj-lt"/>
              <a:buAutoNum type="arabicPeriod"/>
            </a:pPr>
            <a:r>
              <a:rPr lang="en-US" sz="3200" b="1" dirty="0" smtClean="0"/>
              <a:t>Allows </a:t>
            </a:r>
            <a:r>
              <a:rPr lang="en-US" sz="3200" b="1" dirty="0"/>
              <a:t>the employer to cut down on travel and </a:t>
            </a:r>
            <a:r>
              <a:rPr lang="en-US" sz="3200" b="1" dirty="0" smtClean="0"/>
              <a:t>cost </a:t>
            </a:r>
          </a:p>
          <a:p>
            <a:pPr marL="742950" indent="-742950">
              <a:buFont typeface="+mj-lt"/>
              <a:buAutoNum type="arabicPeriod"/>
            </a:pPr>
            <a:r>
              <a:rPr lang="en-US" sz="3200" b="1" dirty="0" smtClean="0"/>
              <a:t>Follow the same advice as the traditional on-site interview</a:t>
            </a:r>
          </a:p>
          <a:p>
            <a:pPr marL="742950" indent="-742950">
              <a:buFont typeface="+mj-lt"/>
              <a:buAutoNum type="arabicPeriod"/>
            </a:pPr>
            <a:r>
              <a:rPr lang="en-US" sz="3200" b="1" dirty="0" smtClean="0"/>
              <a:t>Test </a:t>
            </a:r>
            <a:r>
              <a:rPr lang="en-US" sz="3200" b="1" dirty="0"/>
              <a:t>run the equipment well before the </a:t>
            </a:r>
            <a:r>
              <a:rPr lang="en-US" sz="3200" b="1" dirty="0" smtClean="0"/>
              <a:t>interview </a:t>
            </a:r>
          </a:p>
          <a:p>
            <a:pPr marL="742950" indent="-742950">
              <a:buFont typeface="+mj-lt"/>
              <a:buAutoNum type="arabicPeriod"/>
            </a:pPr>
            <a:r>
              <a:rPr lang="en-US" sz="3200" b="1" dirty="0" smtClean="0"/>
              <a:t>Arrive early </a:t>
            </a:r>
            <a:r>
              <a:rPr lang="en-US" sz="3200" b="1" dirty="0"/>
              <a:t>so you can make any adjustments to lighting or appearance prior to the interview or coming </a:t>
            </a:r>
            <a:r>
              <a:rPr lang="en-US" sz="3200" b="1" dirty="0" smtClean="0"/>
              <a:t>online</a:t>
            </a:r>
          </a:p>
          <a:p>
            <a:pPr marL="742950" indent="-742950">
              <a:buFont typeface="+mj-lt"/>
              <a:buAutoNum type="arabicPeriod"/>
            </a:pPr>
            <a:r>
              <a:rPr lang="en-US" sz="3200" b="1" dirty="0" smtClean="0"/>
              <a:t>Use </a:t>
            </a:r>
            <a:r>
              <a:rPr lang="en-US" sz="3200" b="1" dirty="0"/>
              <a:t>the </a:t>
            </a:r>
            <a:r>
              <a:rPr lang="en-US" sz="3200" b="1" dirty="0" err="1" smtClean="0"/>
              <a:t>selfie</a:t>
            </a:r>
            <a:r>
              <a:rPr lang="en-US" sz="3200" b="1" dirty="0" smtClean="0"/>
              <a:t> mode </a:t>
            </a:r>
            <a:r>
              <a:rPr lang="en-US" sz="3200" b="1" dirty="0"/>
              <a:t>so you know how you </a:t>
            </a:r>
            <a:r>
              <a:rPr lang="en-US" sz="3200" b="1" dirty="0" smtClean="0"/>
              <a:t>appear </a:t>
            </a:r>
          </a:p>
          <a:p>
            <a:pPr marL="742950" indent="-742950">
              <a:buFont typeface="+mj-lt"/>
              <a:buAutoNum type="arabicPeriod"/>
            </a:pPr>
            <a:r>
              <a:rPr lang="en-US" sz="3200" b="1" dirty="0" smtClean="0"/>
              <a:t>Make </a:t>
            </a:r>
            <a:r>
              <a:rPr lang="en-US" sz="3200" b="1" dirty="0"/>
              <a:t>sure your environment looks clean, professional, and there are no immediate distractions in the </a:t>
            </a:r>
            <a:r>
              <a:rPr lang="en-US" sz="3200" b="1" dirty="0" smtClean="0"/>
              <a:t>area </a:t>
            </a:r>
            <a:endParaRPr lang="en-US" sz="3200" b="1" dirty="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23</a:t>
            </a:fld>
            <a:endParaRPr lang="en-US"/>
          </a:p>
        </p:txBody>
      </p:sp>
      <p:pic>
        <p:nvPicPr>
          <p:cNvPr id="17410" name="Picture 2" descr="C:\Documents and Settings\pascott\Local Settings\Temporary Internet Files\Content.IE5\2KGNWR7B\MP9003212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57200"/>
            <a:ext cx="1295400" cy="181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655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lnSpcReduction="10000"/>
          </a:bodyPr>
          <a:lstStyle/>
          <a:p>
            <a:pPr marL="0" indent="0">
              <a:buNone/>
            </a:pPr>
            <a:endParaRPr lang="en-US" sz="1400" dirty="0"/>
          </a:p>
          <a:p>
            <a:r>
              <a:rPr lang="en-US" sz="3200" b="1" i="1" dirty="0" smtClean="0"/>
              <a:t>Behavioral Questions</a:t>
            </a:r>
          </a:p>
          <a:p>
            <a:pPr marL="514350" indent="-514350">
              <a:buFont typeface="+mj-lt"/>
              <a:buAutoNum type="arabicPeriod"/>
            </a:pPr>
            <a:r>
              <a:rPr lang="en-US" b="1" dirty="0" smtClean="0"/>
              <a:t>The </a:t>
            </a:r>
            <a:r>
              <a:rPr lang="en-US" b="1" dirty="0"/>
              <a:t>concept is to use your past behavior to predict your future </a:t>
            </a:r>
            <a:r>
              <a:rPr lang="en-US" b="1" dirty="0" smtClean="0"/>
              <a:t>behavior </a:t>
            </a:r>
          </a:p>
          <a:p>
            <a:pPr marL="514350" indent="-514350">
              <a:buFont typeface="+mj-lt"/>
              <a:buAutoNum type="arabicPeriod"/>
            </a:pPr>
            <a:r>
              <a:rPr lang="en-US" b="1" dirty="0" smtClean="0"/>
              <a:t>It </a:t>
            </a:r>
            <a:r>
              <a:rPr lang="en-US" b="1" dirty="0"/>
              <a:t>will often take the form of, tell me about a time, or give me an example, to allow you to draw upon your past experiences to show your skills and </a:t>
            </a:r>
            <a:r>
              <a:rPr lang="en-US" b="1" dirty="0" smtClean="0"/>
              <a:t>knowledge </a:t>
            </a:r>
          </a:p>
          <a:p>
            <a:pPr marL="514350" indent="-514350">
              <a:buFont typeface="+mj-lt"/>
              <a:buAutoNum type="arabicPeriod"/>
            </a:pPr>
            <a:r>
              <a:rPr lang="en-US" b="1" dirty="0" smtClean="0"/>
              <a:t>For </a:t>
            </a:r>
            <a:r>
              <a:rPr lang="en-US" b="1" dirty="0"/>
              <a:t>example, tell me about a time when you had to meet a deadline, and you didn't meet expectations. Or, give me an example of a time when you innovated on a project.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24</a:t>
            </a:fld>
            <a:endParaRPr lang="en-US"/>
          </a:p>
        </p:txBody>
      </p:sp>
      <p:pic>
        <p:nvPicPr>
          <p:cNvPr id="18434" name="Picture 2" descr="C:\Documents and Settings\pascott\Local Settings\Temporary Internet Files\Content.IE5\0MORGIRS\MC9000891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609600"/>
            <a:ext cx="1783994" cy="17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985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fontScale="70000" lnSpcReduction="20000"/>
          </a:bodyPr>
          <a:lstStyle/>
          <a:p>
            <a:pPr marL="0" indent="0">
              <a:buNone/>
            </a:pPr>
            <a:endParaRPr lang="en-US" sz="4000" b="1" i="1" dirty="0" smtClean="0"/>
          </a:p>
          <a:p>
            <a:r>
              <a:rPr lang="en-US" sz="3200" dirty="0" smtClean="0"/>
              <a:t>SAR METHOD</a:t>
            </a:r>
          </a:p>
          <a:p>
            <a:endParaRPr lang="en-US" sz="3200" dirty="0"/>
          </a:p>
          <a:p>
            <a:r>
              <a:rPr lang="en-US" sz="3200" dirty="0" smtClean="0"/>
              <a:t>You will score the highest on behavioral questions if your answers follow Situation – Action – Results (SAR)</a:t>
            </a:r>
          </a:p>
          <a:p>
            <a:endParaRPr lang="en-US" sz="3200" dirty="0"/>
          </a:p>
          <a:p>
            <a:r>
              <a:rPr lang="en-US" sz="3200" dirty="0" smtClean="0"/>
              <a:t>Describe </a:t>
            </a:r>
            <a:r>
              <a:rPr lang="en-US" sz="3200" dirty="0"/>
              <a:t>the situation, </a:t>
            </a:r>
            <a:r>
              <a:rPr lang="en-US" sz="3200" dirty="0" smtClean="0"/>
              <a:t>explain your </a:t>
            </a:r>
            <a:r>
              <a:rPr lang="en-US" sz="3200" dirty="0"/>
              <a:t>actions, and </a:t>
            </a:r>
            <a:r>
              <a:rPr lang="en-US" sz="3200" dirty="0" smtClean="0"/>
              <a:t>state the results</a:t>
            </a:r>
            <a:r>
              <a:rPr lang="en-US" sz="3200" dirty="0"/>
              <a:t>. </a:t>
            </a:r>
            <a:endParaRPr lang="en-US" sz="3200" dirty="0" smtClean="0"/>
          </a:p>
          <a:p>
            <a:endParaRPr lang="en-US" sz="3200" dirty="0"/>
          </a:p>
          <a:p>
            <a:r>
              <a:rPr lang="en-US" sz="3200" dirty="0" smtClean="0"/>
              <a:t>Tell me about a time when you </a:t>
            </a:r>
            <a:r>
              <a:rPr lang="en-US" sz="3200" dirty="0"/>
              <a:t>managed a project with team members from other departments and faced a </a:t>
            </a:r>
            <a:r>
              <a:rPr lang="en-US" sz="3200" dirty="0" smtClean="0"/>
              <a:t>challenge</a:t>
            </a:r>
          </a:p>
          <a:p>
            <a:endParaRPr lang="en-US" sz="3200" dirty="0"/>
          </a:p>
          <a:p>
            <a:r>
              <a:rPr lang="en-US" sz="3200" dirty="0" smtClean="0"/>
              <a:t>. </a:t>
            </a:r>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25</a:t>
            </a:fld>
            <a:endParaRPr lang="en-US"/>
          </a:p>
        </p:txBody>
      </p:sp>
      <p:pic>
        <p:nvPicPr>
          <p:cNvPr id="19458" name="Picture 2" descr="C:\Documents and Settings\pascott\Local Settings\Temporary Internet Files\Content.IE5\Y3ITJ32S\MC9003836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914" y="1245580"/>
            <a:ext cx="1956206" cy="131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698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fontScale="40000" lnSpcReduction="20000"/>
          </a:bodyPr>
          <a:lstStyle/>
          <a:p>
            <a:r>
              <a:rPr lang="en-US" sz="3000" b="1" dirty="0" smtClean="0"/>
              <a:t>Situation:</a:t>
            </a:r>
          </a:p>
          <a:p>
            <a:pPr marL="514350" indent="-514350">
              <a:buFont typeface="+mj-lt"/>
              <a:buAutoNum type="arabicPeriod"/>
            </a:pPr>
            <a:r>
              <a:rPr lang="en-US" sz="3200" dirty="0" smtClean="0"/>
              <a:t>When </a:t>
            </a:r>
            <a:r>
              <a:rPr lang="en-US" sz="3200" dirty="0"/>
              <a:t>I was with my former company I managed a project that involved representatives from sales, marketing and an outside agency. </a:t>
            </a:r>
          </a:p>
          <a:p>
            <a:pPr marL="514350" indent="-514350">
              <a:buFont typeface="+mj-lt"/>
              <a:buAutoNum type="arabicPeriod"/>
            </a:pPr>
            <a:r>
              <a:rPr lang="en-US" sz="3200" dirty="0"/>
              <a:t>O</a:t>
            </a:r>
            <a:r>
              <a:rPr lang="en-US" sz="3200" dirty="0" smtClean="0"/>
              <a:t>ur </a:t>
            </a:r>
            <a:r>
              <a:rPr lang="en-US" sz="3200" dirty="0"/>
              <a:t>goal was to increase the market share for one of our existing products</a:t>
            </a:r>
            <a:r>
              <a:rPr lang="en-US" sz="3200" dirty="0" smtClean="0"/>
              <a:t>.</a:t>
            </a:r>
          </a:p>
          <a:p>
            <a:endParaRPr lang="en-US" sz="2300" dirty="0"/>
          </a:p>
          <a:p>
            <a:r>
              <a:rPr lang="en-US" sz="3000" b="1" dirty="0" smtClean="0"/>
              <a:t>Action:</a:t>
            </a:r>
          </a:p>
          <a:p>
            <a:pPr marL="514350" indent="-514350">
              <a:buFont typeface="+mj-lt"/>
              <a:buAutoNum type="arabicPeriod"/>
            </a:pPr>
            <a:r>
              <a:rPr lang="en-US" sz="3200" dirty="0" smtClean="0"/>
              <a:t>So </a:t>
            </a:r>
            <a:r>
              <a:rPr lang="en-US" sz="3200" dirty="0"/>
              <a:t>I used the project plan that I built into a spreadsheet that listed all the tasks and the time frame for when those tasks were due</a:t>
            </a:r>
            <a:r>
              <a:rPr lang="en-US" sz="3200" dirty="0" smtClean="0"/>
              <a:t>.</a:t>
            </a:r>
          </a:p>
          <a:p>
            <a:pPr marL="514350" indent="-514350">
              <a:buFont typeface="+mj-lt"/>
              <a:buAutoNum type="arabicPeriod"/>
            </a:pPr>
            <a:r>
              <a:rPr lang="en-US" sz="3200" dirty="0" smtClean="0"/>
              <a:t>And </a:t>
            </a:r>
            <a:r>
              <a:rPr lang="en-US" sz="3200" dirty="0"/>
              <a:t>I also listed the people who were responsible for each task. </a:t>
            </a:r>
            <a:endParaRPr lang="en-US" sz="3200" dirty="0" smtClean="0"/>
          </a:p>
          <a:p>
            <a:pPr marL="514350" indent="-514350">
              <a:buFont typeface="+mj-lt"/>
              <a:buAutoNum type="arabicPeriod"/>
            </a:pPr>
            <a:r>
              <a:rPr lang="en-US" sz="3200" dirty="0" smtClean="0"/>
              <a:t>And </a:t>
            </a:r>
            <a:r>
              <a:rPr lang="en-US" sz="3200" dirty="0"/>
              <a:t>then, I set up semi-weekly meetings for the project team to review all action items that were due. </a:t>
            </a:r>
            <a:endParaRPr lang="en-US" sz="3200" dirty="0" smtClean="0"/>
          </a:p>
          <a:p>
            <a:pPr marL="514350" indent="-514350">
              <a:buFont typeface="+mj-lt"/>
              <a:buAutoNum type="arabicPeriod"/>
            </a:pPr>
            <a:r>
              <a:rPr lang="en-US" sz="3200" dirty="0" smtClean="0"/>
              <a:t>There </a:t>
            </a:r>
            <a:r>
              <a:rPr lang="en-US" sz="3200" dirty="0"/>
              <a:t>was one member of the sales team that was constantly late with his projects. </a:t>
            </a:r>
          </a:p>
          <a:p>
            <a:pPr marL="514350" indent="-514350">
              <a:buFont typeface="+mj-lt"/>
              <a:buAutoNum type="arabicPeriod"/>
            </a:pPr>
            <a:r>
              <a:rPr lang="en-US" sz="3200" dirty="0"/>
              <a:t>So I scheduled a one on one meeting with him to determine what was preventing him from completing his projects on time. </a:t>
            </a:r>
            <a:endParaRPr lang="en-US" sz="3200" dirty="0" smtClean="0"/>
          </a:p>
          <a:p>
            <a:pPr marL="514350" indent="-514350">
              <a:buFont typeface="+mj-lt"/>
              <a:buAutoNum type="arabicPeriod"/>
            </a:pPr>
            <a:r>
              <a:rPr lang="en-US" sz="3200" dirty="0" smtClean="0"/>
              <a:t>And </a:t>
            </a:r>
            <a:r>
              <a:rPr lang="en-US" sz="3200" dirty="0"/>
              <a:t>I also explained to him that the whole project was going to fall behind if he kept missing his due dates. </a:t>
            </a:r>
            <a:endParaRPr lang="en-US" sz="3200" dirty="0" smtClean="0"/>
          </a:p>
          <a:p>
            <a:pPr marL="514350" indent="-514350">
              <a:buFont typeface="+mj-lt"/>
              <a:buAutoNum type="arabicPeriod"/>
            </a:pPr>
            <a:r>
              <a:rPr lang="en-US" sz="3200" dirty="0" smtClean="0"/>
              <a:t>And </a:t>
            </a:r>
            <a:r>
              <a:rPr lang="en-US" sz="3200" dirty="0"/>
              <a:t>as it turns out, we were near the end of the quarter and he was behind on his sales quota. So he was focusing all of his attention on sales</a:t>
            </a:r>
            <a:r>
              <a:rPr lang="en-US" sz="3200" dirty="0" smtClean="0"/>
              <a:t>.</a:t>
            </a:r>
          </a:p>
          <a:p>
            <a:pPr marL="514350" indent="-514350">
              <a:buFont typeface="+mj-lt"/>
              <a:buAutoNum type="arabicPeriod"/>
            </a:pPr>
            <a:r>
              <a:rPr lang="en-US" sz="3200" dirty="0" smtClean="0"/>
              <a:t>I asked if  </a:t>
            </a:r>
            <a:r>
              <a:rPr lang="en-US" sz="3200" dirty="0"/>
              <a:t>there </a:t>
            </a:r>
            <a:r>
              <a:rPr lang="en-US" sz="3200" dirty="0" smtClean="0"/>
              <a:t>was anything </a:t>
            </a:r>
            <a:r>
              <a:rPr lang="en-US" sz="3200" dirty="0"/>
              <a:t>I can do to help you </a:t>
            </a:r>
            <a:r>
              <a:rPr lang="en-US" sz="3200" dirty="0" smtClean="0"/>
              <a:t>, or if </a:t>
            </a:r>
            <a:r>
              <a:rPr lang="en-US" sz="3200" dirty="0"/>
              <a:t>there's someone else in the sales department who could assist. Now in the end there was a sales administrator who actually helped him complete his project</a:t>
            </a:r>
            <a:r>
              <a:rPr lang="en-US" sz="3200" dirty="0" smtClean="0"/>
              <a:t>.</a:t>
            </a:r>
          </a:p>
          <a:p>
            <a:pPr marL="514350" indent="-514350">
              <a:buFont typeface="+mj-lt"/>
              <a:buAutoNum type="arabicPeriod"/>
            </a:pPr>
            <a:endParaRPr lang="en-US" sz="2300" dirty="0"/>
          </a:p>
          <a:p>
            <a:r>
              <a:rPr lang="en-US" sz="3000" b="1" dirty="0" smtClean="0"/>
              <a:t>Result: </a:t>
            </a:r>
            <a:endParaRPr lang="en-US" sz="3000" b="1" dirty="0"/>
          </a:p>
          <a:p>
            <a:pPr marL="457200" indent="-457200">
              <a:buFont typeface="+mj-lt"/>
              <a:buAutoNum type="arabicPeriod"/>
            </a:pPr>
            <a:r>
              <a:rPr lang="en-US" sz="3000" dirty="0" smtClean="0"/>
              <a:t>We were able to develop an effective action plan which resulted in an increase of market share by 20%on this product</a:t>
            </a:r>
            <a:endParaRPr lang="en-US" sz="3000" dirty="0"/>
          </a:p>
        </p:txBody>
      </p:sp>
      <p:sp>
        <p:nvSpPr>
          <p:cNvPr id="4" name="Slide Number Placeholder 3"/>
          <p:cNvSpPr>
            <a:spLocks noGrp="1"/>
          </p:cNvSpPr>
          <p:nvPr>
            <p:ph type="sldNum" sz="quarter" idx="12"/>
          </p:nvPr>
        </p:nvSpPr>
        <p:spPr/>
        <p:txBody>
          <a:bodyPr/>
          <a:lstStyle/>
          <a:p>
            <a:fld id="{153E6F14-1A1D-475A-A795-C17EC9B9599B}" type="slidenum">
              <a:rPr lang="en-US" smtClean="0"/>
              <a:t>26</a:t>
            </a:fld>
            <a:endParaRPr lang="en-US"/>
          </a:p>
        </p:txBody>
      </p:sp>
    </p:spTree>
    <p:extLst>
      <p:ext uri="{BB962C8B-B14F-4D97-AF65-F5344CB8AC3E}">
        <p14:creationId xmlns:p14="http://schemas.microsoft.com/office/powerpoint/2010/main" val="3317720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a:bodyPr>
          <a:lstStyle/>
          <a:p>
            <a:pPr marL="0" indent="0">
              <a:buNone/>
            </a:pPr>
            <a:endParaRPr lang="en-US" sz="1400" dirty="0"/>
          </a:p>
          <a:p>
            <a:r>
              <a:rPr lang="en-US" sz="3200" b="1" i="1" dirty="0" smtClean="0"/>
              <a:t>Case or Situational Questions</a:t>
            </a:r>
          </a:p>
          <a:p>
            <a:pPr marL="514350" indent="-514350">
              <a:buFont typeface="+mj-lt"/>
              <a:buAutoNum type="arabicPeriod"/>
            </a:pPr>
            <a:r>
              <a:rPr lang="en-US" b="1" dirty="0" smtClean="0"/>
              <a:t>The </a:t>
            </a:r>
            <a:r>
              <a:rPr lang="en-US" b="1" dirty="0"/>
              <a:t>purpose is to evaluate your problem solving and analytical abilities. </a:t>
            </a:r>
            <a:endParaRPr lang="en-US" b="1" dirty="0" smtClean="0"/>
          </a:p>
          <a:p>
            <a:pPr marL="514350" indent="-514350">
              <a:buFont typeface="+mj-lt"/>
              <a:buAutoNum type="arabicPeriod"/>
            </a:pPr>
            <a:r>
              <a:rPr lang="en-US" b="1" dirty="0" smtClean="0"/>
              <a:t>It </a:t>
            </a:r>
            <a:r>
              <a:rPr lang="en-US" b="1" dirty="0"/>
              <a:t>will often take the form of, how would you, or what would you do? Your answer shows how you would approach a problem, or a work situation, and allows them to see how you think on your </a:t>
            </a:r>
            <a:r>
              <a:rPr lang="en-US" b="1" dirty="0" smtClean="0"/>
              <a:t>feet</a:t>
            </a:r>
          </a:p>
          <a:p>
            <a:pPr marL="514350" indent="-514350">
              <a:buFont typeface="+mj-lt"/>
              <a:buAutoNum type="arabicPeriod"/>
            </a:pPr>
            <a:r>
              <a:rPr lang="en-US" b="1" dirty="0" smtClean="0"/>
              <a:t>For </a:t>
            </a:r>
            <a:r>
              <a:rPr lang="en-US" b="1" dirty="0"/>
              <a:t>example, how would you change our website? Or, what would you do if you had an angry client?</a:t>
            </a:r>
          </a:p>
          <a:p>
            <a:pPr marL="514350" indent="-514350">
              <a:buFont typeface="+mj-lt"/>
              <a:buAutoNum type="arabicPeriod"/>
            </a:pPr>
            <a:endParaRPr lang="en-US" b="1"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27</a:t>
            </a:fld>
            <a:endParaRPr lang="en-US"/>
          </a:p>
        </p:txBody>
      </p:sp>
      <p:pic>
        <p:nvPicPr>
          <p:cNvPr id="20482" name="Picture 2" descr="C:\Documents and Settings\pascott\Local Settings\Temporary Internet Files\Content.IE5\YII53TIA\MC9000594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295400"/>
            <a:ext cx="216542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Documents and Settings\pascott\Local Settings\Temporary Internet Files\Content.IE5\YII53TIA\MC9000596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43" y="435528"/>
            <a:ext cx="1556657" cy="171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3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lnSpcReduction="10000"/>
          </a:bodyPr>
          <a:lstStyle/>
          <a:p>
            <a:pPr marL="0" indent="0">
              <a:buNone/>
            </a:pPr>
            <a:endParaRPr lang="en-US" sz="1400" dirty="0"/>
          </a:p>
          <a:p>
            <a:r>
              <a:rPr lang="en-US" sz="3500" b="1" i="1" dirty="0" smtClean="0"/>
              <a:t>Resume Based Questions</a:t>
            </a:r>
          </a:p>
          <a:p>
            <a:pPr marL="514350" indent="-514350">
              <a:buFont typeface="+mj-lt"/>
              <a:buAutoNum type="arabicPeriod"/>
            </a:pPr>
            <a:r>
              <a:rPr lang="en-US" sz="2600" b="1" dirty="0" smtClean="0"/>
              <a:t>The </a:t>
            </a:r>
            <a:r>
              <a:rPr lang="en-US" sz="2600" b="1" dirty="0"/>
              <a:t>purpose is to gain more information on experiences you have highlighted and confirm the depth of your skills and knowledge. </a:t>
            </a:r>
            <a:endParaRPr lang="en-US" sz="2600" b="1" dirty="0" smtClean="0"/>
          </a:p>
          <a:p>
            <a:pPr marL="514350" indent="-514350">
              <a:buFont typeface="+mj-lt"/>
              <a:buAutoNum type="arabicPeriod"/>
            </a:pPr>
            <a:r>
              <a:rPr lang="en-US" sz="2600" b="1" dirty="0" smtClean="0"/>
              <a:t>They'll </a:t>
            </a:r>
            <a:r>
              <a:rPr lang="en-US" sz="2600" b="1" dirty="0"/>
              <a:t>ask you direct questions from your resume. So you'll need to be able to expand on it in detail. </a:t>
            </a:r>
            <a:endParaRPr lang="en-US" sz="2600" b="1" dirty="0" smtClean="0"/>
          </a:p>
          <a:p>
            <a:pPr marL="514350" indent="-514350">
              <a:buFont typeface="+mj-lt"/>
              <a:buAutoNum type="arabicPeriod"/>
            </a:pPr>
            <a:r>
              <a:rPr lang="en-US" sz="2600" b="1" dirty="0" smtClean="0"/>
              <a:t>For </a:t>
            </a:r>
            <a:r>
              <a:rPr lang="en-US" sz="2600" b="1" dirty="0"/>
              <a:t>example, you mentioned in your resume that you have HTML experience. Can you tell me where you've used this? </a:t>
            </a:r>
          </a:p>
          <a:p>
            <a:pPr marL="0" indent="0">
              <a:buNone/>
            </a:pPr>
            <a:endParaRPr lang="en-US" sz="2600" dirty="0" smtClean="0"/>
          </a:p>
          <a:p>
            <a:pPr marL="0" indent="0">
              <a:buNone/>
            </a:pPr>
            <a:endParaRPr lang="en-US" sz="2600" dirty="0"/>
          </a:p>
        </p:txBody>
      </p:sp>
      <p:sp>
        <p:nvSpPr>
          <p:cNvPr id="4" name="Slide Number Placeholder 3"/>
          <p:cNvSpPr>
            <a:spLocks noGrp="1"/>
          </p:cNvSpPr>
          <p:nvPr>
            <p:ph type="sldNum" sz="quarter" idx="12"/>
          </p:nvPr>
        </p:nvSpPr>
        <p:spPr/>
        <p:txBody>
          <a:bodyPr/>
          <a:lstStyle/>
          <a:p>
            <a:fld id="{153E6F14-1A1D-475A-A795-C17EC9B9599B}" type="slidenum">
              <a:rPr lang="en-US" smtClean="0"/>
              <a:t>28</a:t>
            </a:fld>
            <a:endParaRPr lang="en-US"/>
          </a:p>
        </p:txBody>
      </p:sp>
      <p:pic>
        <p:nvPicPr>
          <p:cNvPr id="21506" name="Picture 2" descr="C:\Documents and Settings\pascott\Local Settings\Temporary Internet Files\Content.IE5\YII53TIA\MC9000828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33400"/>
            <a:ext cx="1910182" cy="186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777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fontScale="92500" lnSpcReduction="20000"/>
          </a:bodyPr>
          <a:lstStyle/>
          <a:p>
            <a:pPr marL="0" indent="0">
              <a:buNone/>
            </a:pPr>
            <a:endParaRPr lang="en-US" sz="1400" dirty="0"/>
          </a:p>
          <a:p>
            <a:pPr marL="0" indent="0" algn="ctr">
              <a:buNone/>
            </a:pPr>
            <a:r>
              <a:rPr lang="en-US" sz="3200" b="1" i="1" dirty="0" smtClean="0"/>
              <a:t>Practice, Practice, Practice</a:t>
            </a:r>
          </a:p>
          <a:p>
            <a:pPr marL="0" indent="0" algn="ctr">
              <a:buNone/>
            </a:pPr>
            <a:endParaRPr lang="en-US" sz="1400" i="1" dirty="0"/>
          </a:p>
          <a:p>
            <a:r>
              <a:rPr lang="en-US" sz="3200" b="1" dirty="0"/>
              <a:t>Practicing for the interview helps you feel confident </a:t>
            </a:r>
            <a:r>
              <a:rPr lang="en-US" sz="3200" b="1" dirty="0" smtClean="0"/>
              <a:t>not </a:t>
            </a:r>
            <a:r>
              <a:rPr lang="en-US" sz="3200" b="1" dirty="0"/>
              <a:t>stressed out about what you're going to </a:t>
            </a:r>
            <a:r>
              <a:rPr lang="en-US" sz="3200" b="1" dirty="0" smtClean="0"/>
              <a:t>say </a:t>
            </a:r>
          </a:p>
          <a:p>
            <a:pPr marL="0" indent="0">
              <a:buNone/>
            </a:pPr>
            <a:endParaRPr lang="en-US" sz="1900" b="1" dirty="0" smtClean="0"/>
          </a:p>
          <a:p>
            <a:r>
              <a:rPr lang="en-US" sz="3200" b="1" dirty="0"/>
              <a:t>Y</a:t>
            </a:r>
            <a:r>
              <a:rPr lang="en-US" sz="3200" b="1" dirty="0" smtClean="0"/>
              <a:t>ou'll </a:t>
            </a:r>
            <a:r>
              <a:rPr lang="en-US" sz="3200" b="1" dirty="0"/>
              <a:t>want to mirror an actual interview as closely as </a:t>
            </a:r>
            <a:r>
              <a:rPr lang="en-US" sz="3200" b="1" dirty="0" smtClean="0"/>
              <a:t>possible </a:t>
            </a:r>
          </a:p>
          <a:p>
            <a:pPr marL="0" indent="0">
              <a:buNone/>
            </a:pPr>
            <a:endParaRPr lang="en-US" sz="3200" b="1" dirty="0" smtClean="0"/>
          </a:p>
          <a:p>
            <a:r>
              <a:rPr lang="en-US" sz="3200" b="1" dirty="0" smtClean="0"/>
              <a:t>Set </a:t>
            </a:r>
            <a:r>
              <a:rPr lang="en-US" sz="3200" b="1" dirty="0"/>
              <a:t>up a space that is conducive to interviews</a:t>
            </a:r>
            <a:endParaRPr lang="en-US" sz="3200" b="1" dirty="0" smtClean="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29</a:t>
            </a:fld>
            <a:endParaRPr lang="en-US"/>
          </a:p>
        </p:txBody>
      </p:sp>
      <p:pic>
        <p:nvPicPr>
          <p:cNvPr id="22530" name="Picture 2" descr="C:\Documents and Settings\pascott\Local Settings\Temporary Internet Files\Content.IE5\GUG4QECL\MC900060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85800"/>
            <a:ext cx="1588313" cy="179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78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1">
                    <a:lumMod val="75000"/>
                  </a:schemeClr>
                </a:solidFill>
              </a:rPr>
              <a:t>NETWORKING KEY POINTS</a:t>
            </a:r>
            <a:endParaRPr lang="en-US" dirty="0"/>
          </a:p>
        </p:txBody>
      </p:sp>
      <p:sp>
        <p:nvSpPr>
          <p:cNvPr id="3" name="Content Placeholder 2"/>
          <p:cNvSpPr>
            <a:spLocks noGrp="1"/>
          </p:cNvSpPr>
          <p:nvPr>
            <p:ph idx="1"/>
          </p:nvPr>
        </p:nvSpPr>
        <p:spPr>
          <a:xfrm>
            <a:off x="381000" y="1600200"/>
            <a:ext cx="8382000" cy="4114800"/>
          </a:xfrm>
          <a:solidFill>
            <a:schemeClr val="tx1"/>
          </a:solidFill>
          <a:ln w="28575">
            <a:solidFill>
              <a:schemeClr val="tx1"/>
            </a:solidFill>
          </a:ln>
        </p:spPr>
        <p:txBody>
          <a:bodyPr>
            <a:normAutofit/>
          </a:bodyPr>
          <a:lstStyle/>
          <a:p>
            <a:pPr marL="0" indent="0">
              <a:buNone/>
            </a:pPr>
            <a:r>
              <a:rPr lang="en-US" sz="3600" b="1" i="1" dirty="0" smtClean="0">
                <a:solidFill>
                  <a:srgbClr val="FFFF66"/>
                </a:solidFill>
              </a:rPr>
              <a:t>  </a:t>
            </a:r>
          </a:p>
          <a:p>
            <a:pPr>
              <a:buFont typeface="Wingdings" panose="05000000000000000000" pitchFamily="2" charset="2"/>
              <a:buChar char="v"/>
            </a:pPr>
            <a:r>
              <a:rPr lang="en-US" sz="3600" b="1" i="1" dirty="0" smtClean="0">
                <a:solidFill>
                  <a:srgbClr val="FFFF66"/>
                </a:solidFill>
              </a:rPr>
              <a:t>  What is Networking?</a:t>
            </a:r>
          </a:p>
          <a:p>
            <a:pPr>
              <a:buFont typeface="Wingdings" panose="05000000000000000000" pitchFamily="2" charset="2"/>
              <a:buChar char="v"/>
            </a:pPr>
            <a:r>
              <a:rPr lang="en-US" sz="3600" b="1" i="1" dirty="0" smtClean="0">
                <a:solidFill>
                  <a:srgbClr val="FFFF66"/>
                </a:solidFill>
              </a:rPr>
              <a:t>  Importance</a:t>
            </a:r>
            <a:r>
              <a:rPr lang="en-US" sz="3200" b="1" dirty="0" smtClean="0">
                <a:solidFill>
                  <a:srgbClr val="FFFF66"/>
                </a:solidFill>
              </a:rPr>
              <a:t> </a:t>
            </a:r>
          </a:p>
          <a:p>
            <a:pPr>
              <a:buFont typeface="Wingdings" panose="05000000000000000000" pitchFamily="2" charset="2"/>
              <a:buChar char="v"/>
            </a:pPr>
            <a:r>
              <a:rPr lang="en-US" sz="3200" b="1" dirty="0" smtClean="0">
                <a:solidFill>
                  <a:srgbClr val="FFFF66"/>
                </a:solidFill>
              </a:rPr>
              <a:t>  </a:t>
            </a:r>
            <a:r>
              <a:rPr lang="en-US" sz="3600" b="1" i="1" dirty="0" smtClean="0">
                <a:solidFill>
                  <a:srgbClr val="FFFF66"/>
                </a:solidFill>
              </a:rPr>
              <a:t>Social Capital</a:t>
            </a:r>
          </a:p>
          <a:p>
            <a:pPr>
              <a:buFont typeface="Wingdings" panose="05000000000000000000" pitchFamily="2" charset="2"/>
              <a:buChar char="v"/>
            </a:pPr>
            <a:r>
              <a:rPr lang="en-US" sz="3200" b="1" dirty="0" smtClean="0">
                <a:solidFill>
                  <a:srgbClr val="FFFF66"/>
                </a:solidFill>
              </a:rPr>
              <a:t>  </a:t>
            </a:r>
            <a:r>
              <a:rPr lang="en-US" sz="3600" b="1" i="1" dirty="0" smtClean="0">
                <a:solidFill>
                  <a:srgbClr val="FFFF66"/>
                </a:solidFill>
              </a:rPr>
              <a:t>Expanding your Social Capital</a:t>
            </a:r>
            <a:endParaRPr lang="en-US" dirty="0" smtClean="0"/>
          </a:p>
          <a:p>
            <a:pPr marL="0" indent="0">
              <a:buNone/>
            </a:pPr>
            <a:endParaRPr lang="en-US" dirty="0"/>
          </a:p>
          <a:p>
            <a:pPr marL="0" indent="0">
              <a:buNone/>
            </a:pPr>
            <a:endParaRPr lang="en-US" dirty="0" smtClean="0"/>
          </a:p>
          <a:p>
            <a:pPr marL="0" indent="0">
              <a:buNone/>
            </a:pPr>
            <a:endParaRPr lang="en-US" dirty="0">
              <a:solidFill>
                <a:srgbClr val="FFFF00"/>
              </a:solidFill>
            </a:endParaRPr>
          </a:p>
          <a:p>
            <a:pPr marL="0" indent="0">
              <a:buNone/>
            </a:pPr>
            <a:endParaRPr lang="en-US" dirty="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153E6F14-1A1D-475A-A795-C17EC9B9599B}" type="slidenum">
              <a:rPr lang="en-US" smtClean="0"/>
              <a:t>3</a:t>
            </a:fld>
            <a:endParaRPr lang="en-US"/>
          </a:p>
        </p:txBody>
      </p:sp>
      <p:pic>
        <p:nvPicPr>
          <p:cNvPr id="1027" name="Picture 3" descr="C:\Documents and Settings\pascott\Local Settings\Temporary Internet Files\Content.IE5\5KKOF1JN\MC9002918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9050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56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381000" y="1828800"/>
            <a:ext cx="8229600" cy="4648200"/>
          </a:xfrm>
          <a:solidFill>
            <a:srgbClr val="CCFF33"/>
          </a:solidFill>
          <a:ln w="38100">
            <a:solidFill>
              <a:schemeClr val="tx1"/>
            </a:solidFill>
          </a:ln>
        </p:spPr>
        <p:txBody>
          <a:bodyPr>
            <a:normAutofit/>
          </a:bodyPr>
          <a:lstStyle/>
          <a:p>
            <a:pPr marL="0" indent="0">
              <a:buNone/>
            </a:pPr>
            <a:endParaRPr lang="en-US" sz="1400" dirty="0"/>
          </a:p>
          <a:p>
            <a:r>
              <a:rPr lang="en-US" sz="3200" b="1" dirty="0"/>
              <a:t>D</a:t>
            </a:r>
            <a:r>
              <a:rPr lang="en-US" sz="3200" b="1" dirty="0" smtClean="0"/>
              <a:t>ress </a:t>
            </a:r>
            <a:r>
              <a:rPr lang="en-US" sz="3200" b="1" dirty="0"/>
              <a:t>the part, and have a friend or family member play the part of the interviewer. </a:t>
            </a:r>
            <a:endParaRPr lang="en-US" sz="3200" b="1" dirty="0" smtClean="0"/>
          </a:p>
          <a:p>
            <a:pPr marL="0" indent="0">
              <a:buNone/>
            </a:pPr>
            <a:endParaRPr lang="en-US" sz="3200" b="1" dirty="0" smtClean="0"/>
          </a:p>
          <a:p>
            <a:r>
              <a:rPr lang="en-US" sz="3200" b="1" dirty="0" smtClean="0"/>
              <a:t>You may </a:t>
            </a:r>
            <a:r>
              <a:rPr lang="en-US" sz="3200" b="1" dirty="0"/>
              <a:t>also create flashcards that will allow you to shuffle them and be comfortable answering in any order. </a:t>
            </a:r>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30</a:t>
            </a:fld>
            <a:endParaRPr lang="en-US"/>
          </a:p>
        </p:txBody>
      </p:sp>
      <p:pic>
        <p:nvPicPr>
          <p:cNvPr id="22530" name="Picture 2" descr="C:\Documents and Settings\pascott\Local Settings\Temporary Internet Files\Content.IE5\GUG4QECL\MC900060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33400"/>
            <a:ext cx="1588313" cy="179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48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fontScale="32500" lnSpcReduction="20000"/>
          </a:bodyPr>
          <a:lstStyle/>
          <a:p>
            <a:pPr marL="0" indent="0">
              <a:buNone/>
            </a:pPr>
            <a:endParaRPr lang="en-US" sz="9600" b="1" i="1" dirty="0" smtClean="0"/>
          </a:p>
          <a:p>
            <a:pPr marL="0" indent="0">
              <a:buNone/>
            </a:pPr>
            <a:r>
              <a:rPr lang="en-US" sz="9000" b="1" i="1" dirty="0" smtClean="0"/>
              <a:t>Your Turn To Ask Questions</a:t>
            </a:r>
          </a:p>
          <a:p>
            <a:pPr marL="0" indent="0">
              <a:buNone/>
            </a:pPr>
            <a:endParaRPr lang="en-US" sz="9000" b="1" i="1" dirty="0" smtClean="0"/>
          </a:p>
          <a:p>
            <a:pPr marL="742950" indent="-742950">
              <a:buFont typeface="+mj-lt"/>
              <a:buAutoNum type="arabicPeriod"/>
            </a:pPr>
            <a:r>
              <a:rPr lang="en-US" sz="8000" b="1" dirty="0" smtClean="0"/>
              <a:t>You'll want to make sure that it is the right organization and role for you.</a:t>
            </a:r>
          </a:p>
          <a:p>
            <a:pPr marL="0" indent="0">
              <a:buNone/>
            </a:pPr>
            <a:endParaRPr lang="en-US" sz="8000" b="1" dirty="0" smtClean="0"/>
          </a:p>
          <a:p>
            <a:pPr marL="742950" indent="-742950">
              <a:buFont typeface="+mj-lt"/>
              <a:buAutoNum type="arabicPeriod"/>
            </a:pPr>
            <a:r>
              <a:rPr lang="en-US" sz="8000" b="1" dirty="0" smtClean="0"/>
              <a:t>Asking questions confirms your interest in the company, and may be used to make you stand out in the interview process.</a:t>
            </a:r>
            <a:endParaRPr lang="en-US" sz="7200"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31</a:t>
            </a:fld>
            <a:endParaRPr lang="en-US"/>
          </a:p>
        </p:txBody>
      </p:sp>
      <p:pic>
        <p:nvPicPr>
          <p:cNvPr id="23554" name="Picture 2" descr="C:\Documents and Settings\pascott\Local Settings\Temporary Internet Files\Content.IE5\4D2KEU1S\MC9002972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1430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081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fontScale="32500" lnSpcReduction="20000"/>
          </a:bodyPr>
          <a:lstStyle/>
          <a:p>
            <a:pPr marL="0" indent="0">
              <a:buNone/>
            </a:pPr>
            <a:endParaRPr lang="en-US" sz="1400" dirty="0" smtClean="0"/>
          </a:p>
          <a:p>
            <a:pPr marL="0" indent="0">
              <a:buNone/>
            </a:pPr>
            <a:endParaRPr lang="en-US" sz="4400" b="1" dirty="0" smtClean="0"/>
          </a:p>
          <a:p>
            <a:pPr lvl="2"/>
            <a:r>
              <a:rPr lang="en-US" sz="7200" b="1" dirty="0" smtClean="0"/>
              <a:t>Ask about the organization. Demonstrates interest </a:t>
            </a:r>
          </a:p>
          <a:p>
            <a:pPr lvl="2"/>
            <a:endParaRPr lang="en-US" sz="4400" b="1" dirty="0" smtClean="0"/>
          </a:p>
          <a:p>
            <a:pPr lvl="2"/>
            <a:r>
              <a:rPr lang="en-US" sz="7200" b="1" dirty="0" smtClean="0"/>
              <a:t>Ask about the history of the position. Gains insight into the organization and the potential for advancement</a:t>
            </a:r>
          </a:p>
          <a:p>
            <a:pPr lvl="2"/>
            <a:endParaRPr lang="en-US" sz="4400" b="1" dirty="0" smtClean="0"/>
          </a:p>
          <a:p>
            <a:pPr lvl="2"/>
            <a:r>
              <a:rPr lang="en-US" sz="7200" b="1" dirty="0" smtClean="0"/>
              <a:t>Ask about the job responsibilities. Gain understanding of the position</a:t>
            </a:r>
          </a:p>
          <a:p>
            <a:pPr lvl="2"/>
            <a:endParaRPr lang="en-US" sz="4400" b="1" dirty="0" smtClean="0"/>
          </a:p>
          <a:p>
            <a:pPr lvl="2"/>
            <a:r>
              <a:rPr lang="en-US" sz="7200" b="1" dirty="0" smtClean="0"/>
              <a:t>Ask about the expectations of the position. See how you'll be evaluated</a:t>
            </a:r>
          </a:p>
          <a:p>
            <a:pPr lvl="2"/>
            <a:endParaRPr lang="en-US" sz="4400" b="1" dirty="0" smtClean="0"/>
          </a:p>
          <a:p>
            <a:pPr lvl="2"/>
            <a:r>
              <a:rPr lang="en-US" sz="7200" b="1" dirty="0" smtClean="0"/>
              <a:t>Finally, ask what the next steps are in the process. This is important so you know when to follow up</a:t>
            </a:r>
          </a:p>
          <a:p>
            <a:pPr lvl="2"/>
            <a:endParaRPr lang="en-US" sz="7200"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32</a:t>
            </a:fld>
            <a:endParaRPr lang="en-US"/>
          </a:p>
        </p:txBody>
      </p:sp>
    </p:spTree>
    <p:extLst>
      <p:ext uri="{BB962C8B-B14F-4D97-AF65-F5344CB8AC3E}">
        <p14:creationId xmlns:p14="http://schemas.microsoft.com/office/powerpoint/2010/main" val="815418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ctr"/>
            <a:r>
              <a:rPr lang="en-US" b="1" i="1" dirty="0" smtClean="0">
                <a:solidFill>
                  <a:schemeClr val="accent1">
                    <a:lumMod val="75000"/>
                  </a:schemeClr>
                </a:solidFill>
              </a:rPr>
              <a:t>INTERVIEWING TIPS</a:t>
            </a:r>
            <a:endParaRPr lang="en-US"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lnSpcReduction="10000"/>
          </a:bodyPr>
          <a:lstStyle/>
          <a:p>
            <a:pPr marL="0" indent="0">
              <a:buNone/>
            </a:pPr>
            <a:endParaRPr lang="en-US" sz="1400" dirty="0"/>
          </a:p>
          <a:p>
            <a:r>
              <a:rPr lang="en-US" sz="2800" b="1" i="1" dirty="0" smtClean="0"/>
              <a:t>Bizarre Questions</a:t>
            </a:r>
          </a:p>
          <a:p>
            <a:pPr marL="514350" indent="-514350">
              <a:buFont typeface="+mj-lt"/>
              <a:buAutoNum type="arabicPeriod"/>
            </a:pPr>
            <a:r>
              <a:rPr lang="en-US" sz="2200" b="1" dirty="0" smtClean="0"/>
              <a:t>Brainteasers</a:t>
            </a:r>
            <a:r>
              <a:rPr lang="en-US" sz="2200" b="1" dirty="0"/>
              <a:t>. </a:t>
            </a:r>
            <a:r>
              <a:rPr lang="en-US" sz="2200" b="1" dirty="0" smtClean="0"/>
              <a:t>For </a:t>
            </a:r>
            <a:r>
              <a:rPr lang="en-US" sz="2200" b="1" dirty="0"/>
              <a:t>instance, how many airplanes are in the sky right now? The goal of the interviewer is not to get the right answer from you, but to see how you think through the situation</a:t>
            </a:r>
            <a:r>
              <a:rPr lang="en-US" sz="2200" b="1" dirty="0" smtClean="0"/>
              <a:t>.</a:t>
            </a:r>
          </a:p>
          <a:p>
            <a:pPr marL="514350" indent="-514350">
              <a:buFont typeface="+mj-lt"/>
              <a:buAutoNum type="arabicPeriod"/>
            </a:pPr>
            <a:r>
              <a:rPr lang="en-US" sz="2200" b="1" dirty="0"/>
              <a:t>T</a:t>
            </a:r>
            <a:r>
              <a:rPr lang="en-US" sz="2200" b="1" dirty="0" smtClean="0"/>
              <a:t>esting </a:t>
            </a:r>
            <a:r>
              <a:rPr lang="en-US" sz="2200" b="1" dirty="0"/>
              <a:t>your knowledge and skills. </a:t>
            </a:r>
            <a:r>
              <a:rPr lang="en-US" sz="2200" b="1" dirty="0" smtClean="0"/>
              <a:t>For </a:t>
            </a:r>
            <a:r>
              <a:rPr lang="en-US" sz="2200" b="1" dirty="0"/>
              <a:t>instance, if you were interviewing for a sales position, someone might say to</a:t>
            </a:r>
            <a:r>
              <a:rPr lang="en-US" dirty="0"/>
              <a:t> </a:t>
            </a:r>
            <a:r>
              <a:rPr lang="en-US" sz="2200" b="1" dirty="0"/>
              <a:t>you, sell me this pen. </a:t>
            </a:r>
            <a:endParaRPr lang="en-US" sz="2200" b="1" dirty="0" smtClean="0"/>
          </a:p>
          <a:p>
            <a:pPr marL="514350" indent="-514350">
              <a:buFont typeface="+mj-lt"/>
              <a:buAutoNum type="arabicPeriod"/>
            </a:pPr>
            <a:r>
              <a:rPr lang="en-US" sz="2200" b="1" dirty="0"/>
              <a:t>Q</a:t>
            </a:r>
            <a:r>
              <a:rPr lang="en-US" sz="2200" b="1" dirty="0" smtClean="0"/>
              <a:t>uestioning fit. For </a:t>
            </a:r>
            <a:r>
              <a:rPr lang="en-US" sz="2200" b="1" dirty="0"/>
              <a:t>instance, if you were a tree, what would you be? In an entrepreneurial setting you may want to be fast growing like bamboo. But in a conservative banking environment you may want to be a solid hardwood tree like an oak. </a:t>
            </a:r>
            <a:r>
              <a:rPr lang="en-US" sz="2200" b="1" dirty="0" smtClean="0"/>
              <a:t> </a:t>
            </a:r>
            <a:endParaRPr lang="en-US" sz="2200" b="1"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33</a:t>
            </a:fld>
            <a:endParaRPr lang="en-US"/>
          </a:p>
        </p:txBody>
      </p:sp>
      <p:pic>
        <p:nvPicPr>
          <p:cNvPr id="24578" name="Picture 2" descr="C:\Documents and Settings\pascott\Local Settings\Temporary Internet Files\Content.IE5\5S6Y8I7I\MC900196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60985"/>
            <a:ext cx="1585570" cy="191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987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pPr algn="r"/>
            <a:r>
              <a:rPr lang="en-US" sz="3200" b="1" i="1" dirty="0" smtClean="0">
                <a:solidFill>
                  <a:schemeClr val="accent1">
                    <a:lumMod val="75000"/>
                  </a:schemeClr>
                </a:solidFill>
              </a:rPr>
              <a:t>NETWORKING AND INTERVIEWING </a:t>
            </a:r>
            <a:endParaRPr lang="en-US" sz="3200" dirty="0"/>
          </a:p>
        </p:txBody>
      </p:sp>
      <p:sp>
        <p:nvSpPr>
          <p:cNvPr id="3" name="Content Placeholder 2"/>
          <p:cNvSpPr>
            <a:spLocks noGrp="1"/>
          </p:cNvSpPr>
          <p:nvPr>
            <p:ph idx="1"/>
          </p:nvPr>
        </p:nvSpPr>
        <p:spPr>
          <a:xfrm>
            <a:off x="609600" y="1676400"/>
            <a:ext cx="8229600" cy="4648200"/>
          </a:xfrm>
          <a:solidFill>
            <a:srgbClr val="CCFF33"/>
          </a:solidFill>
          <a:ln w="38100">
            <a:solidFill>
              <a:schemeClr val="tx1"/>
            </a:solidFill>
          </a:ln>
        </p:spPr>
        <p:txBody>
          <a:bodyPr>
            <a:normAutofit fontScale="92500" lnSpcReduction="10000"/>
          </a:bodyPr>
          <a:lstStyle/>
          <a:p>
            <a:pPr marL="0" indent="0">
              <a:buNone/>
            </a:pPr>
            <a:endParaRPr lang="en-US" sz="1400" dirty="0"/>
          </a:p>
          <a:p>
            <a:pPr>
              <a:buFont typeface="Wingdings" panose="05000000000000000000" pitchFamily="2" charset="2"/>
              <a:buChar char="v"/>
            </a:pPr>
            <a:r>
              <a:rPr lang="en-US" sz="3500" b="1" i="1" dirty="0" smtClean="0"/>
              <a:t> It is not so much Who you </a:t>
            </a:r>
            <a:r>
              <a:rPr lang="en-US" sz="3500" b="1" i="1" dirty="0"/>
              <a:t>K</a:t>
            </a:r>
            <a:r>
              <a:rPr lang="en-US" sz="3500" b="1" i="1" dirty="0" smtClean="0"/>
              <a:t>now, </a:t>
            </a:r>
          </a:p>
          <a:p>
            <a:pPr marL="0" indent="0">
              <a:buNone/>
            </a:pPr>
            <a:r>
              <a:rPr lang="en-US" sz="3500" b="1" i="1" dirty="0"/>
              <a:t>	</a:t>
            </a:r>
            <a:r>
              <a:rPr lang="en-US" sz="3500" b="1" i="1" dirty="0" smtClean="0"/>
              <a:t>	but WHO KNOWS YOU!</a:t>
            </a:r>
          </a:p>
          <a:p>
            <a:pPr marL="0" indent="0">
              <a:buNone/>
            </a:pPr>
            <a:endParaRPr lang="en-US" sz="1300" b="1" i="1" dirty="0"/>
          </a:p>
          <a:p>
            <a:pPr>
              <a:buFont typeface="Wingdings" panose="05000000000000000000" pitchFamily="2" charset="2"/>
              <a:buChar char="v"/>
            </a:pPr>
            <a:r>
              <a:rPr lang="en-US" sz="3500" b="1" i="1" dirty="0" smtClean="0"/>
              <a:t> Get Connected, Stay Connected, 		REPEAT</a:t>
            </a:r>
          </a:p>
          <a:p>
            <a:pPr marL="0" indent="0">
              <a:buNone/>
            </a:pPr>
            <a:endParaRPr lang="en-US" sz="1500" b="1" i="1" dirty="0"/>
          </a:p>
          <a:p>
            <a:pPr>
              <a:buFont typeface="Wingdings" panose="05000000000000000000" pitchFamily="2" charset="2"/>
              <a:buChar char="v"/>
            </a:pPr>
            <a:r>
              <a:rPr lang="en-US" sz="3500" b="1" i="1" dirty="0" smtClean="0"/>
              <a:t> You get one chance to make a good 	impression – prepare for interviews</a:t>
            </a:r>
          </a:p>
          <a:p>
            <a:pPr marL="0" indent="0">
              <a:buNone/>
            </a:pPr>
            <a:r>
              <a:rPr lang="en-US" sz="3500" dirty="0" smtClean="0"/>
              <a:t>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34</a:t>
            </a:fld>
            <a:endParaRPr lang="en-US"/>
          </a:p>
        </p:txBody>
      </p:sp>
      <p:pic>
        <p:nvPicPr>
          <p:cNvPr id="25602" name="Picture 2" descr="C:\Documents and Settings\pascott\Local Settings\Temporary Internet Files\Content.IE5\PY1NDLFJ\MC9102172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550" y="2743200"/>
            <a:ext cx="1320643" cy="1683715"/>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Documents and Settings\pascott\Local Settings\Temporary Internet Files\Content.IE5\58I8EP6C\MC9003676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5072743"/>
            <a:ext cx="1531375" cy="1654454"/>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C:\Documents and Settings\pascott\Local Settings\Temporary Internet Files\Content.IE5\2KGNWR7B\MC9003889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459" y="152400"/>
            <a:ext cx="1343254" cy="181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574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alpha val="98824"/>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8001000" cy="2384425"/>
          </a:xfrm>
        </p:spPr>
        <p:txBody>
          <a:bodyPr/>
          <a:lstStyle/>
          <a:p>
            <a:r>
              <a:rPr lang="en-US" sz="4800" b="1" dirty="0" smtClean="0">
                <a:solidFill>
                  <a:schemeClr val="tx1"/>
                </a:solidFill>
              </a:rPr>
              <a:t>Networking &amp; interviewing skills 101</a:t>
            </a:r>
            <a:endParaRPr lang="en-US" sz="4800" b="1" dirty="0">
              <a:solidFill>
                <a:schemeClr val="tx1"/>
              </a:solidFill>
            </a:endParaRPr>
          </a:p>
        </p:txBody>
      </p:sp>
      <p:sp>
        <p:nvSpPr>
          <p:cNvPr id="3" name="Subtitle 2"/>
          <p:cNvSpPr>
            <a:spLocks noGrp="1"/>
          </p:cNvSpPr>
          <p:nvPr>
            <p:ph type="subTitle" idx="1"/>
          </p:nvPr>
        </p:nvSpPr>
        <p:spPr>
          <a:xfrm>
            <a:off x="685800" y="4114800"/>
            <a:ext cx="6400800" cy="1752600"/>
          </a:xfrm>
          <a:solidFill>
            <a:srgbClr val="92D050"/>
          </a:solidFill>
          <a:ln w="28575">
            <a:solidFill>
              <a:schemeClr val="tx1"/>
            </a:solidFill>
          </a:ln>
        </p:spPr>
        <p:txBody>
          <a:bodyPr>
            <a:normAutofit lnSpcReduction="10000"/>
          </a:bodyPr>
          <a:lstStyle/>
          <a:p>
            <a:r>
              <a:rPr lang="en-US" b="1" dirty="0" smtClean="0">
                <a:solidFill>
                  <a:schemeClr val="tx1"/>
                </a:solidFill>
              </a:rPr>
              <a:t>Phyllis A. Scott</a:t>
            </a:r>
          </a:p>
          <a:p>
            <a:r>
              <a:rPr lang="en-US" b="1" dirty="0" smtClean="0">
                <a:solidFill>
                  <a:schemeClr val="tx1"/>
                </a:solidFill>
              </a:rPr>
              <a:t>Corporate Recruiter</a:t>
            </a:r>
          </a:p>
          <a:p>
            <a:r>
              <a:rPr lang="en-US" b="1" dirty="0" err="1" smtClean="0">
                <a:solidFill>
                  <a:schemeClr val="tx1"/>
                </a:solidFill>
              </a:rPr>
              <a:t>Geisinger</a:t>
            </a:r>
            <a:r>
              <a:rPr lang="en-US" b="1" dirty="0" smtClean="0">
                <a:solidFill>
                  <a:schemeClr val="tx1"/>
                </a:solidFill>
              </a:rPr>
              <a:t> Health System</a:t>
            </a:r>
          </a:p>
          <a:p>
            <a:r>
              <a:rPr lang="en-US" b="1" dirty="0" smtClean="0">
                <a:solidFill>
                  <a:schemeClr val="tx1"/>
                </a:solidFill>
              </a:rPr>
              <a:t>pascott@geisinger.edu</a:t>
            </a:r>
            <a:endParaRPr lang="en-US" b="1" dirty="0">
              <a:solidFill>
                <a:schemeClr val="tx1"/>
              </a:solidFill>
            </a:endParaRPr>
          </a:p>
        </p:txBody>
      </p:sp>
      <p:pic>
        <p:nvPicPr>
          <p:cNvPr id="4" name="Picture 2" descr="C:\Documents and Settings\pascott\Local Settings\Temporary Internet Files\Content.IE5\RSC9IGW1\MC9000899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5673" y="381000"/>
            <a:ext cx="2381061" cy="225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9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xfrm>
            <a:off x="457200" y="1828800"/>
            <a:ext cx="8382000" cy="4419600"/>
          </a:xfrm>
          <a:solidFill>
            <a:schemeClr val="tx1"/>
          </a:solidFill>
          <a:ln w="28575">
            <a:solidFill>
              <a:schemeClr val="tx1"/>
            </a:solidFill>
          </a:ln>
        </p:spPr>
        <p:txBody>
          <a:bodyPr>
            <a:normAutofit fontScale="77500" lnSpcReduction="20000"/>
          </a:bodyPr>
          <a:lstStyle/>
          <a:p>
            <a:pPr marL="0" indent="0">
              <a:buNone/>
            </a:pPr>
            <a:r>
              <a:rPr lang="en-US" sz="3600" b="1" i="1" dirty="0" smtClean="0">
                <a:solidFill>
                  <a:srgbClr val="FFFF66"/>
                </a:solidFill>
              </a:rPr>
              <a:t> </a:t>
            </a:r>
          </a:p>
          <a:p>
            <a:pPr>
              <a:buFont typeface="Wingdings" panose="05000000000000000000" pitchFamily="2" charset="2"/>
              <a:buChar char="v"/>
            </a:pPr>
            <a:r>
              <a:rPr lang="en-US" sz="3200" b="1" dirty="0" smtClean="0">
                <a:solidFill>
                  <a:srgbClr val="FFFF66"/>
                </a:solidFill>
              </a:rPr>
              <a:t>  Making </a:t>
            </a:r>
            <a:r>
              <a:rPr lang="en-US" sz="3200" b="1" dirty="0">
                <a:solidFill>
                  <a:srgbClr val="FFFF66"/>
                </a:solidFill>
              </a:rPr>
              <a:t>connections </a:t>
            </a:r>
            <a:endParaRPr lang="en-US" sz="3200" b="1" dirty="0" smtClean="0">
              <a:solidFill>
                <a:srgbClr val="FFFF66"/>
              </a:solidFill>
            </a:endParaRPr>
          </a:p>
          <a:p>
            <a:pPr>
              <a:buFont typeface="Wingdings" panose="05000000000000000000" pitchFamily="2" charset="2"/>
              <a:buChar char="v"/>
            </a:pPr>
            <a:endParaRPr lang="en-US" sz="1200" b="1" dirty="0" smtClean="0">
              <a:solidFill>
                <a:srgbClr val="FFFF66"/>
              </a:solidFill>
            </a:endParaRPr>
          </a:p>
          <a:p>
            <a:pPr>
              <a:buFont typeface="Wingdings" panose="05000000000000000000" pitchFamily="2" charset="2"/>
              <a:buChar char="v"/>
            </a:pPr>
            <a:r>
              <a:rPr lang="en-US" sz="3200" b="1" dirty="0" smtClean="0">
                <a:solidFill>
                  <a:srgbClr val="FFFF66"/>
                </a:solidFill>
              </a:rPr>
              <a:t>  Exchanging information, contacts, referrals, good 	will, or services</a:t>
            </a:r>
          </a:p>
          <a:p>
            <a:pPr>
              <a:buFont typeface="Wingdings" panose="05000000000000000000" pitchFamily="2" charset="2"/>
              <a:buChar char="v"/>
            </a:pPr>
            <a:endParaRPr lang="en-US" sz="1200" b="1" dirty="0" smtClean="0">
              <a:solidFill>
                <a:srgbClr val="FFFF66"/>
              </a:solidFill>
            </a:endParaRPr>
          </a:p>
          <a:p>
            <a:pPr>
              <a:buFont typeface="Wingdings" panose="05000000000000000000" pitchFamily="2" charset="2"/>
              <a:buChar char="v"/>
            </a:pPr>
            <a:r>
              <a:rPr lang="en-US" sz="3200" b="1" dirty="0" smtClean="0">
                <a:solidFill>
                  <a:srgbClr val="FFFF66"/>
                </a:solidFill>
              </a:rPr>
              <a:t>  Building and cultivating mutually beneficial 	relationships </a:t>
            </a:r>
          </a:p>
          <a:p>
            <a:pPr>
              <a:buFont typeface="Wingdings" panose="05000000000000000000" pitchFamily="2" charset="2"/>
              <a:buChar char="v"/>
            </a:pPr>
            <a:endParaRPr lang="en-US" sz="1200" b="1" dirty="0" smtClean="0">
              <a:solidFill>
                <a:srgbClr val="FFFF66"/>
              </a:solidFill>
            </a:endParaRPr>
          </a:p>
          <a:p>
            <a:pPr>
              <a:buFont typeface="Wingdings" panose="05000000000000000000" pitchFamily="2" charset="2"/>
              <a:buChar char="v"/>
            </a:pPr>
            <a:r>
              <a:rPr lang="en-US" sz="3200" b="1" dirty="0">
                <a:solidFill>
                  <a:srgbClr val="FFFF66"/>
                </a:solidFill>
              </a:rPr>
              <a:t> </a:t>
            </a:r>
            <a:r>
              <a:rPr lang="en-US" sz="3200" b="1" dirty="0" smtClean="0">
                <a:solidFill>
                  <a:srgbClr val="FFFF66"/>
                </a:solidFill>
              </a:rPr>
              <a:t> </a:t>
            </a:r>
            <a:r>
              <a:rPr lang="en-US" sz="3100" b="1" dirty="0" smtClean="0">
                <a:solidFill>
                  <a:srgbClr val="FFFF00"/>
                </a:solidFill>
              </a:rPr>
              <a:t>Facilitates making you an insider</a:t>
            </a:r>
            <a:r>
              <a:rPr lang="en-US" sz="3100" b="1" dirty="0">
                <a:solidFill>
                  <a:srgbClr val="FFFF00"/>
                </a:solidFill>
              </a:rPr>
              <a:t>, not </a:t>
            </a:r>
            <a:r>
              <a:rPr lang="en-US" sz="3100" b="1" dirty="0" smtClean="0">
                <a:solidFill>
                  <a:srgbClr val="FFFF00"/>
                </a:solidFill>
              </a:rPr>
              <a:t>an outsider</a:t>
            </a:r>
          </a:p>
          <a:p>
            <a:pPr>
              <a:buFont typeface="Wingdings" panose="05000000000000000000" pitchFamily="2" charset="2"/>
              <a:buChar char="v"/>
            </a:pPr>
            <a:endParaRPr lang="en-US" sz="1200" b="1" cap="all" dirty="0"/>
          </a:p>
          <a:p>
            <a:pPr>
              <a:buFont typeface="Wingdings" panose="05000000000000000000" pitchFamily="2" charset="2"/>
              <a:buChar char="v"/>
            </a:pPr>
            <a:r>
              <a:rPr lang="en-US" sz="3200" b="1" cap="all" dirty="0" smtClean="0">
                <a:solidFill>
                  <a:srgbClr val="FFFF00"/>
                </a:solidFill>
              </a:rPr>
              <a:t>  </a:t>
            </a:r>
            <a:r>
              <a:rPr lang="en-US" sz="3200" b="1" dirty="0" smtClean="0">
                <a:solidFill>
                  <a:srgbClr val="FFFF00"/>
                </a:solidFill>
              </a:rPr>
              <a:t>It is not selling nor using people </a:t>
            </a:r>
            <a:r>
              <a:rPr lang="en-US" sz="3200" b="1" dirty="0">
                <a:solidFill>
                  <a:srgbClr val="FFFF00"/>
                </a:solidFill>
              </a:rPr>
              <a:t>for your </a:t>
            </a:r>
            <a:r>
              <a:rPr lang="en-US" sz="3200" b="1" dirty="0" smtClean="0">
                <a:solidFill>
                  <a:srgbClr val="FFFF00"/>
                </a:solidFill>
              </a:rPr>
              <a:t>gain</a:t>
            </a:r>
          </a:p>
          <a:p>
            <a:pPr>
              <a:buFont typeface="Wingdings" panose="05000000000000000000" pitchFamily="2" charset="2"/>
              <a:buChar char="v"/>
            </a:pPr>
            <a:endParaRPr lang="en-US" sz="1300" b="1" dirty="0">
              <a:solidFill>
                <a:srgbClr val="FFFF00"/>
              </a:solidFill>
            </a:endParaRPr>
          </a:p>
          <a:p>
            <a:pPr>
              <a:buFont typeface="Wingdings" panose="05000000000000000000" pitchFamily="2" charset="2"/>
              <a:buChar char="v"/>
            </a:pPr>
            <a:r>
              <a:rPr lang="en-US" sz="3200" b="1" dirty="0" smtClean="0">
                <a:solidFill>
                  <a:srgbClr val="FFFF00"/>
                </a:solidFill>
              </a:rPr>
              <a:t>  Networking </a:t>
            </a:r>
            <a:r>
              <a:rPr lang="en-US" sz="3200" b="1" dirty="0">
                <a:solidFill>
                  <a:srgbClr val="FFFF00"/>
                </a:solidFill>
              </a:rPr>
              <a:t>leads to new relationships, new </a:t>
            </a:r>
            <a:r>
              <a:rPr lang="en-US" sz="3200" b="1" dirty="0" smtClean="0">
                <a:solidFill>
                  <a:srgbClr val="FFFF00"/>
                </a:solidFill>
              </a:rPr>
              <a:t>	opportunities </a:t>
            </a:r>
            <a:r>
              <a:rPr lang="en-US" sz="3200" b="1" dirty="0">
                <a:solidFill>
                  <a:srgbClr val="FFFF00"/>
                </a:solidFill>
              </a:rPr>
              <a:t>and greater </a:t>
            </a:r>
            <a:r>
              <a:rPr lang="en-US" sz="3200" b="1" dirty="0" smtClean="0">
                <a:solidFill>
                  <a:srgbClr val="FFFF00"/>
                </a:solidFill>
              </a:rPr>
              <a:t>accomplishments</a:t>
            </a:r>
            <a:endParaRPr lang="en-US" sz="3200" b="1" dirty="0">
              <a:solidFill>
                <a:srgbClr val="FFFF00"/>
              </a:solidFill>
            </a:endParaRPr>
          </a:p>
          <a:p>
            <a:pPr>
              <a:buFont typeface="Wingdings" panose="05000000000000000000" pitchFamily="2" charset="2"/>
              <a:buChar char="v"/>
            </a:pPr>
            <a:endParaRPr lang="en-US" sz="3200" b="1" dirty="0" smtClean="0">
              <a:solidFill>
                <a:srgbClr val="FFFF00"/>
              </a:solidFill>
            </a:endParaRPr>
          </a:p>
          <a:p>
            <a:pPr>
              <a:buFont typeface="Wingdings" panose="05000000000000000000" pitchFamily="2" charset="2"/>
              <a:buChar char="v"/>
            </a:pPr>
            <a:endParaRPr lang="en-US" sz="3200" b="1" dirty="0" smtClean="0">
              <a:solidFill>
                <a:srgbClr val="FFFF00"/>
              </a:solidFill>
            </a:endParaRPr>
          </a:p>
          <a:p>
            <a:pPr>
              <a:buFont typeface="Wingdings" panose="05000000000000000000" pitchFamily="2" charset="2"/>
              <a:buChar char="v"/>
            </a:pPr>
            <a:endParaRPr lang="en-US" sz="3200" b="1" dirty="0" smtClean="0">
              <a:solidFill>
                <a:srgbClr val="FFFF66"/>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solidFill>
                <a:srgbClr val="FFFF00"/>
              </a:solidFill>
            </a:endParaRPr>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4</a:t>
            </a:fld>
            <a:endParaRPr lang="en-US"/>
          </a:p>
        </p:txBody>
      </p:sp>
      <p:pic>
        <p:nvPicPr>
          <p:cNvPr id="2050" name="Picture 2" descr="C:\Documents and Settings\pascott\Local Settings\Temporary Internet Files\Content.IE5\PY1NDLFJ\MC91021636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024" y="765061"/>
            <a:ext cx="2006289" cy="174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694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xfrm>
            <a:off x="457200" y="1828800"/>
            <a:ext cx="8382000" cy="4419600"/>
          </a:xfrm>
          <a:solidFill>
            <a:schemeClr val="tx1"/>
          </a:solidFill>
          <a:ln w="28575">
            <a:solidFill>
              <a:schemeClr val="tx1"/>
            </a:solidFill>
          </a:ln>
        </p:spPr>
        <p:txBody>
          <a:bodyPr>
            <a:normAutofit fontScale="85000" lnSpcReduction="20000"/>
          </a:bodyPr>
          <a:lstStyle/>
          <a:p>
            <a:pPr marL="0" indent="0">
              <a:buNone/>
            </a:pPr>
            <a:r>
              <a:rPr lang="en-US" sz="3600" b="1" i="1" dirty="0" smtClean="0">
                <a:solidFill>
                  <a:srgbClr val="FFFF66"/>
                </a:solidFill>
              </a:rPr>
              <a:t> </a:t>
            </a:r>
          </a:p>
          <a:p>
            <a:pPr>
              <a:buFont typeface="Wingdings" panose="05000000000000000000" pitchFamily="2" charset="2"/>
              <a:buChar char="v"/>
            </a:pPr>
            <a:r>
              <a:rPr lang="en-US" sz="3200" b="1" dirty="0" smtClean="0">
                <a:solidFill>
                  <a:srgbClr val="FFFF66"/>
                </a:solidFill>
              </a:rPr>
              <a:t>  </a:t>
            </a:r>
            <a:r>
              <a:rPr lang="en-US" sz="3200" b="1" dirty="0" smtClean="0">
                <a:solidFill>
                  <a:srgbClr val="FFFF66"/>
                </a:solidFill>
              </a:rPr>
              <a:t>Stat News (www.statnews.com) </a:t>
            </a:r>
            <a:endParaRPr lang="en-US" sz="3200" b="1" dirty="0" smtClean="0">
              <a:solidFill>
                <a:srgbClr val="FFFF66"/>
              </a:solidFill>
            </a:endParaRPr>
          </a:p>
          <a:p>
            <a:pPr>
              <a:buFont typeface="Wingdings" panose="05000000000000000000" pitchFamily="2" charset="2"/>
              <a:buChar char="v"/>
            </a:pPr>
            <a:endParaRPr lang="en-US" sz="1200" b="1" dirty="0" smtClean="0">
              <a:solidFill>
                <a:srgbClr val="FFFF66"/>
              </a:solidFill>
            </a:endParaRPr>
          </a:p>
          <a:p>
            <a:pPr marL="0" indent="0">
              <a:buNone/>
            </a:pPr>
            <a:r>
              <a:rPr lang="en-US" sz="3200" b="1" dirty="0">
                <a:solidFill>
                  <a:srgbClr val="FFFF66"/>
                </a:solidFill>
              </a:rPr>
              <a:t>	</a:t>
            </a:r>
            <a:r>
              <a:rPr lang="en-US" sz="3200" b="1" dirty="0" smtClean="0">
                <a:solidFill>
                  <a:srgbClr val="FFFF66"/>
                </a:solidFill>
              </a:rPr>
              <a:t>“</a:t>
            </a:r>
            <a:r>
              <a:rPr lang="en-US" sz="3200" dirty="0" smtClean="0">
                <a:solidFill>
                  <a:srgbClr val="FFFF00"/>
                </a:solidFill>
              </a:rPr>
              <a:t>Over </a:t>
            </a:r>
            <a:r>
              <a:rPr lang="en-US" sz="3200" dirty="0">
                <a:solidFill>
                  <a:srgbClr val="FFFF00"/>
                </a:solidFill>
              </a:rPr>
              <a:t>the coming decades, many of the most </a:t>
            </a:r>
            <a:r>
              <a:rPr lang="en-US" sz="3200" dirty="0" smtClean="0">
                <a:solidFill>
                  <a:srgbClr val="FFFF00"/>
                </a:solidFill>
              </a:rPr>
              <a:t>	important stories </a:t>
            </a:r>
            <a:r>
              <a:rPr lang="en-US" sz="3200" dirty="0">
                <a:solidFill>
                  <a:srgbClr val="FFFF00"/>
                </a:solidFill>
              </a:rPr>
              <a:t>in the world will come out of </a:t>
            </a:r>
            <a:r>
              <a:rPr lang="en-US" sz="3200" dirty="0" smtClean="0">
                <a:solidFill>
                  <a:srgbClr val="FFFF00"/>
                </a:solidFill>
              </a:rPr>
              <a:t>	life sciences</a:t>
            </a:r>
            <a:r>
              <a:rPr lang="en-US" sz="3200" dirty="0">
                <a:solidFill>
                  <a:srgbClr val="FFFF00"/>
                </a:solidFill>
              </a:rPr>
              <a:t>. Our </a:t>
            </a:r>
            <a:r>
              <a:rPr lang="en-US" sz="3200" dirty="0" smtClean="0">
                <a:solidFill>
                  <a:srgbClr val="FFFF00"/>
                </a:solidFill>
              </a:rPr>
              <a:t>mission </a:t>
            </a:r>
            <a:r>
              <a:rPr lang="en-US" sz="3200" dirty="0">
                <a:solidFill>
                  <a:srgbClr val="FFFF00"/>
                </a:solidFill>
              </a:rPr>
              <a:t>is to uncover and </a:t>
            </a:r>
            <a:r>
              <a:rPr lang="en-US" sz="3200" dirty="0" smtClean="0">
                <a:solidFill>
                  <a:srgbClr val="FFFF00"/>
                </a:solidFill>
              </a:rPr>
              <a:t>	follow </a:t>
            </a:r>
            <a:r>
              <a:rPr lang="en-US" sz="3200" dirty="0">
                <a:solidFill>
                  <a:srgbClr val="FFFF00"/>
                </a:solidFill>
              </a:rPr>
              <a:t>the </a:t>
            </a:r>
            <a:r>
              <a:rPr lang="en-US" sz="3200" dirty="0" smtClean="0">
                <a:solidFill>
                  <a:srgbClr val="FFFF00"/>
                </a:solidFill>
              </a:rPr>
              <a:t>biggest </a:t>
            </a:r>
            <a:r>
              <a:rPr lang="en-US" sz="3200" dirty="0">
                <a:solidFill>
                  <a:srgbClr val="FFFF00"/>
                </a:solidFill>
              </a:rPr>
              <a:t>stories rising </a:t>
            </a:r>
            <a:r>
              <a:rPr lang="en-US" sz="3200" dirty="0" smtClean="0">
                <a:solidFill>
                  <a:srgbClr val="FFFF00"/>
                </a:solidFill>
              </a:rPr>
              <a:t>out </a:t>
            </a:r>
            <a:r>
              <a:rPr lang="en-US" sz="3200" dirty="0">
                <a:solidFill>
                  <a:srgbClr val="FFFF00"/>
                </a:solidFill>
              </a:rPr>
              <a:t>of this </a:t>
            </a:r>
            <a:r>
              <a:rPr lang="en-US" sz="3200" dirty="0" smtClean="0">
                <a:solidFill>
                  <a:srgbClr val="FFFF00"/>
                </a:solidFill>
              </a:rPr>
              <a:t>	sector</a:t>
            </a:r>
            <a:r>
              <a:rPr lang="en-US" sz="3200" dirty="0">
                <a:solidFill>
                  <a:srgbClr val="FFFF00"/>
                </a:solidFill>
              </a:rPr>
              <a:t>. Major, </a:t>
            </a:r>
            <a:r>
              <a:rPr lang="en-US" sz="3200" dirty="0" smtClean="0">
                <a:solidFill>
                  <a:srgbClr val="FFFF00"/>
                </a:solidFill>
              </a:rPr>
              <a:t>untold </a:t>
            </a:r>
            <a:r>
              <a:rPr lang="en-US" sz="3200" dirty="0">
                <a:solidFill>
                  <a:srgbClr val="FFFF00"/>
                </a:solidFill>
              </a:rPr>
              <a:t>stories will unfold on our </a:t>
            </a:r>
            <a:r>
              <a:rPr lang="en-US" sz="3200" dirty="0" smtClean="0">
                <a:solidFill>
                  <a:srgbClr val="FFFF00"/>
                </a:solidFill>
              </a:rPr>
              <a:t>	site</a:t>
            </a:r>
            <a:r>
              <a:rPr lang="en-US" sz="3200" dirty="0">
                <a:solidFill>
                  <a:srgbClr val="FFFF00"/>
                </a:solidFill>
              </a:rPr>
              <a:t>, as we examine </a:t>
            </a:r>
            <a:r>
              <a:rPr lang="en-US" sz="3200" dirty="0" smtClean="0">
                <a:solidFill>
                  <a:srgbClr val="FFFF00"/>
                </a:solidFill>
              </a:rPr>
              <a:t>issues </a:t>
            </a:r>
            <a:r>
              <a:rPr lang="en-US" sz="3200" dirty="0">
                <a:solidFill>
                  <a:srgbClr val="FFFF00"/>
                </a:solidFill>
              </a:rPr>
              <a:t>and questions that </a:t>
            </a:r>
            <a:r>
              <a:rPr lang="en-US" sz="3200" dirty="0" smtClean="0">
                <a:solidFill>
                  <a:srgbClr val="FFFF00"/>
                </a:solidFill>
              </a:rPr>
              <a:t>	affect </a:t>
            </a:r>
            <a:r>
              <a:rPr lang="en-US" sz="3200" dirty="0">
                <a:solidFill>
                  <a:srgbClr val="FFFF00"/>
                </a:solidFill>
              </a:rPr>
              <a:t>every </a:t>
            </a:r>
            <a:r>
              <a:rPr lang="en-US" sz="3200" dirty="0" smtClean="0">
                <a:solidFill>
                  <a:srgbClr val="FFFF00"/>
                </a:solidFill>
              </a:rPr>
              <a:t>human being</a:t>
            </a:r>
            <a:r>
              <a:rPr lang="en-US" sz="3200" dirty="0">
                <a:solidFill>
                  <a:srgbClr val="FFFF00"/>
                </a:solidFill>
              </a:rPr>
              <a:t>. There is simply not </a:t>
            </a:r>
            <a:r>
              <a:rPr lang="en-US" sz="3200" dirty="0" smtClean="0">
                <a:solidFill>
                  <a:srgbClr val="FFFF00"/>
                </a:solidFill>
              </a:rPr>
              <a:t>	enough coverage.” </a:t>
            </a:r>
            <a:r>
              <a:rPr lang="en-US" sz="3200" dirty="0"/>
              <a:t>presently of these vital matters. STAT launches now to </a:t>
            </a:r>
            <a:r>
              <a:rPr lang="en-US" sz="3200" dirty="0" smtClean="0"/>
              <a:t>do</a:t>
            </a:r>
            <a:endParaRPr lang="en-US" sz="1200" b="1" dirty="0" smtClean="0">
              <a:solidFill>
                <a:srgbClr val="FFFF66"/>
              </a:solidFill>
            </a:endParaRPr>
          </a:p>
          <a:p>
            <a:pPr>
              <a:buFont typeface="Wingdings" panose="05000000000000000000" pitchFamily="2" charset="2"/>
              <a:buChar char="v"/>
            </a:pPr>
            <a:endParaRPr lang="en-US" sz="3100" b="1" dirty="0" smtClean="0">
              <a:solidFill>
                <a:srgbClr val="FFFF00"/>
              </a:solidFill>
            </a:endParaRPr>
          </a:p>
          <a:p>
            <a:pPr>
              <a:buFont typeface="Wingdings" panose="05000000000000000000" pitchFamily="2" charset="2"/>
              <a:buChar char="v"/>
            </a:pPr>
            <a:endParaRPr lang="en-US" sz="1200" b="1" cap="all" dirty="0"/>
          </a:p>
          <a:p>
            <a:pPr marL="0" indent="0">
              <a:buNone/>
            </a:pPr>
            <a:endParaRPr lang="en-US" sz="3200" b="1" dirty="0" smtClean="0">
              <a:solidFill>
                <a:srgbClr val="FFFF00"/>
              </a:solidFill>
            </a:endParaRPr>
          </a:p>
          <a:p>
            <a:pPr>
              <a:buFont typeface="Wingdings" panose="05000000000000000000" pitchFamily="2" charset="2"/>
              <a:buChar char="v"/>
            </a:pPr>
            <a:endParaRPr lang="en-US" sz="1300" b="1" dirty="0">
              <a:solidFill>
                <a:srgbClr val="FFFF00"/>
              </a:solidFill>
            </a:endParaRPr>
          </a:p>
          <a:p>
            <a:pPr marL="0" indent="0">
              <a:buNone/>
            </a:pPr>
            <a:endParaRPr lang="en-US" sz="3200" b="1" dirty="0" smtClean="0">
              <a:solidFill>
                <a:srgbClr val="FFFF00"/>
              </a:solidFill>
            </a:endParaRPr>
          </a:p>
          <a:p>
            <a:pPr>
              <a:buFont typeface="Wingdings" panose="05000000000000000000" pitchFamily="2" charset="2"/>
              <a:buChar char="v"/>
            </a:pPr>
            <a:endParaRPr lang="en-US" sz="3200" b="1" dirty="0" smtClean="0">
              <a:solidFill>
                <a:srgbClr val="FFFF66"/>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solidFill>
                <a:srgbClr val="FFFF00"/>
              </a:solidFill>
            </a:endParaRPr>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5</a:t>
            </a:fld>
            <a:endParaRPr lang="en-US"/>
          </a:p>
        </p:txBody>
      </p:sp>
      <p:pic>
        <p:nvPicPr>
          <p:cNvPr id="2050" name="Picture 2" descr="C:\Documents and Settings\pascott\Local Settings\Temporary Internet Files\Content.IE5\PY1NDLFJ\MC91021636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024" y="765061"/>
            <a:ext cx="2006289" cy="174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595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xfrm>
            <a:off x="457200" y="1828800"/>
            <a:ext cx="8382000" cy="4419600"/>
          </a:xfrm>
          <a:solidFill>
            <a:schemeClr val="tx1"/>
          </a:solidFill>
          <a:ln w="28575">
            <a:solidFill>
              <a:schemeClr val="tx1"/>
            </a:solidFill>
          </a:ln>
        </p:spPr>
        <p:txBody>
          <a:bodyPr>
            <a:normAutofit fontScale="92500" lnSpcReduction="20000"/>
          </a:bodyPr>
          <a:lstStyle/>
          <a:p>
            <a:pPr marL="0" indent="0">
              <a:buNone/>
            </a:pPr>
            <a:r>
              <a:rPr lang="en-US" sz="3600" b="1" i="1" dirty="0" smtClean="0">
                <a:solidFill>
                  <a:srgbClr val="FFFF66"/>
                </a:solidFill>
              </a:rPr>
              <a:t> </a:t>
            </a:r>
          </a:p>
          <a:p>
            <a:pPr>
              <a:buFont typeface="Wingdings" panose="05000000000000000000" pitchFamily="2" charset="2"/>
              <a:buChar char="v"/>
            </a:pPr>
            <a:r>
              <a:rPr lang="en-US" sz="3200" b="1" dirty="0" smtClean="0">
                <a:solidFill>
                  <a:srgbClr val="FFFF66"/>
                </a:solidFill>
              </a:rPr>
              <a:t>  </a:t>
            </a:r>
            <a:r>
              <a:rPr lang="en-US" sz="3200" b="1" dirty="0" smtClean="0">
                <a:solidFill>
                  <a:srgbClr val="FFFF66"/>
                </a:solidFill>
              </a:rPr>
              <a:t>Stat News (www.statnews.com) </a:t>
            </a:r>
            <a:endParaRPr lang="en-US" sz="3200" b="1" dirty="0" smtClean="0">
              <a:solidFill>
                <a:srgbClr val="FFFF66"/>
              </a:solidFill>
            </a:endParaRPr>
          </a:p>
          <a:p>
            <a:pPr>
              <a:buFont typeface="Wingdings" panose="05000000000000000000" pitchFamily="2" charset="2"/>
              <a:buChar char="v"/>
            </a:pPr>
            <a:endParaRPr lang="en-US" sz="1200" b="1" dirty="0" smtClean="0">
              <a:solidFill>
                <a:srgbClr val="FFFF66"/>
              </a:solidFill>
            </a:endParaRPr>
          </a:p>
          <a:p>
            <a:pPr lvl="3"/>
            <a:r>
              <a:rPr lang="en-US" sz="3900" b="1" dirty="0" smtClean="0">
                <a:solidFill>
                  <a:srgbClr val="FFFF66"/>
                </a:solidFill>
              </a:rPr>
              <a:t>In the Lab</a:t>
            </a:r>
          </a:p>
          <a:p>
            <a:pPr lvl="3"/>
            <a:r>
              <a:rPr lang="en-US" sz="3900" b="1" dirty="0" smtClean="0">
                <a:solidFill>
                  <a:srgbClr val="FFFF66"/>
                </a:solidFill>
              </a:rPr>
              <a:t>Money</a:t>
            </a:r>
          </a:p>
          <a:p>
            <a:pPr lvl="3"/>
            <a:r>
              <a:rPr lang="en-US" sz="3900" b="1" dirty="0" smtClean="0">
                <a:solidFill>
                  <a:srgbClr val="FFFF66"/>
                </a:solidFill>
              </a:rPr>
              <a:t>Politics</a:t>
            </a:r>
          </a:p>
          <a:p>
            <a:pPr lvl="3"/>
            <a:r>
              <a:rPr lang="en-US" sz="3900" b="1" dirty="0" smtClean="0">
                <a:solidFill>
                  <a:srgbClr val="FFFF66"/>
                </a:solidFill>
              </a:rPr>
              <a:t>Health</a:t>
            </a:r>
          </a:p>
          <a:p>
            <a:pPr marL="0" indent="0">
              <a:buNone/>
            </a:pPr>
            <a:r>
              <a:rPr lang="en-US" sz="3200" dirty="0" smtClean="0">
                <a:solidFill>
                  <a:srgbClr val="FFFF00"/>
                </a:solidFill>
              </a:rPr>
              <a:t> </a:t>
            </a:r>
            <a:r>
              <a:rPr lang="en-US" sz="3200" dirty="0"/>
              <a:t>presently of these vital matters. STAT launches now to </a:t>
            </a:r>
            <a:r>
              <a:rPr lang="en-US" sz="3200" dirty="0" smtClean="0"/>
              <a:t>do</a:t>
            </a:r>
            <a:endParaRPr lang="en-US" sz="1200" b="1" dirty="0" smtClean="0">
              <a:solidFill>
                <a:srgbClr val="FFFF66"/>
              </a:solidFill>
            </a:endParaRPr>
          </a:p>
          <a:p>
            <a:pPr>
              <a:buFont typeface="Wingdings" panose="05000000000000000000" pitchFamily="2" charset="2"/>
              <a:buChar char="v"/>
            </a:pPr>
            <a:endParaRPr lang="en-US" sz="3100" b="1" dirty="0" smtClean="0">
              <a:solidFill>
                <a:srgbClr val="FFFF00"/>
              </a:solidFill>
            </a:endParaRPr>
          </a:p>
          <a:p>
            <a:pPr>
              <a:buFont typeface="Wingdings" panose="05000000000000000000" pitchFamily="2" charset="2"/>
              <a:buChar char="v"/>
            </a:pPr>
            <a:endParaRPr lang="en-US" sz="1200" b="1" cap="all" dirty="0"/>
          </a:p>
          <a:p>
            <a:pPr marL="0" indent="0">
              <a:buNone/>
            </a:pPr>
            <a:endParaRPr lang="en-US" sz="3200" b="1" dirty="0" smtClean="0">
              <a:solidFill>
                <a:srgbClr val="FFFF00"/>
              </a:solidFill>
            </a:endParaRPr>
          </a:p>
          <a:p>
            <a:pPr>
              <a:buFont typeface="Wingdings" panose="05000000000000000000" pitchFamily="2" charset="2"/>
              <a:buChar char="v"/>
            </a:pPr>
            <a:endParaRPr lang="en-US" sz="1300" b="1" dirty="0">
              <a:solidFill>
                <a:srgbClr val="FFFF00"/>
              </a:solidFill>
            </a:endParaRPr>
          </a:p>
          <a:p>
            <a:pPr marL="0" indent="0">
              <a:buNone/>
            </a:pPr>
            <a:endParaRPr lang="en-US" sz="3200" b="1" dirty="0" smtClean="0">
              <a:solidFill>
                <a:srgbClr val="FFFF00"/>
              </a:solidFill>
            </a:endParaRPr>
          </a:p>
          <a:p>
            <a:pPr>
              <a:buFont typeface="Wingdings" panose="05000000000000000000" pitchFamily="2" charset="2"/>
              <a:buChar char="v"/>
            </a:pPr>
            <a:endParaRPr lang="en-US" sz="3200" b="1" dirty="0" smtClean="0">
              <a:solidFill>
                <a:srgbClr val="FFFF66"/>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solidFill>
                <a:srgbClr val="FFFF00"/>
              </a:solidFill>
            </a:endParaRPr>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53E6F14-1A1D-475A-A795-C17EC9B9599B}" type="slidenum">
              <a:rPr lang="en-US" smtClean="0"/>
              <a:t>6</a:t>
            </a:fld>
            <a:endParaRPr lang="en-US"/>
          </a:p>
        </p:txBody>
      </p:sp>
      <p:pic>
        <p:nvPicPr>
          <p:cNvPr id="2050" name="Picture 2" descr="C:\Documents and Settings\pascott\Local Settings\Temporary Internet Files\Content.IE5\PY1NDLFJ\MC91021636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024" y="765061"/>
            <a:ext cx="2006289" cy="174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77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978" y="533400"/>
            <a:ext cx="8229600" cy="990600"/>
          </a:xfrm>
        </p:spPr>
        <p:txBody>
          <a:bodyPr/>
          <a:lstStyle/>
          <a:p>
            <a:pPr algn="ctr"/>
            <a:r>
              <a:rPr lang="en-US" b="1" i="1" dirty="0">
                <a:solidFill>
                  <a:schemeClr val="accent1">
                    <a:lumMod val="75000"/>
                  </a:schemeClr>
                </a:solidFill>
              </a:rPr>
              <a:t>NETWORKING</a:t>
            </a:r>
            <a:endParaRPr lang="en-US" dirty="0"/>
          </a:p>
        </p:txBody>
      </p:sp>
      <p:sp>
        <p:nvSpPr>
          <p:cNvPr id="4" name="TextBox 3"/>
          <p:cNvSpPr txBox="1"/>
          <p:nvPr/>
        </p:nvSpPr>
        <p:spPr>
          <a:xfrm>
            <a:off x="714778" y="2057400"/>
            <a:ext cx="7620000" cy="4370427"/>
          </a:xfrm>
          <a:prstGeom prst="rect">
            <a:avLst/>
          </a:prstGeom>
          <a:solidFill>
            <a:srgbClr val="FFC000"/>
          </a:solidFill>
          <a:ln w="28575">
            <a:solidFill>
              <a:schemeClr val="tx1"/>
            </a:solidFill>
          </a:ln>
        </p:spPr>
        <p:txBody>
          <a:bodyPr wrap="square" rtlCol="0">
            <a:spAutoFit/>
          </a:bodyPr>
          <a:lstStyle/>
          <a:p>
            <a:pPr marL="457200" indent="-457200">
              <a:buFont typeface="Arial" panose="020B0604020202020204" pitchFamily="34" charset="0"/>
              <a:buChar char="•"/>
            </a:pPr>
            <a:endParaRPr lang="en-US" sz="3200" b="1" dirty="0" smtClean="0"/>
          </a:p>
          <a:p>
            <a:pPr marL="457200" indent="-457200">
              <a:buFont typeface="Arial" panose="020B0604020202020204" pitchFamily="34" charset="0"/>
              <a:buChar char="•"/>
            </a:pPr>
            <a:r>
              <a:rPr lang="en-US" sz="3200" b="1" dirty="0" smtClean="0"/>
              <a:t>Relationships are catalysts </a:t>
            </a:r>
            <a:r>
              <a:rPr lang="en-US" sz="3200" b="1" dirty="0"/>
              <a:t>for </a:t>
            </a:r>
            <a:r>
              <a:rPr lang="en-US" sz="3200" b="1" dirty="0" smtClean="0"/>
              <a:t>success</a:t>
            </a:r>
          </a:p>
          <a:p>
            <a:endParaRPr lang="en-US" sz="1100" b="1" dirty="0" smtClean="0"/>
          </a:p>
          <a:p>
            <a:pPr marL="457200" indent="-457200">
              <a:buFont typeface="Arial" panose="020B0604020202020204" pitchFamily="34" charset="0"/>
              <a:buChar char="•"/>
            </a:pPr>
            <a:r>
              <a:rPr lang="en-US" sz="3200" b="1" dirty="0" smtClean="0"/>
              <a:t>People </a:t>
            </a:r>
            <a:r>
              <a:rPr lang="en-US" sz="3200" b="1" dirty="0"/>
              <a:t>do business </a:t>
            </a:r>
            <a:r>
              <a:rPr lang="en-US" sz="3200" b="1" dirty="0" smtClean="0"/>
              <a:t>with/hire  </a:t>
            </a:r>
            <a:r>
              <a:rPr lang="en-US" sz="3200" b="1" dirty="0"/>
              <a:t>those they </a:t>
            </a:r>
            <a:r>
              <a:rPr lang="en-US" sz="3200" b="1" dirty="0" smtClean="0"/>
              <a:t>know, like </a:t>
            </a:r>
            <a:r>
              <a:rPr lang="en-US" sz="3200" b="1" dirty="0"/>
              <a:t>and </a:t>
            </a:r>
            <a:r>
              <a:rPr lang="en-US" sz="3200" b="1" dirty="0" smtClean="0"/>
              <a:t>trust</a:t>
            </a:r>
          </a:p>
          <a:p>
            <a:endParaRPr lang="en-US" sz="1100" b="1" dirty="0" smtClean="0"/>
          </a:p>
          <a:p>
            <a:pPr marL="457200" indent="-457200">
              <a:buFont typeface="Arial" panose="020B0604020202020204" pitchFamily="34" charset="0"/>
              <a:buChar char="•"/>
            </a:pPr>
            <a:r>
              <a:rPr lang="en-US" sz="3200" b="1" dirty="0" smtClean="0"/>
              <a:t>Relationships permit you to serve </a:t>
            </a:r>
            <a:r>
              <a:rPr lang="en-US" sz="3200" b="1" dirty="0"/>
              <a:t>as a </a:t>
            </a:r>
            <a:r>
              <a:rPr lang="en-US" sz="3200" b="1" dirty="0" smtClean="0"/>
              <a:t>resource/help </a:t>
            </a:r>
            <a:r>
              <a:rPr lang="en-US" sz="3200" b="1" dirty="0"/>
              <a:t>others </a:t>
            </a:r>
            <a:r>
              <a:rPr lang="en-US" sz="3200" b="1" dirty="0" smtClean="0"/>
              <a:t>succeed</a:t>
            </a:r>
          </a:p>
          <a:p>
            <a:endParaRPr lang="en-US" sz="3200" b="1" dirty="0"/>
          </a:p>
        </p:txBody>
      </p:sp>
      <p:sp>
        <p:nvSpPr>
          <p:cNvPr id="6" name="Slide Number Placeholder 5"/>
          <p:cNvSpPr>
            <a:spLocks noGrp="1"/>
          </p:cNvSpPr>
          <p:nvPr>
            <p:ph type="sldNum" sz="quarter" idx="12"/>
          </p:nvPr>
        </p:nvSpPr>
        <p:spPr/>
        <p:txBody>
          <a:bodyPr/>
          <a:lstStyle/>
          <a:p>
            <a:fld id="{153E6F14-1A1D-475A-A795-C17EC9B9599B}" type="slidenum">
              <a:rPr lang="en-US" smtClean="0"/>
              <a:t>7</a:t>
            </a:fld>
            <a:endParaRPr lang="en-US"/>
          </a:p>
        </p:txBody>
      </p:sp>
      <p:pic>
        <p:nvPicPr>
          <p:cNvPr id="3075" name="Picture 3" descr="C:\Documents and Settings\pascott\Local Settings\Temporary Internet Files\Content.IE5\0ZYS46ZG\MC900388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7313" y="914400"/>
            <a:ext cx="1348740" cy="18406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pascott\Local Settings\Temporary Internet Files\Content.IE5\YHVK8B97\MC9102172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 y="598714"/>
            <a:ext cx="1417320" cy="182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74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solidFill>
            <a:srgbClr val="FFC000"/>
          </a:solidFill>
          <a:ln w="28575">
            <a:solidFill>
              <a:schemeClr val="tx1"/>
            </a:solidFill>
          </a:ln>
        </p:spPr>
        <p:txBody>
          <a:bodyPr>
            <a:normAutofit fontScale="92500" lnSpcReduction="10000"/>
          </a:bodyPr>
          <a:lstStyle/>
          <a:p>
            <a:pPr marL="0" indent="0" algn="ctr">
              <a:buNone/>
            </a:pPr>
            <a:r>
              <a:rPr lang="en-US" sz="3600" b="1" dirty="0" smtClean="0"/>
              <a:t>Social Capital</a:t>
            </a:r>
          </a:p>
          <a:p>
            <a:pPr marL="0" indent="0">
              <a:buNone/>
            </a:pPr>
            <a:endParaRPr lang="en-US" sz="1050" dirty="0"/>
          </a:p>
          <a:p>
            <a:pPr>
              <a:buFont typeface="Wingdings" panose="05000000000000000000" pitchFamily="2" charset="2"/>
              <a:buChar char="v"/>
            </a:pPr>
            <a:r>
              <a:rPr lang="en-US" sz="2800" dirty="0"/>
              <a:t> </a:t>
            </a:r>
            <a:r>
              <a:rPr lang="en-US" sz="3200" b="1" dirty="0"/>
              <a:t>Mutually beneficial relationships </a:t>
            </a:r>
            <a:r>
              <a:rPr lang="en-US" sz="3200" b="1" dirty="0" smtClean="0"/>
              <a:t>	build 	Social Capital</a:t>
            </a:r>
          </a:p>
          <a:p>
            <a:pPr marL="1005840" lvl="4" indent="0">
              <a:buNone/>
            </a:pPr>
            <a:r>
              <a:rPr lang="en-US" sz="2000" b="1" i="1" dirty="0" smtClean="0"/>
              <a:t>the </a:t>
            </a:r>
            <a:r>
              <a:rPr lang="en-US" sz="2000" b="1" i="1" dirty="0"/>
              <a:t>network of social connections that </a:t>
            </a:r>
            <a:r>
              <a:rPr lang="en-US" sz="2000" b="1" i="1" dirty="0" smtClean="0"/>
              <a:t>exists </a:t>
            </a:r>
            <a:r>
              <a:rPr lang="en-US" sz="2000" b="1" i="1" dirty="0"/>
              <a:t>between people, </a:t>
            </a:r>
            <a:r>
              <a:rPr lang="en-US" sz="2000" b="1" i="1" dirty="0" smtClean="0"/>
              <a:t>which enables  and encourages </a:t>
            </a:r>
            <a:r>
              <a:rPr lang="en-US" sz="2000" b="1" i="1" dirty="0"/>
              <a:t>mutually advantageous social cooperation </a:t>
            </a:r>
            <a:endParaRPr lang="en-US" sz="2000" b="1" i="1" dirty="0" smtClean="0"/>
          </a:p>
          <a:p>
            <a:pPr>
              <a:buFont typeface="Wingdings" panose="05000000000000000000" pitchFamily="2" charset="2"/>
              <a:buChar char="v"/>
            </a:pPr>
            <a:endParaRPr lang="en-US" sz="1100" b="1" dirty="0"/>
          </a:p>
          <a:p>
            <a:pPr>
              <a:buFont typeface="Wingdings" panose="05000000000000000000" pitchFamily="2" charset="2"/>
              <a:buChar char="v"/>
            </a:pPr>
            <a:r>
              <a:rPr lang="en-US" sz="3200" b="1" dirty="0" smtClean="0"/>
              <a:t> Unlike </a:t>
            </a:r>
            <a:r>
              <a:rPr lang="en-US" sz="3200" b="1" dirty="0"/>
              <a:t>traditional forms of capital, </a:t>
            </a:r>
            <a:r>
              <a:rPr lang="en-US" sz="3200" b="1" dirty="0" smtClean="0"/>
              <a:t>		social </a:t>
            </a:r>
            <a:r>
              <a:rPr lang="en-US" sz="3200" b="1" dirty="0"/>
              <a:t>capital is not depleted by use</a:t>
            </a:r>
            <a:r>
              <a:rPr lang="en-US" sz="3200" b="1" dirty="0" smtClean="0"/>
              <a:t>; 	in </a:t>
            </a:r>
            <a:r>
              <a:rPr lang="en-US" sz="3200" b="1" dirty="0"/>
              <a:t>fact it is depleted by non-use </a:t>
            </a:r>
            <a:endParaRPr lang="en-US" sz="3200" b="1" dirty="0" smtClean="0"/>
          </a:p>
          <a:p>
            <a:pPr marL="0" indent="0">
              <a:buNone/>
            </a:pPr>
            <a:r>
              <a:rPr lang="en-US" sz="3200" b="1" dirty="0" smtClean="0"/>
              <a:t>	("</a:t>
            </a:r>
            <a:r>
              <a:rPr lang="en-US" sz="3200" b="1" dirty="0"/>
              <a:t>use it or lose it</a:t>
            </a:r>
            <a:r>
              <a:rPr lang="en-US" sz="3200" b="1" dirty="0" smtClean="0"/>
              <a:t>") </a:t>
            </a:r>
          </a:p>
          <a:p>
            <a:pPr marL="0" indent="0">
              <a:buNone/>
            </a:pPr>
            <a:endParaRPr lang="en-US" sz="3200" dirty="0"/>
          </a:p>
          <a:p>
            <a:pPr marL="0" indent="0">
              <a:buNone/>
            </a:pPr>
            <a:endParaRPr lang="en-US" dirty="0"/>
          </a:p>
        </p:txBody>
      </p:sp>
      <p:sp>
        <p:nvSpPr>
          <p:cNvPr id="5" name="Slide Number Placeholder 4"/>
          <p:cNvSpPr>
            <a:spLocks noGrp="1"/>
          </p:cNvSpPr>
          <p:nvPr>
            <p:ph type="sldNum" sz="quarter" idx="12"/>
          </p:nvPr>
        </p:nvSpPr>
        <p:spPr/>
        <p:txBody>
          <a:bodyPr/>
          <a:lstStyle/>
          <a:p>
            <a:fld id="{153E6F14-1A1D-475A-A795-C17EC9B9599B}" type="slidenum">
              <a:rPr lang="en-US" smtClean="0"/>
              <a:t>8</a:t>
            </a:fld>
            <a:endParaRPr lang="en-US"/>
          </a:p>
        </p:txBody>
      </p:sp>
      <p:pic>
        <p:nvPicPr>
          <p:cNvPr id="4098" name="Picture 2" descr="C:\Documents and Settings\pascott\Local Settings\Temporary Internet Files\Content.IE5\V8APRI38\MC9003889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8" y="477708"/>
            <a:ext cx="1597457" cy="173918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pascott\Local Settings\Temporary Internet Files\Content.IE5\N91388WQ\MC9102172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686" y="4952999"/>
            <a:ext cx="1831543" cy="178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658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a:noFill/>
        </p:spPr>
        <p:txBody>
          <a:bodyPr/>
          <a:lstStyle/>
          <a:p>
            <a:pPr algn="ctr"/>
            <a:r>
              <a:rPr lang="en-US" b="1" i="1" dirty="0">
                <a:solidFill>
                  <a:schemeClr val="accent1">
                    <a:lumMod val="75000"/>
                  </a:schemeClr>
                </a:solidFill>
              </a:rPr>
              <a:t>NETWORKING</a:t>
            </a:r>
            <a:endParaRPr lang="en-US" dirty="0"/>
          </a:p>
        </p:txBody>
      </p:sp>
      <p:sp>
        <p:nvSpPr>
          <p:cNvPr id="3" name="Content Placeholder 2"/>
          <p:cNvSpPr>
            <a:spLocks noGrp="1"/>
          </p:cNvSpPr>
          <p:nvPr>
            <p:ph idx="1"/>
          </p:nvPr>
        </p:nvSpPr>
        <p:spPr>
          <a:solidFill>
            <a:schemeClr val="tx1"/>
          </a:solidFill>
          <a:ln>
            <a:solidFill>
              <a:schemeClr val="tx1"/>
            </a:solidFill>
          </a:ln>
        </p:spPr>
        <p:txBody>
          <a:bodyPr>
            <a:normAutofit/>
          </a:bodyPr>
          <a:lstStyle/>
          <a:p>
            <a:pPr marL="0" indent="0" algn="ctr">
              <a:buNone/>
            </a:pPr>
            <a:r>
              <a:rPr lang="en-US" sz="3200" b="1" i="1" dirty="0" smtClean="0">
                <a:solidFill>
                  <a:srgbClr val="FFFF00"/>
                </a:solidFill>
              </a:rPr>
              <a:t>Using Social Capital</a:t>
            </a:r>
          </a:p>
          <a:p>
            <a:pPr marL="0" indent="0">
              <a:buNone/>
            </a:pPr>
            <a:endParaRPr lang="en-US" sz="1800" dirty="0">
              <a:solidFill>
                <a:srgbClr val="FFFF00"/>
              </a:solidFill>
            </a:endParaRPr>
          </a:p>
          <a:p>
            <a:r>
              <a:rPr lang="en-US" sz="2800" dirty="0">
                <a:solidFill>
                  <a:srgbClr val="FFFF00"/>
                </a:solidFill>
              </a:rPr>
              <a:t>M</a:t>
            </a:r>
            <a:r>
              <a:rPr lang="en-US" sz="2800" dirty="0" smtClean="0">
                <a:solidFill>
                  <a:srgbClr val="FFFF00"/>
                </a:solidFill>
              </a:rPr>
              <a:t>ost </a:t>
            </a:r>
            <a:r>
              <a:rPr lang="en-US" sz="2800" dirty="0">
                <a:solidFill>
                  <a:srgbClr val="FFFF00"/>
                </a:solidFill>
              </a:rPr>
              <a:t>job seekers tell a limited number of individuals in their network that they are in a job </a:t>
            </a:r>
            <a:r>
              <a:rPr lang="en-US" sz="2800" dirty="0" smtClean="0">
                <a:solidFill>
                  <a:srgbClr val="FFFF00"/>
                </a:solidFill>
              </a:rPr>
              <a:t>search</a:t>
            </a:r>
            <a:r>
              <a:rPr lang="en-US" sz="2800" dirty="0">
                <a:solidFill>
                  <a:srgbClr val="FFFF00"/>
                </a:solidFill>
              </a:rPr>
              <a:t>  </a:t>
            </a:r>
            <a:endParaRPr lang="en-US" sz="2800" dirty="0" smtClean="0">
              <a:solidFill>
                <a:srgbClr val="FFFF00"/>
              </a:solidFill>
            </a:endParaRPr>
          </a:p>
          <a:p>
            <a:endParaRPr lang="en-US" sz="1300" dirty="0" smtClean="0">
              <a:solidFill>
                <a:srgbClr val="FFFF00"/>
              </a:solidFill>
            </a:endParaRPr>
          </a:p>
          <a:p>
            <a:r>
              <a:rPr lang="en-US" sz="2800" dirty="0">
                <a:solidFill>
                  <a:srgbClr val="FFFF00"/>
                </a:solidFill>
              </a:rPr>
              <a:t>R</a:t>
            </a:r>
            <a:r>
              <a:rPr lang="en-US" sz="2800" dirty="0" smtClean="0">
                <a:solidFill>
                  <a:srgbClr val="FFFF00"/>
                </a:solidFill>
              </a:rPr>
              <a:t>etention </a:t>
            </a:r>
            <a:r>
              <a:rPr lang="en-US" sz="2800" dirty="0">
                <a:solidFill>
                  <a:srgbClr val="FFFF00"/>
                </a:solidFill>
              </a:rPr>
              <a:t>of that encounter is short lived and job seekers quickly fall out of sight and out of </a:t>
            </a:r>
            <a:r>
              <a:rPr lang="en-US" sz="2800" dirty="0" smtClean="0">
                <a:solidFill>
                  <a:srgbClr val="FFFF00"/>
                </a:solidFill>
              </a:rPr>
              <a:t>mind</a:t>
            </a:r>
          </a:p>
          <a:p>
            <a:endParaRPr lang="en-US" sz="1300" dirty="0" smtClean="0">
              <a:solidFill>
                <a:srgbClr val="FFFF00"/>
              </a:solidFill>
            </a:endParaRPr>
          </a:p>
          <a:p>
            <a:pPr marL="0" indent="0">
              <a:buNone/>
            </a:pPr>
            <a:endParaRPr lang="en-US" dirty="0">
              <a:solidFill>
                <a:srgbClr val="FFFF00"/>
              </a:solidFill>
            </a:endParaRPr>
          </a:p>
        </p:txBody>
      </p:sp>
      <p:sp>
        <p:nvSpPr>
          <p:cNvPr id="4" name="Slide Number Placeholder 3"/>
          <p:cNvSpPr>
            <a:spLocks noGrp="1"/>
          </p:cNvSpPr>
          <p:nvPr>
            <p:ph type="sldNum" sz="quarter" idx="12"/>
          </p:nvPr>
        </p:nvSpPr>
        <p:spPr/>
        <p:txBody>
          <a:bodyPr/>
          <a:lstStyle/>
          <a:p>
            <a:fld id="{153E6F14-1A1D-475A-A795-C17EC9B9599B}" type="slidenum">
              <a:rPr lang="en-US" smtClean="0"/>
              <a:t>9</a:t>
            </a:fld>
            <a:endParaRPr lang="en-US"/>
          </a:p>
        </p:txBody>
      </p:sp>
      <p:pic>
        <p:nvPicPr>
          <p:cNvPr id="1026" name="Picture 2" descr="C:\Documents and Settings\pascott\Local Settings\Temporary Internet Files\Content.IE5\YRDH108Q\MC9003589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1816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pascott\Local Settings\Temporary Internet Files\Content.IE5\YRDH108Q\MC9003589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4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528</TotalTime>
  <Words>1823</Words>
  <Application>Microsoft Office PowerPoint</Application>
  <PresentationFormat>On-screen Show (4:3)</PresentationFormat>
  <Paragraphs>424</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Times New Roman</vt:lpstr>
      <vt:lpstr>Trebuchet MS</vt:lpstr>
      <vt:lpstr>Wingdings</vt:lpstr>
      <vt:lpstr>Clarity</vt:lpstr>
      <vt:lpstr>Networking &amp; interviewing skills 101</vt:lpstr>
      <vt:lpstr>NETWORKING KEY POINTS</vt:lpstr>
      <vt:lpstr>NETWORKING KEY POINTS</vt:lpstr>
      <vt:lpstr>NETWORKING</vt:lpstr>
      <vt:lpstr>NETWORKING</vt:lpstr>
      <vt:lpstr>NETWORKING</vt:lpstr>
      <vt:lpstr>NETWORKING</vt:lpstr>
      <vt:lpstr>NETWORKING</vt:lpstr>
      <vt:lpstr>NETWORKING</vt:lpstr>
      <vt:lpstr>NETWORKING</vt:lpstr>
      <vt:lpstr>NETWORKING</vt:lpstr>
      <vt:lpstr>NETWORKING</vt:lpstr>
      <vt:lpstr>NETWORKING</vt:lpstr>
      <vt:lpstr>NETWORKING</vt:lpstr>
      <vt:lpstr>NETWORKING</vt:lpstr>
      <vt:lpstr>NETWORKING</vt:lpstr>
      <vt:lpstr>NETWORKING</vt:lpstr>
      <vt:lpstr>NETWORKING</vt:lpstr>
      <vt:lpstr>INTERVIEWING TIPS</vt:lpstr>
      <vt:lpstr>INTERVIEWING TIPS</vt:lpstr>
      <vt:lpstr>INTERVIEWING TIPS</vt:lpstr>
      <vt:lpstr>INTERVIEWING TIPS</vt:lpstr>
      <vt:lpstr>INTERVIEWING TIPS</vt:lpstr>
      <vt:lpstr>INTERVIEWING TIPS</vt:lpstr>
      <vt:lpstr>INTERVIEWING TIPS</vt:lpstr>
      <vt:lpstr>INTERVIEWING TIPS</vt:lpstr>
      <vt:lpstr>INTERVIEWING TIPS</vt:lpstr>
      <vt:lpstr>INTERVIEWING TIPS</vt:lpstr>
      <vt:lpstr>INTERVIEWING TIPS</vt:lpstr>
      <vt:lpstr>INTERVIEWING TIPS</vt:lpstr>
      <vt:lpstr>INTERVIEWING TIPS</vt:lpstr>
      <vt:lpstr>INTERVIEWING TIPS</vt:lpstr>
      <vt:lpstr>INTERVIEWING TIPS</vt:lpstr>
      <vt:lpstr>NETWORKING AND INTERVIEWING </vt:lpstr>
      <vt:lpstr>Networking &amp; interviewing skills 101</vt:lpstr>
    </vt:vector>
  </TitlesOfParts>
  <Company>Geisinger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&amp; interviewing skills 101</dc:title>
  <dc:creator>Phyllis A. Scott</dc:creator>
  <cp:lastModifiedBy>Scott, Phyllis A.</cp:lastModifiedBy>
  <cp:revision>70</cp:revision>
  <cp:lastPrinted>2015-11-05T18:16:31Z</cp:lastPrinted>
  <dcterms:created xsi:type="dcterms:W3CDTF">2014-02-09T18:48:37Z</dcterms:created>
  <dcterms:modified xsi:type="dcterms:W3CDTF">2015-11-05T18:20:06Z</dcterms:modified>
</cp:coreProperties>
</file>