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31"/>
  </p:notesMasterIdLst>
  <p:handoutMasterIdLst>
    <p:handoutMasterId r:id="rId32"/>
  </p:handoutMasterIdLst>
  <p:sldIdLst>
    <p:sldId id="265" r:id="rId2"/>
    <p:sldId id="345" r:id="rId3"/>
    <p:sldId id="261" r:id="rId4"/>
    <p:sldId id="347" r:id="rId5"/>
    <p:sldId id="331" r:id="rId6"/>
    <p:sldId id="264" r:id="rId7"/>
    <p:sldId id="306" r:id="rId8"/>
    <p:sldId id="307" r:id="rId9"/>
    <p:sldId id="322" r:id="rId10"/>
    <p:sldId id="351" r:id="rId11"/>
    <p:sldId id="275" r:id="rId12"/>
    <p:sldId id="353" r:id="rId13"/>
    <p:sldId id="349" r:id="rId14"/>
    <p:sldId id="279" r:id="rId15"/>
    <p:sldId id="276" r:id="rId16"/>
    <p:sldId id="280" r:id="rId17"/>
    <p:sldId id="281" r:id="rId18"/>
    <p:sldId id="311" r:id="rId19"/>
    <p:sldId id="282" r:id="rId20"/>
    <p:sldId id="288" r:id="rId21"/>
    <p:sldId id="284" r:id="rId22"/>
    <p:sldId id="333" r:id="rId23"/>
    <p:sldId id="334" r:id="rId24"/>
    <p:sldId id="342" r:id="rId25"/>
    <p:sldId id="327" r:id="rId26"/>
    <p:sldId id="326" r:id="rId27"/>
    <p:sldId id="309" r:id="rId28"/>
    <p:sldId id="318" r:id="rId29"/>
    <p:sldId id="348" r:id="rId3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33CC"/>
    <a:srgbClr val="000099"/>
    <a:srgbClr val="0066FF"/>
    <a:srgbClr val="0000CC"/>
    <a:srgbClr val="3399FF"/>
    <a:srgbClr val="000066"/>
    <a:srgbClr val="993300"/>
    <a:srgbClr val="FF33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7567" autoAdjust="0"/>
  </p:normalViewPr>
  <p:slideViewPr>
    <p:cSldViewPr>
      <p:cViewPr varScale="1">
        <p:scale>
          <a:sx n="104" d="100"/>
          <a:sy n="104" d="100"/>
        </p:scale>
        <p:origin x="252"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5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2" y="1"/>
            <a:ext cx="3037089" cy="464980"/>
          </a:xfrm>
          <a:prstGeom prst="rect">
            <a:avLst/>
          </a:prstGeom>
          <a:noFill/>
          <a:ln w="9525">
            <a:noFill/>
            <a:miter lim="800000"/>
            <a:headEnd/>
            <a:tailEnd/>
          </a:ln>
          <a:effectLst/>
        </p:spPr>
        <p:txBody>
          <a:bodyPr vert="horz" wrap="square" lIns="91993" tIns="45996" rIns="91993" bIns="45996" numCol="1" anchor="t" anchorCtr="0" compatLnSpc="1">
            <a:prstTxWarp prst="textNoShape">
              <a:avLst/>
            </a:prstTxWarp>
          </a:bodyPr>
          <a:lstStyle>
            <a:lvl1pPr defTabSz="919738">
              <a:defRPr sz="1200"/>
            </a:lvl1pPr>
          </a:lstStyle>
          <a:p>
            <a:pPr>
              <a:defRPr/>
            </a:pPr>
            <a:endParaRPr lang="en-US"/>
          </a:p>
        </p:txBody>
      </p:sp>
      <p:sp>
        <p:nvSpPr>
          <p:cNvPr id="16387" name="Rectangle 3"/>
          <p:cNvSpPr>
            <a:spLocks noGrp="1" noChangeArrowheads="1"/>
          </p:cNvSpPr>
          <p:nvPr>
            <p:ph type="dt" sz="quarter" idx="1"/>
          </p:nvPr>
        </p:nvSpPr>
        <p:spPr bwMode="auto">
          <a:xfrm>
            <a:off x="3971703" y="1"/>
            <a:ext cx="3037089" cy="464980"/>
          </a:xfrm>
          <a:prstGeom prst="rect">
            <a:avLst/>
          </a:prstGeom>
          <a:noFill/>
          <a:ln w="9525">
            <a:noFill/>
            <a:miter lim="800000"/>
            <a:headEnd/>
            <a:tailEnd/>
          </a:ln>
          <a:effectLst/>
        </p:spPr>
        <p:txBody>
          <a:bodyPr vert="horz" wrap="square" lIns="91993" tIns="45996" rIns="91993" bIns="45996" numCol="1" anchor="t" anchorCtr="0" compatLnSpc="1">
            <a:prstTxWarp prst="textNoShape">
              <a:avLst/>
            </a:prstTxWarp>
          </a:bodyPr>
          <a:lstStyle>
            <a:lvl1pPr algn="r" defTabSz="919738">
              <a:defRPr sz="1200"/>
            </a:lvl1pPr>
          </a:lstStyle>
          <a:p>
            <a:pPr>
              <a:defRPr/>
            </a:pPr>
            <a:endParaRPr lang="en-US"/>
          </a:p>
        </p:txBody>
      </p:sp>
      <p:sp>
        <p:nvSpPr>
          <p:cNvPr id="16388" name="Rectangle 4"/>
          <p:cNvSpPr>
            <a:spLocks noGrp="1" noChangeArrowheads="1"/>
          </p:cNvSpPr>
          <p:nvPr>
            <p:ph type="ftr" sz="quarter" idx="2"/>
          </p:nvPr>
        </p:nvSpPr>
        <p:spPr bwMode="auto">
          <a:xfrm>
            <a:off x="2" y="8829817"/>
            <a:ext cx="3037089" cy="464980"/>
          </a:xfrm>
          <a:prstGeom prst="rect">
            <a:avLst/>
          </a:prstGeom>
          <a:noFill/>
          <a:ln w="9525">
            <a:noFill/>
            <a:miter lim="800000"/>
            <a:headEnd/>
            <a:tailEnd/>
          </a:ln>
          <a:effectLst/>
        </p:spPr>
        <p:txBody>
          <a:bodyPr vert="horz" wrap="square" lIns="91993" tIns="45996" rIns="91993" bIns="45996" numCol="1" anchor="b" anchorCtr="0" compatLnSpc="1">
            <a:prstTxWarp prst="textNoShape">
              <a:avLst/>
            </a:prstTxWarp>
          </a:bodyPr>
          <a:lstStyle>
            <a:lvl1pPr defTabSz="919738">
              <a:defRPr sz="1200"/>
            </a:lvl1pPr>
          </a:lstStyle>
          <a:p>
            <a:pPr>
              <a:defRPr/>
            </a:pPr>
            <a:endParaRPr lang="en-US"/>
          </a:p>
        </p:txBody>
      </p:sp>
      <p:sp>
        <p:nvSpPr>
          <p:cNvPr id="16389" name="Rectangle 5"/>
          <p:cNvSpPr>
            <a:spLocks noGrp="1" noChangeArrowheads="1"/>
          </p:cNvSpPr>
          <p:nvPr>
            <p:ph type="sldNum" sz="quarter" idx="3"/>
          </p:nvPr>
        </p:nvSpPr>
        <p:spPr bwMode="auto">
          <a:xfrm>
            <a:off x="3971703" y="8829817"/>
            <a:ext cx="3037089" cy="464980"/>
          </a:xfrm>
          <a:prstGeom prst="rect">
            <a:avLst/>
          </a:prstGeom>
          <a:noFill/>
          <a:ln w="9525">
            <a:noFill/>
            <a:miter lim="800000"/>
            <a:headEnd/>
            <a:tailEnd/>
          </a:ln>
          <a:effectLst/>
        </p:spPr>
        <p:txBody>
          <a:bodyPr vert="horz" wrap="square" lIns="91993" tIns="45996" rIns="91993" bIns="45996" numCol="1" anchor="b" anchorCtr="0" compatLnSpc="1">
            <a:prstTxWarp prst="textNoShape">
              <a:avLst/>
            </a:prstTxWarp>
          </a:bodyPr>
          <a:lstStyle>
            <a:lvl1pPr algn="r" defTabSz="919738">
              <a:defRPr sz="1200"/>
            </a:lvl1pPr>
          </a:lstStyle>
          <a:p>
            <a:pPr>
              <a:defRPr/>
            </a:pPr>
            <a:fld id="{4D695F71-7960-4EF8-93FB-836EA4B4D374}" type="slidenum">
              <a:rPr lang="en-US"/>
              <a:pPr>
                <a:defRPr/>
              </a:pPr>
              <a:t>‹#›</a:t>
            </a:fld>
            <a:endParaRPr lang="en-US"/>
          </a:p>
        </p:txBody>
      </p:sp>
    </p:spTree>
    <p:extLst>
      <p:ext uri="{BB962C8B-B14F-4D97-AF65-F5344CB8AC3E}">
        <p14:creationId xmlns:p14="http://schemas.microsoft.com/office/powerpoint/2010/main" val="16149633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2" y="1"/>
            <a:ext cx="3037089" cy="464980"/>
          </a:xfrm>
          <a:prstGeom prst="rect">
            <a:avLst/>
          </a:prstGeom>
          <a:noFill/>
          <a:ln w="9525">
            <a:noFill/>
            <a:miter lim="800000"/>
            <a:headEnd/>
            <a:tailEnd/>
          </a:ln>
          <a:effectLst/>
        </p:spPr>
        <p:txBody>
          <a:bodyPr vert="horz" wrap="square" lIns="93144" tIns="46573" rIns="93144" bIns="46573" numCol="1" anchor="t" anchorCtr="0" compatLnSpc="1">
            <a:prstTxWarp prst="textNoShape">
              <a:avLst/>
            </a:prstTxWarp>
          </a:bodyPr>
          <a:lstStyle>
            <a:lvl1pPr defTabSz="930974">
              <a:defRPr sz="1200"/>
            </a:lvl1pPr>
          </a:lstStyle>
          <a:p>
            <a:pPr>
              <a:defRPr/>
            </a:pPr>
            <a:endParaRPr lang="en-US"/>
          </a:p>
        </p:txBody>
      </p:sp>
      <p:sp>
        <p:nvSpPr>
          <p:cNvPr id="8195" name="Rectangle 3"/>
          <p:cNvSpPr>
            <a:spLocks noGrp="1" noChangeArrowheads="1"/>
          </p:cNvSpPr>
          <p:nvPr>
            <p:ph type="dt" idx="1"/>
          </p:nvPr>
        </p:nvSpPr>
        <p:spPr bwMode="auto">
          <a:xfrm>
            <a:off x="3971703" y="1"/>
            <a:ext cx="3037089" cy="464980"/>
          </a:xfrm>
          <a:prstGeom prst="rect">
            <a:avLst/>
          </a:prstGeom>
          <a:noFill/>
          <a:ln w="9525">
            <a:noFill/>
            <a:miter lim="800000"/>
            <a:headEnd/>
            <a:tailEnd/>
          </a:ln>
          <a:effectLst/>
        </p:spPr>
        <p:txBody>
          <a:bodyPr vert="horz" wrap="square" lIns="93144" tIns="46573" rIns="93144" bIns="46573" numCol="1" anchor="t" anchorCtr="0" compatLnSpc="1">
            <a:prstTxWarp prst="textNoShape">
              <a:avLst/>
            </a:prstTxWarp>
          </a:bodyPr>
          <a:lstStyle>
            <a:lvl1pPr algn="r" defTabSz="930974">
              <a:defRPr sz="1200"/>
            </a:lvl1pPr>
          </a:lstStyle>
          <a:p>
            <a:pPr>
              <a:defRPr/>
            </a:pPr>
            <a:endParaRPr lang="en-US"/>
          </a:p>
        </p:txBody>
      </p:sp>
      <p:sp>
        <p:nvSpPr>
          <p:cNvPr id="36868" name="Rectangle 4"/>
          <p:cNvSpPr>
            <a:spLocks noGrp="1" noRot="1" noChangeAspect="1" noChangeArrowheads="1" noTextEdit="1"/>
          </p:cNvSpPr>
          <p:nvPr>
            <p:ph type="sldImg" idx="2"/>
          </p:nvPr>
        </p:nvSpPr>
        <p:spPr bwMode="auto">
          <a:xfrm>
            <a:off x="1181100" y="696913"/>
            <a:ext cx="4646613" cy="34861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701364" y="4415710"/>
            <a:ext cx="5607677" cy="4183220"/>
          </a:xfrm>
          <a:prstGeom prst="rect">
            <a:avLst/>
          </a:prstGeom>
          <a:noFill/>
          <a:ln w="9525">
            <a:noFill/>
            <a:miter lim="800000"/>
            <a:headEnd/>
            <a:tailEnd/>
          </a:ln>
          <a:effectLst/>
        </p:spPr>
        <p:txBody>
          <a:bodyPr vert="horz" wrap="square" lIns="93144" tIns="46573" rIns="93144" bIns="4657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2" y="8829817"/>
            <a:ext cx="3037089" cy="464980"/>
          </a:xfrm>
          <a:prstGeom prst="rect">
            <a:avLst/>
          </a:prstGeom>
          <a:noFill/>
          <a:ln w="9525">
            <a:noFill/>
            <a:miter lim="800000"/>
            <a:headEnd/>
            <a:tailEnd/>
          </a:ln>
          <a:effectLst/>
        </p:spPr>
        <p:txBody>
          <a:bodyPr vert="horz" wrap="square" lIns="93144" tIns="46573" rIns="93144" bIns="46573" numCol="1" anchor="b" anchorCtr="0" compatLnSpc="1">
            <a:prstTxWarp prst="textNoShape">
              <a:avLst/>
            </a:prstTxWarp>
          </a:bodyPr>
          <a:lstStyle>
            <a:lvl1pPr defTabSz="930974">
              <a:defRPr sz="1200"/>
            </a:lvl1pPr>
          </a:lstStyle>
          <a:p>
            <a:pPr>
              <a:defRPr/>
            </a:pPr>
            <a:endParaRPr lang="en-US"/>
          </a:p>
        </p:txBody>
      </p:sp>
      <p:sp>
        <p:nvSpPr>
          <p:cNvPr id="8199" name="Rectangle 7"/>
          <p:cNvSpPr>
            <a:spLocks noGrp="1" noChangeArrowheads="1"/>
          </p:cNvSpPr>
          <p:nvPr>
            <p:ph type="sldNum" sz="quarter" idx="5"/>
          </p:nvPr>
        </p:nvSpPr>
        <p:spPr bwMode="auto">
          <a:xfrm>
            <a:off x="3971703" y="8829817"/>
            <a:ext cx="3037089" cy="464980"/>
          </a:xfrm>
          <a:prstGeom prst="rect">
            <a:avLst/>
          </a:prstGeom>
          <a:noFill/>
          <a:ln w="9525">
            <a:noFill/>
            <a:miter lim="800000"/>
            <a:headEnd/>
            <a:tailEnd/>
          </a:ln>
          <a:effectLst/>
        </p:spPr>
        <p:txBody>
          <a:bodyPr vert="horz" wrap="square" lIns="93144" tIns="46573" rIns="93144" bIns="46573" numCol="1" anchor="b" anchorCtr="0" compatLnSpc="1">
            <a:prstTxWarp prst="textNoShape">
              <a:avLst/>
            </a:prstTxWarp>
          </a:bodyPr>
          <a:lstStyle>
            <a:lvl1pPr algn="r" defTabSz="930974">
              <a:defRPr sz="1200"/>
            </a:lvl1pPr>
          </a:lstStyle>
          <a:p>
            <a:pPr>
              <a:defRPr/>
            </a:pPr>
            <a:fld id="{047E6664-C58E-4B6F-BC52-355B717F123B}" type="slidenum">
              <a:rPr lang="en-US"/>
              <a:pPr>
                <a:defRPr/>
              </a:pPr>
              <a:t>‹#›</a:t>
            </a:fld>
            <a:endParaRPr lang="en-US"/>
          </a:p>
        </p:txBody>
      </p:sp>
    </p:spTree>
    <p:extLst>
      <p:ext uri="{BB962C8B-B14F-4D97-AF65-F5344CB8AC3E}">
        <p14:creationId xmlns:p14="http://schemas.microsoft.com/office/powerpoint/2010/main" val="30573015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716310D7-D488-447F-A59D-D9174CFA785B}" type="slidenum">
              <a:rPr lang="en-US" smtClean="0"/>
              <a:pPr/>
              <a:t>1</a:t>
            </a:fld>
            <a:endParaRPr lang="en-US" smtClean="0"/>
          </a:p>
        </p:txBody>
      </p:sp>
      <p:sp>
        <p:nvSpPr>
          <p:cNvPr id="37891" name="Rectangle 7"/>
          <p:cNvSpPr txBox="1">
            <a:spLocks noGrp="1" noChangeArrowheads="1"/>
          </p:cNvSpPr>
          <p:nvPr/>
        </p:nvSpPr>
        <p:spPr bwMode="auto">
          <a:xfrm>
            <a:off x="3971703" y="8829817"/>
            <a:ext cx="3037089" cy="464980"/>
          </a:xfrm>
          <a:prstGeom prst="rect">
            <a:avLst/>
          </a:prstGeom>
          <a:noFill/>
          <a:ln w="9525">
            <a:noFill/>
            <a:miter lim="800000"/>
            <a:headEnd/>
            <a:tailEnd/>
          </a:ln>
        </p:spPr>
        <p:txBody>
          <a:bodyPr lIns="93143" tIns="46573" rIns="93143" bIns="46573" anchor="b"/>
          <a:lstStyle/>
          <a:p>
            <a:pPr algn="r" defTabSz="930974"/>
            <a:fld id="{7AC78AC9-F688-405D-84F1-2969749DABB4}" type="slidenum">
              <a:rPr lang="en-US" sz="1200"/>
              <a:pPr algn="r" defTabSz="930974"/>
              <a:t>1</a:t>
            </a:fld>
            <a:endParaRPr lang="en-US" sz="1200" dirty="0"/>
          </a:p>
        </p:txBody>
      </p:sp>
      <p:sp>
        <p:nvSpPr>
          <p:cNvPr id="37892" name="Rectangle 2"/>
          <p:cNvSpPr>
            <a:spLocks noGrp="1" noRot="1" noChangeAspect="1" noChangeArrowheads="1" noTextEdit="1"/>
          </p:cNvSpPr>
          <p:nvPr>
            <p:ph type="sldImg"/>
          </p:nvPr>
        </p:nvSpPr>
        <p:spPr>
          <a:xfrm>
            <a:off x="1181100" y="696913"/>
            <a:ext cx="4648200" cy="3487737"/>
          </a:xfrm>
          <a:ln/>
        </p:spPr>
      </p:sp>
      <p:sp>
        <p:nvSpPr>
          <p:cNvPr id="37893" name="Rectangle 3"/>
          <p:cNvSpPr>
            <a:spLocks noGrp="1" noChangeArrowheads="1"/>
          </p:cNvSpPr>
          <p:nvPr>
            <p:ph type="body" idx="1"/>
          </p:nvPr>
        </p:nvSpPr>
        <p:spPr>
          <a:noFill/>
          <a:ln/>
        </p:spPr>
        <p:txBody>
          <a:bodyPr lIns="93143" rIns="93143"/>
          <a:lstStyle/>
          <a:p>
            <a:pPr eaLnBrk="1" hangingPunct="1"/>
            <a:endParaRPr lang="en-US" smtClean="0"/>
          </a:p>
        </p:txBody>
      </p:sp>
    </p:spTree>
    <p:extLst>
      <p:ext uri="{BB962C8B-B14F-4D97-AF65-F5344CB8AC3E}">
        <p14:creationId xmlns:p14="http://schemas.microsoft.com/office/powerpoint/2010/main" val="3646053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57A941D4-F19C-45DF-883A-D475CD3A0E67}" type="slidenum">
              <a:rPr lang="en-US" smtClean="0"/>
              <a:pPr/>
              <a:t>15</a:t>
            </a:fld>
            <a:endParaRPr lang="en-US" smtClean="0"/>
          </a:p>
        </p:txBody>
      </p:sp>
      <p:sp>
        <p:nvSpPr>
          <p:cNvPr id="49155" name="Rectangle 7"/>
          <p:cNvSpPr txBox="1">
            <a:spLocks noGrp="1" noChangeArrowheads="1"/>
          </p:cNvSpPr>
          <p:nvPr/>
        </p:nvSpPr>
        <p:spPr bwMode="auto">
          <a:xfrm>
            <a:off x="3971703" y="8829817"/>
            <a:ext cx="3037089" cy="464980"/>
          </a:xfrm>
          <a:prstGeom prst="rect">
            <a:avLst/>
          </a:prstGeom>
          <a:noFill/>
          <a:ln w="9525">
            <a:noFill/>
            <a:miter lim="800000"/>
            <a:headEnd/>
            <a:tailEnd/>
          </a:ln>
        </p:spPr>
        <p:txBody>
          <a:bodyPr lIns="93143" tIns="46573" rIns="93143" bIns="46573" anchor="b"/>
          <a:lstStyle/>
          <a:p>
            <a:pPr algn="r" defTabSz="930974"/>
            <a:fld id="{A1396E2C-7192-4E75-9449-6071C59C95C9}" type="slidenum">
              <a:rPr lang="en-US" sz="1200"/>
              <a:pPr algn="r" defTabSz="930974"/>
              <a:t>15</a:t>
            </a:fld>
            <a:endParaRPr lang="en-US" sz="1200" dirty="0"/>
          </a:p>
        </p:txBody>
      </p:sp>
      <p:sp>
        <p:nvSpPr>
          <p:cNvPr id="49156" name="Rectangle 2"/>
          <p:cNvSpPr>
            <a:spLocks noGrp="1" noRot="1" noChangeAspect="1" noChangeArrowheads="1" noTextEdit="1"/>
          </p:cNvSpPr>
          <p:nvPr>
            <p:ph type="sldImg"/>
          </p:nvPr>
        </p:nvSpPr>
        <p:spPr>
          <a:xfrm>
            <a:off x="1181100" y="696913"/>
            <a:ext cx="4648200" cy="3487737"/>
          </a:xfrm>
          <a:ln/>
        </p:spPr>
      </p:sp>
      <p:sp>
        <p:nvSpPr>
          <p:cNvPr id="49157" name="Rectangle 3"/>
          <p:cNvSpPr>
            <a:spLocks noGrp="1" noChangeArrowheads="1"/>
          </p:cNvSpPr>
          <p:nvPr>
            <p:ph type="body" idx="1"/>
          </p:nvPr>
        </p:nvSpPr>
        <p:spPr>
          <a:noFill/>
          <a:ln/>
        </p:spPr>
        <p:txBody>
          <a:bodyPr lIns="93143" rIns="93143"/>
          <a:lstStyle/>
          <a:p>
            <a:pPr eaLnBrk="1" hangingPunct="1"/>
            <a:r>
              <a:rPr lang="en-US" smtClean="0"/>
              <a:t>This program is being pitched to the campuses that do not have ready access to the Institutes. (note: Medicine would not be included – I wouldn’t say that unless asked. )</a:t>
            </a:r>
          </a:p>
        </p:txBody>
      </p:sp>
    </p:spTree>
    <p:extLst>
      <p:ext uri="{BB962C8B-B14F-4D97-AF65-F5344CB8AC3E}">
        <p14:creationId xmlns:p14="http://schemas.microsoft.com/office/powerpoint/2010/main" val="1377258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7B9EA60F-4984-4C99-8DC7-A8D14808A59C}" type="slidenum">
              <a:rPr lang="en-US" smtClean="0"/>
              <a:pPr/>
              <a:t>16</a:t>
            </a:fld>
            <a:endParaRPr lang="en-US" smtClean="0"/>
          </a:p>
        </p:txBody>
      </p:sp>
      <p:sp>
        <p:nvSpPr>
          <p:cNvPr id="50179" name="Rectangle 7"/>
          <p:cNvSpPr txBox="1">
            <a:spLocks noGrp="1" noChangeArrowheads="1"/>
          </p:cNvSpPr>
          <p:nvPr/>
        </p:nvSpPr>
        <p:spPr bwMode="auto">
          <a:xfrm>
            <a:off x="3971703" y="8829817"/>
            <a:ext cx="3037089" cy="464980"/>
          </a:xfrm>
          <a:prstGeom prst="rect">
            <a:avLst/>
          </a:prstGeom>
          <a:noFill/>
          <a:ln w="9525">
            <a:noFill/>
            <a:miter lim="800000"/>
            <a:headEnd/>
            <a:tailEnd/>
          </a:ln>
        </p:spPr>
        <p:txBody>
          <a:bodyPr lIns="93143" tIns="46573" rIns="93143" bIns="46573" anchor="b"/>
          <a:lstStyle/>
          <a:p>
            <a:pPr algn="r" defTabSz="930974"/>
            <a:fld id="{51ABFDAE-65E3-461C-A2F0-987ADBFDBF8F}" type="slidenum">
              <a:rPr lang="en-US" sz="1200"/>
              <a:pPr algn="r" defTabSz="930974"/>
              <a:t>16</a:t>
            </a:fld>
            <a:endParaRPr lang="en-US" sz="1200" dirty="0"/>
          </a:p>
        </p:txBody>
      </p:sp>
      <p:sp>
        <p:nvSpPr>
          <p:cNvPr id="50180" name="Rectangle 2"/>
          <p:cNvSpPr>
            <a:spLocks noGrp="1" noRot="1" noChangeAspect="1" noChangeArrowheads="1" noTextEdit="1"/>
          </p:cNvSpPr>
          <p:nvPr>
            <p:ph type="sldImg"/>
          </p:nvPr>
        </p:nvSpPr>
        <p:spPr>
          <a:xfrm>
            <a:off x="1169988" y="687388"/>
            <a:ext cx="4681537" cy="3513137"/>
          </a:xfrm>
          <a:ln/>
        </p:spPr>
      </p:sp>
      <p:sp>
        <p:nvSpPr>
          <p:cNvPr id="50181" name="Rectangle 3"/>
          <p:cNvSpPr>
            <a:spLocks noGrp="1" noChangeArrowheads="1"/>
          </p:cNvSpPr>
          <p:nvPr>
            <p:ph type="body" idx="1"/>
          </p:nvPr>
        </p:nvSpPr>
        <p:spPr>
          <a:xfrm>
            <a:off x="916920" y="4426936"/>
            <a:ext cx="5192651" cy="4199253"/>
          </a:xfrm>
          <a:noFill/>
          <a:ln/>
        </p:spPr>
        <p:txBody>
          <a:bodyPr lIns="93143" rIns="93143"/>
          <a:lstStyle/>
          <a:p>
            <a:pPr eaLnBrk="1" hangingPunct="1"/>
            <a:r>
              <a:rPr lang="en-US" smtClean="0"/>
              <a:t>Explain that DOD is one of the biggest sponsors for research at PSU because we have this special navy sponsored laboratory.  The laboratory is an important place for students to gain experience, both undergraduate and graduate students.  It is also a rich source of colleagues for collaborations.</a:t>
            </a:r>
          </a:p>
        </p:txBody>
      </p:sp>
    </p:spTree>
    <p:extLst>
      <p:ext uri="{BB962C8B-B14F-4D97-AF65-F5344CB8AC3E}">
        <p14:creationId xmlns:p14="http://schemas.microsoft.com/office/powerpoint/2010/main" val="1753319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2DBCD215-1195-4DB2-818B-4122907E0C7C}" type="slidenum">
              <a:rPr lang="en-US" smtClean="0"/>
              <a:pPr/>
              <a:t>17</a:t>
            </a:fld>
            <a:endParaRPr lang="en-US" smtClean="0"/>
          </a:p>
        </p:txBody>
      </p:sp>
      <p:sp>
        <p:nvSpPr>
          <p:cNvPr id="51203" name="Rectangle 7"/>
          <p:cNvSpPr txBox="1">
            <a:spLocks noGrp="1" noChangeArrowheads="1"/>
          </p:cNvSpPr>
          <p:nvPr/>
        </p:nvSpPr>
        <p:spPr bwMode="auto">
          <a:xfrm>
            <a:off x="3971703" y="8829817"/>
            <a:ext cx="3037089" cy="464980"/>
          </a:xfrm>
          <a:prstGeom prst="rect">
            <a:avLst/>
          </a:prstGeom>
          <a:noFill/>
          <a:ln w="9525">
            <a:noFill/>
            <a:miter lim="800000"/>
            <a:headEnd/>
            <a:tailEnd/>
          </a:ln>
        </p:spPr>
        <p:txBody>
          <a:bodyPr lIns="93143" tIns="46573" rIns="93143" bIns="46573" anchor="b"/>
          <a:lstStyle/>
          <a:p>
            <a:pPr algn="r" defTabSz="930974"/>
            <a:fld id="{594DB610-437F-4D0E-83E3-A153241E8596}" type="slidenum">
              <a:rPr lang="en-US" sz="1200"/>
              <a:pPr algn="r" defTabSz="930974"/>
              <a:t>17</a:t>
            </a:fld>
            <a:endParaRPr lang="en-US" sz="1200" dirty="0"/>
          </a:p>
        </p:txBody>
      </p:sp>
      <p:sp>
        <p:nvSpPr>
          <p:cNvPr id="51204" name="Rectangle 2"/>
          <p:cNvSpPr>
            <a:spLocks noGrp="1" noRot="1" noChangeAspect="1" noChangeArrowheads="1" noTextEdit="1"/>
          </p:cNvSpPr>
          <p:nvPr>
            <p:ph type="sldImg"/>
          </p:nvPr>
        </p:nvSpPr>
        <p:spPr>
          <a:xfrm>
            <a:off x="1181100" y="696913"/>
            <a:ext cx="4648200" cy="3487737"/>
          </a:xfrm>
          <a:ln/>
        </p:spPr>
      </p:sp>
      <p:sp>
        <p:nvSpPr>
          <p:cNvPr id="51205" name="Rectangle 3"/>
          <p:cNvSpPr>
            <a:spLocks noGrp="1" noChangeArrowheads="1"/>
          </p:cNvSpPr>
          <p:nvPr>
            <p:ph type="body" idx="1"/>
          </p:nvPr>
        </p:nvSpPr>
        <p:spPr>
          <a:noFill/>
          <a:ln/>
        </p:spPr>
        <p:txBody>
          <a:bodyPr lIns="93143" rIns="93143"/>
          <a:lstStyle/>
          <a:p>
            <a:pPr eaLnBrk="1" hangingPunct="1"/>
            <a:r>
              <a:rPr lang="en-US" smtClean="0"/>
              <a:t>This is a reference to our office in general and an introduction to OSP</a:t>
            </a:r>
          </a:p>
        </p:txBody>
      </p:sp>
    </p:spTree>
    <p:extLst>
      <p:ext uri="{BB962C8B-B14F-4D97-AF65-F5344CB8AC3E}">
        <p14:creationId xmlns:p14="http://schemas.microsoft.com/office/powerpoint/2010/main" val="4264444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5A2B610E-DCDA-43A6-9D78-82F99F55A0CE}" type="slidenum">
              <a:rPr lang="en-US" smtClean="0"/>
              <a:pPr/>
              <a:t>19</a:t>
            </a:fld>
            <a:endParaRPr lang="en-US" smtClean="0"/>
          </a:p>
        </p:txBody>
      </p:sp>
      <p:sp>
        <p:nvSpPr>
          <p:cNvPr id="52227" name="Rectangle 7"/>
          <p:cNvSpPr txBox="1">
            <a:spLocks noGrp="1" noChangeArrowheads="1"/>
          </p:cNvSpPr>
          <p:nvPr/>
        </p:nvSpPr>
        <p:spPr bwMode="auto">
          <a:xfrm>
            <a:off x="3971703" y="8829817"/>
            <a:ext cx="3037089" cy="464980"/>
          </a:xfrm>
          <a:prstGeom prst="rect">
            <a:avLst/>
          </a:prstGeom>
          <a:noFill/>
          <a:ln w="9525">
            <a:noFill/>
            <a:miter lim="800000"/>
            <a:headEnd/>
            <a:tailEnd/>
          </a:ln>
        </p:spPr>
        <p:txBody>
          <a:bodyPr lIns="93143" tIns="46573" rIns="93143" bIns="46573" anchor="b"/>
          <a:lstStyle/>
          <a:p>
            <a:pPr algn="r" defTabSz="930974"/>
            <a:fld id="{11A01DCD-11A5-4E05-B061-98AFED1D9F51}" type="slidenum">
              <a:rPr lang="en-US" sz="1200"/>
              <a:pPr algn="r" defTabSz="930974"/>
              <a:t>19</a:t>
            </a:fld>
            <a:endParaRPr lang="en-US" sz="1200" dirty="0"/>
          </a:p>
        </p:txBody>
      </p:sp>
      <p:sp>
        <p:nvSpPr>
          <p:cNvPr id="52228" name="Rectangle 2"/>
          <p:cNvSpPr>
            <a:spLocks noGrp="1" noRot="1" noChangeAspect="1" noChangeArrowheads="1" noTextEdit="1"/>
          </p:cNvSpPr>
          <p:nvPr>
            <p:ph type="sldImg"/>
          </p:nvPr>
        </p:nvSpPr>
        <p:spPr>
          <a:xfrm>
            <a:off x="1185863" y="696913"/>
            <a:ext cx="4643437" cy="3484562"/>
          </a:xfrm>
          <a:ln/>
        </p:spPr>
      </p:sp>
      <p:sp>
        <p:nvSpPr>
          <p:cNvPr id="52229" name="Rectangle 3"/>
          <p:cNvSpPr>
            <a:spLocks noGrp="1" noChangeArrowheads="1"/>
          </p:cNvSpPr>
          <p:nvPr>
            <p:ph type="body" idx="1"/>
          </p:nvPr>
        </p:nvSpPr>
        <p:spPr>
          <a:xfrm>
            <a:off x="933007" y="4415710"/>
            <a:ext cx="5144392" cy="4183220"/>
          </a:xfrm>
          <a:noFill/>
          <a:ln/>
        </p:spPr>
        <p:txBody>
          <a:bodyPr lIns="93143" rIns="93143"/>
          <a:lstStyle/>
          <a:p>
            <a:pPr eaLnBrk="1" hangingPunct="1"/>
            <a:endParaRPr lang="en-US" smtClean="0"/>
          </a:p>
        </p:txBody>
      </p:sp>
    </p:spTree>
    <p:extLst>
      <p:ext uri="{BB962C8B-B14F-4D97-AF65-F5344CB8AC3E}">
        <p14:creationId xmlns:p14="http://schemas.microsoft.com/office/powerpoint/2010/main" val="899988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C6F93C58-5612-4485-AC9E-5217C56FDEBE}" type="slidenum">
              <a:rPr lang="en-US" smtClean="0"/>
              <a:pPr/>
              <a:t>20</a:t>
            </a:fld>
            <a:endParaRPr lang="en-US" smtClean="0"/>
          </a:p>
        </p:txBody>
      </p:sp>
      <p:sp>
        <p:nvSpPr>
          <p:cNvPr id="57347" name="Rectangle 7"/>
          <p:cNvSpPr txBox="1">
            <a:spLocks noGrp="1" noChangeArrowheads="1"/>
          </p:cNvSpPr>
          <p:nvPr/>
        </p:nvSpPr>
        <p:spPr bwMode="auto">
          <a:xfrm>
            <a:off x="3971703" y="8829817"/>
            <a:ext cx="3037089" cy="464980"/>
          </a:xfrm>
          <a:prstGeom prst="rect">
            <a:avLst/>
          </a:prstGeom>
          <a:noFill/>
          <a:ln w="9525">
            <a:noFill/>
            <a:miter lim="800000"/>
            <a:headEnd/>
            <a:tailEnd/>
          </a:ln>
        </p:spPr>
        <p:txBody>
          <a:bodyPr lIns="93143" tIns="46573" rIns="93143" bIns="46573" anchor="b"/>
          <a:lstStyle/>
          <a:p>
            <a:pPr algn="r" defTabSz="930974"/>
            <a:fld id="{567898A8-0D70-4DD3-8E85-D2A581248CD4}" type="slidenum">
              <a:rPr lang="en-US" sz="1200"/>
              <a:pPr algn="r" defTabSz="930974"/>
              <a:t>20</a:t>
            </a:fld>
            <a:endParaRPr lang="en-US" sz="1200" dirty="0"/>
          </a:p>
        </p:txBody>
      </p:sp>
      <p:sp>
        <p:nvSpPr>
          <p:cNvPr id="57348" name="Rectangle 2"/>
          <p:cNvSpPr>
            <a:spLocks noGrp="1" noRot="1" noChangeAspect="1" noChangeArrowheads="1" noTextEdit="1"/>
          </p:cNvSpPr>
          <p:nvPr>
            <p:ph type="sldImg"/>
          </p:nvPr>
        </p:nvSpPr>
        <p:spPr>
          <a:xfrm>
            <a:off x="1185863" y="696913"/>
            <a:ext cx="4643437" cy="3484562"/>
          </a:xfrm>
          <a:ln/>
        </p:spPr>
      </p:sp>
      <p:sp>
        <p:nvSpPr>
          <p:cNvPr id="57349" name="Rectangle 3"/>
          <p:cNvSpPr>
            <a:spLocks noGrp="1" noChangeArrowheads="1"/>
          </p:cNvSpPr>
          <p:nvPr>
            <p:ph type="body" idx="1"/>
          </p:nvPr>
        </p:nvSpPr>
        <p:spPr>
          <a:xfrm>
            <a:off x="933007" y="4415710"/>
            <a:ext cx="5144392" cy="4183220"/>
          </a:xfrm>
          <a:noFill/>
          <a:ln/>
        </p:spPr>
        <p:txBody>
          <a:bodyPr lIns="93143" rIns="93143"/>
          <a:lstStyle/>
          <a:p>
            <a:pPr eaLnBrk="1" hangingPunct="1"/>
            <a:r>
              <a:rPr lang="en-US" smtClean="0"/>
              <a:t>Tech transfer is housed at Innovation Park on the first floor of the Technology Center.</a:t>
            </a:r>
          </a:p>
        </p:txBody>
      </p:sp>
    </p:spTree>
    <p:extLst>
      <p:ext uri="{BB962C8B-B14F-4D97-AF65-F5344CB8AC3E}">
        <p14:creationId xmlns:p14="http://schemas.microsoft.com/office/powerpoint/2010/main" val="177025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93861A9E-7D38-4CC7-8E4C-49DFC1CCDE7E}" type="slidenum">
              <a:rPr lang="en-US" smtClean="0"/>
              <a:pPr/>
              <a:t>21</a:t>
            </a:fld>
            <a:endParaRPr lang="en-US" smtClean="0"/>
          </a:p>
        </p:txBody>
      </p:sp>
      <p:sp>
        <p:nvSpPr>
          <p:cNvPr id="53251" name="Rectangle 7"/>
          <p:cNvSpPr txBox="1">
            <a:spLocks noGrp="1" noChangeArrowheads="1"/>
          </p:cNvSpPr>
          <p:nvPr/>
        </p:nvSpPr>
        <p:spPr bwMode="auto">
          <a:xfrm>
            <a:off x="3971703" y="8829817"/>
            <a:ext cx="3037089" cy="464980"/>
          </a:xfrm>
          <a:prstGeom prst="rect">
            <a:avLst/>
          </a:prstGeom>
          <a:noFill/>
          <a:ln w="9525">
            <a:noFill/>
            <a:miter lim="800000"/>
            <a:headEnd/>
            <a:tailEnd/>
          </a:ln>
        </p:spPr>
        <p:txBody>
          <a:bodyPr lIns="93143" tIns="46573" rIns="93143" bIns="46573" anchor="b"/>
          <a:lstStyle/>
          <a:p>
            <a:pPr algn="r" defTabSz="930974"/>
            <a:fld id="{E212F2D5-3CA3-4C74-97E5-B47A5D44D7D4}" type="slidenum">
              <a:rPr lang="en-US" sz="1200"/>
              <a:pPr algn="r" defTabSz="930974"/>
              <a:t>21</a:t>
            </a:fld>
            <a:endParaRPr lang="en-US" sz="1200" dirty="0"/>
          </a:p>
        </p:txBody>
      </p:sp>
      <p:sp>
        <p:nvSpPr>
          <p:cNvPr id="53252" name="Rectangle 2"/>
          <p:cNvSpPr>
            <a:spLocks noGrp="1" noRot="1" noChangeAspect="1" noChangeArrowheads="1" noTextEdit="1"/>
          </p:cNvSpPr>
          <p:nvPr>
            <p:ph type="sldImg"/>
          </p:nvPr>
        </p:nvSpPr>
        <p:spPr>
          <a:xfrm>
            <a:off x="1185863" y="696913"/>
            <a:ext cx="4643437" cy="3484562"/>
          </a:xfrm>
          <a:ln/>
        </p:spPr>
      </p:sp>
      <p:sp>
        <p:nvSpPr>
          <p:cNvPr id="53253" name="Rectangle 3"/>
          <p:cNvSpPr>
            <a:spLocks noGrp="1" noChangeArrowheads="1"/>
          </p:cNvSpPr>
          <p:nvPr>
            <p:ph type="body" idx="1"/>
          </p:nvPr>
        </p:nvSpPr>
        <p:spPr>
          <a:xfrm>
            <a:off x="933007" y="4415710"/>
            <a:ext cx="5144392" cy="4183220"/>
          </a:xfrm>
          <a:noFill/>
          <a:ln/>
        </p:spPr>
        <p:txBody>
          <a:bodyPr lIns="93143" rIns="93143"/>
          <a:lstStyle/>
          <a:p>
            <a:pPr eaLnBrk="1" hangingPunct="1"/>
            <a:r>
              <a:rPr lang="en-US" smtClean="0"/>
              <a:t>I see we don’t have the urls listed here. </a:t>
            </a:r>
          </a:p>
        </p:txBody>
      </p:sp>
    </p:spTree>
    <p:extLst>
      <p:ext uri="{BB962C8B-B14F-4D97-AF65-F5344CB8AC3E}">
        <p14:creationId xmlns:p14="http://schemas.microsoft.com/office/powerpoint/2010/main" val="1070558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3C633024-358A-43A6-8561-EB8442C0C5D0}" type="slidenum">
              <a:rPr lang="en-US" smtClean="0"/>
              <a:pPr/>
              <a:t>22</a:t>
            </a:fld>
            <a:endParaRPr lang="en-US" smtClean="0"/>
          </a:p>
        </p:txBody>
      </p:sp>
      <p:sp>
        <p:nvSpPr>
          <p:cNvPr id="54275" name="Rectangle 7"/>
          <p:cNvSpPr txBox="1">
            <a:spLocks noGrp="1" noChangeArrowheads="1"/>
          </p:cNvSpPr>
          <p:nvPr/>
        </p:nvSpPr>
        <p:spPr bwMode="auto">
          <a:xfrm>
            <a:off x="3971703" y="8829817"/>
            <a:ext cx="3037089" cy="464980"/>
          </a:xfrm>
          <a:prstGeom prst="rect">
            <a:avLst/>
          </a:prstGeom>
          <a:noFill/>
          <a:ln w="9525">
            <a:noFill/>
            <a:miter lim="800000"/>
            <a:headEnd/>
            <a:tailEnd/>
          </a:ln>
        </p:spPr>
        <p:txBody>
          <a:bodyPr lIns="93143" tIns="46573" rIns="93143" bIns="46573" anchor="b"/>
          <a:lstStyle/>
          <a:p>
            <a:pPr algn="r" defTabSz="930974"/>
            <a:fld id="{893CC7BA-25EA-4E46-AF5B-291A4B57DDBC}" type="slidenum">
              <a:rPr lang="en-US" sz="1200"/>
              <a:pPr algn="r" defTabSz="930974"/>
              <a:t>22</a:t>
            </a:fld>
            <a:endParaRPr lang="en-US" sz="1200" dirty="0"/>
          </a:p>
        </p:txBody>
      </p:sp>
      <p:sp>
        <p:nvSpPr>
          <p:cNvPr id="54276" name="Rectangle 2"/>
          <p:cNvSpPr>
            <a:spLocks noGrp="1" noRot="1" noChangeAspect="1" noChangeArrowheads="1" noTextEdit="1"/>
          </p:cNvSpPr>
          <p:nvPr>
            <p:ph type="sldImg"/>
          </p:nvPr>
        </p:nvSpPr>
        <p:spPr>
          <a:xfrm>
            <a:off x="1184275" y="792163"/>
            <a:ext cx="4643438" cy="3484562"/>
          </a:xfrm>
          <a:ln/>
        </p:spPr>
      </p:sp>
      <p:sp>
        <p:nvSpPr>
          <p:cNvPr id="54277" name="Rectangle 3"/>
          <p:cNvSpPr>
            <a:spLocks noGrp="1" noChangeArrowheads="1"/>
          </p:cNvSpPr>
          <p:nvPr>
            <p:ph type="body" idx="1"/>
          </p:nvPr>
        </p:nvSpPr>
        <p:spPr>
          <a:xfrm>
            <a:off x="933007" y="4415710"/>
            <a:ext cx="5144392" cy="4183220"/>
          </a:xfrm>
          <a:noFill/>
          <a:ln/>
        </p:spPr>
        <p:txBody>
          <a:bodyPr lIns="93143" rIns="93143"/>
          <a:lstStyle/>
          <a:p>
            <a:pPr eaLnBrk="1" hangingPunct="1"/>
            <a:r>
              <a:rPr lang="en-US" smtClean="0"/>
              <a:t>We are guided by federal law and those of you who work with human subjects, animals etc. will be required to secure appropriate approvals.  I am sure most of you are already familiar with IRBs, IACUC committees etc. if you work in these domains.  I want to emphasize your role as “examples” for your students.  None of us is born with a genetic code telling us what is proper research behavior, and what types of habits will be best to insure our behavior is good.  I ask that you engage in regular conversations with your faculty and with your students about the issue surrounding research practices; everything from authorship, how it is determined and what is proper, to proper citation practices, notebook maintenance etc.  Every year my office see cases of misconduct.  The cases we adjudicate are usually faculty cases, but these people were once students. The habits we promote will last a life time; lets insure they are good habits.</a:t>
            </a:r>
          </a:p>
        </p:txBody>
      </p:sp>
    </p:spTree>
    <p:extLst>
      <p:ext uri="{BB962C8B-B14F-4D97-AF65-F5344CB8AC3E}">
        <p14:creationId xmlns:p14="http://schemas.microsoft.com/office/powerpoint/2010/main" val="9593561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47A1CA7D-2990-4419-A090-97A48D015B8A}" type="slidenum">
              <a:rPr lang="en-US" smtClean="0"/>
              <a:pPr/>
              <a:t>23</a:t>
            </a:fld>
            <a:endParaRPr lang="en-US" smtClean="0"/>
          </a:p>
        </p:txBody>
      </p:sp>
      <p:sp>
        <p:nvSpPr>
          <p:cNvPr id="55299" name="Rectangle 7"/>
          <p:cNvSpPr txBox="1">
            <a:spLocks noGrp="1" noChangeArrowheads="1"/>
          </p:cNvSpPr>
          <p:nvPr/>
        </p:nvSpPr>
        <p:spPr bwMode="auto">
          <a:xfrm>
            <a:off x="3971703" y="8829817"/>
            <a:ext cx="3037089" cy="464980"/>
          </a:xfrm>
          <a:prstGeom prst="rect">
            <a:avLst/>
          </a:prstGeom>
          <a:noFill/>
          <a:ln w="9525">
            <a:noFill/>
            <a:miter lim="800000"/>
            <a:headEnd/>
            <a:tailEnd/>
          </a:ln>
        </p:spPr>
        <p:txBody>
          <a:bodyPr lIns="93143" tIns="46573" rIns="93143" bIns="46573" anchor="b"/>
          <a:lstStyle/>
          <a:p>
            <a:pPr algn="r" defTabSz="930974"/>
            <a:fld id="{22BBA0DC-3E70-4516-A86E-9C3683077C36}" type="slidenum">
              <a:rPr lang="en-US" sz="1200"/>
              <a:pPr algn="r" defTabSz="930974"/>
              <a:t>23</a:t>
            </a:fld>
            <a:endParaRPr lang="en-US" sz="1200" dirty="0"/>
          </a:p>
        </p:txBody>
      </p:sp>
      <p:sp>
        <p:nvSpPr>
          <p:cNvPr id="55300" name="Rectangle 2"/>
          <p:cNvSpPr>
            <a:spLocks noGrp="1" noRot="1" noChangeAspect="1" noChangeArrowheads="1" noTextEdit="1"/>
          </p:cNvSpPr>
          <p:nvPr>
            <p:ph type="sldImg"/>
          </p:nvPr>
        </p:nvSpPr>
        <p:spPr>
          <a:xfrm>
            <a:off x="1185863" y="696913"/>
            <a:ext cx="4643437" cy="3484562"/>
          </a:xfrm>
          <a:ln/>
        </p:spPr>
      </p:sp>
      <p:sp>
        <p:nvSpPr>
          <p:cNvPr id="55301" name="Rectangle 3"/>
          <p:cNvSpPr>
            <a:spLocks noGrp="1" noChangeArrowheads="1"/>
          </p:cNvSpPr>
          <p:nvPr>
            <p:ph type="body" idx="1"/>
          </p:nvPr>
        </p:nvSpPr>
        <p:spPr>
          <a:xfrm>
            <a:off x="933007" y="4415710"/>
            <a:ext cx="5144392" cy="4183220"/>
          </a:xfrm>
          <a:noFill/>
          <a:ln/>
        </p:spPr>
        <p:txBody>
          <a:bodyPr lIns="93143" rIns="93143"/>
          <a:lstStyle/>
          <a:p>
            <a:pPr eaLnBrk="1" hangingPunct="1"/>
            <a:r>
              <a:rPr lang="en-US" sz="1000" dirty="0">
                <a:latin typeface="Arial Narrow" pitchFamily="34" charset="0"/>
              </a:rPr>
              <a:t>To assist you  we have developed a series of education tools.  Beginning in fall 2009 and will be requiring that all graduate students be exposed to responsible conduct of research education, but we all know “Education begins at home.” And as I have already said as the mentors and role models, you are the ones who really reinforce these messages.</a:t>
            </a:r>
          </a:p>
        </p:txBody>
      </p:sp>
    </p:spTree>
    <p:extLst>
      <p:ext uri="{BB962C8B-B14F-4D97-AF65-F5344CB8AC3E}">
        <p14:creationId xmlns:p14="http://schemas.microsoft.com/office/powerpoint/2010/main" val="33144824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47A1CA7D-2990-4419-A090-97A48D015B8A}" type="slidenum">
              <a:rPr lang="en-US" smtClean="0"/>
              <a:pPr/>
              <a:t>24</a:t>
            </a:fld>
            <a:endParaRPr lang="en-US" smtClean="0"/>
          </a:p>
        </p:txBody>
      </p:sp>
      <p:sp>
        <p:nvSpPr>
          <p:cNvPr id="55299" name="Rectangle 7"/>
          <p:cNvSpPr txBox="1">
            <a:spLocks noGrp="1" noChangeArrowheads="1"/>
          </p:cNvSpPr>
          <p:nvPr/>
        </p:nvSpPr>
        <p:spPr bwMode="auto">
          <a:xfrm>
            <a:off x="3971704" y="8829817"/>
            <a:ext cx="3037089" cy="464980"/>
          </a:xfrm>
          <a:prstGeom prst="rect">
            <a:avLst/>
          </a:prstGeom>
          <a:noFill/>
          <a:ln w="9525">
            <a:noFill/>
            <a:miter lim="800000"/>
            <a:headEnd/>
            <a:tailEnd/>
          </a:ln>
        </p:spPr>
        <p:txBody>
          <a:bodyPr lIns="93138" tIns="46570" rIns="93138" bIns="46570" anchor="b"/>
          <a:lstStyle/>
          <a:p>
            <a:pPr algn="r" defTabSz="930923"/>
            <a:fld id="{22BBA0DC-3E70-4516-A86E-9C3683077C36}" type="slidenum">
              <a:rPr lang="en-US" sz="1200"/>
              <a:pPr algn="r" defTabSz="930923"/>
              <a:t>24</a:t>
            </a:fld>
            <a:endParaRPr lang="en-US" sz="1200" dirty="0"/>
          </a:p>
        </p:txBody>
      </p:sp>
      <p:sp>
        <p:nvSpPr>
          <p:cNvPr id="55300" name="Rectangle 2"/>
          <p:cNvSpPr>
            <a:spLocks noGrp="1" noRot="1" noChangeAspect="1" noChangeArrowheads="1" noTextEdit="1"/>
          </p:cNvSpPr>
          <p:nvPr>
            <p:ph type="sldImg"/>
          </p:nvPr>
        </p:nvSpPr>
        <p:spPr>
          <a:xfrm>
            <a:off x="1184275" y="696913"/>
            <a:ext cx="4646613" cy="3484562"/>
          </a:xfrm>
          <a:ln/>
        </p:spPr>
      </p:sp>
      <p:sp>
        <p:nvSpPr>
          <p:cNvPr id="55301" name="Rectangle 3"/>
          <p:cNvSpPr>
            <a:spLocks noGrp="1" noChangeArrowheads="1"/>
          </p:cNvSpPr>
          <p:nvPr>
            <p:ph type="body" idx="1"/>
          </p:nvPr>
        </p:nvSpPr>
        <p:spPr>
          <a:xfrm>
            <a:off x="933007" y="4415710"/>
            <a:ext cx="5144392" cy="4183220"/>
          </a:xfrm>
          <a:noFill/>
          <a:ln/>
        </p:spPr>
        <p:txBody>
          <a:bodyPr lIns="93138" rIns="93138"/>
          <a:lstStyle/>
          <a:p>
            <a:pPr eaLnBrk="1" hangingPunct="1"/>
            <a:r>
              <a:rPr lang="en-US" sz="1000" dirty="0">
                <a:latin typeface="Arial Narrow" pitchFamily="34" charset="0"/>
              </a:rPr>
              <a:t>To assist you  we have developed a series of education tools.  Beginning in fall 2009 and will be requiring that all graduate students be exposed to responsible conduct of research education, but we all know “Education begins at home.” And as I have already said as the mentors and role models, you are the ones who really reinforce these messages.</a:t>
            </a:r>
          </a:p>
          <a:p>
            <a:pPr eaLnBrk="1" hangingPunct="1"/>
            <a:endParaRPr lang="en-US" sz="1000" dirty="0">
              <a:latin typeface="Arial Narrow" pitchFamily="34" charset="0"/>
            </a:endParaRPr>
          </a:p>
          <a:p>
            <a:pPr eaLnBrk="1" hangingPunct="1"/>
            <a:r>
              <a:rPr lang="en-US" sz="1000" i="1" dirty="0">
                <a:solidFill>
                  <a:srgbClr val="FF0000"/>
                </a:solidFill>
                <a:latin typeface="Arial Narrow" pitchFamily="34" charset="0"/>
              </a:rPr>
              <a:t>In 2011, SARI@PSU was expanded to include new faulty, postdoctoral fellows, and undergraduate researchers.</a:t>
            </a:r>
          </a:p>
        </p:txBody>
      </p:sp>
    </p:spTree>
    <p:extLst>
      <p:ext uri="{BB962C8B-B14F-4D97-AF65-F5344CB8AC3E}">
        <p14:creationId xmlns:p14="http://schemas.microsoft.com/office/powerpoint/2010/main" val="33144824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C5EA17F-029D-4953-8D7E-9CA4A720DEEF}" type="slidenum">
              <a:rPr lang="en-US"/>
              <a:pPr fontAlgn="base">
                <a:spcBef>
                  <a:spcPct val="0"/>
                </a:spcBef>
                <a:spcAft>
                  <a:spcPct val="0"/>
                </a:spcAft>
              </a:pPr>
              <a:t>25</a:t>
            </a:fld>
            <a:endParaRPr lang="en-US"/>
          </a:p>
        </p:txBody>
      </p:sp>
      <p:sp>
        <p:nvSpPr>
          <p:cNvPr id="5123" name="Rectangle 7"/>
          <p:cNvSpPr txBox="1">
            <a:spLocks noGrp="1" noChangeArrowheads="1"/>
          </p:cNvSpPr>
          <p:nvPr/>
        </p:nvSpPr>
        <p:spPr bwMode="auto">
          <a:xfrm>
            <a:off x="3971925" y="8829675"/>
            <a:ext cx="3036888" cy="465138"/>
          </a:xfrm>
          <a:prstGeom prst="rect">
            <a:avLst/>
          </a:prstGeom>
          <a:noFill/>
          <a:ln w="9525">
            <a:noFill/>
            <a:miter lim="800000"/>
            <a:headEnd/>
            <a:tailEnd/>
          </a:ln>
        </p:spPr>
        <p:txBody>
          <a:bodyPr lIns="93138" tIns="46571" rIns="93138" bIns="46571" anchor="b"/>
          <a:lstStyle/>
          <a:p>
            <a:pPr algn="r" defTabSz="930002"/>
            <a:fld id="{D28A01E3-93E1-41DF-97C6-F0C3721F9E3B}" type="slidenum">
              <a:rPr lang="en-US" sz="1200">
                <a:latin typeface="Calibri" pitchFamily="34" charset="0"/>
              </a:rPr>
              <a:pPr algn="r" defTabSz="930002"/>
              <a:t>25</a:t>
            </a:fld>
            <a:endParaRPr lang="en-US" sz="1200" dirty="0">
              <a:latin typeface="Calibri" pitchFamily="34" charset="0"/>
            </a:endParaRPr>
          </a:p>
        </p:txBody>
      </p:sp>
      <p:sp>
        <p:nvSpPr>
          <p:cNvPr id="5124" name="Rectangle 2"/>
          <p:cNvSpPr>
            <a:spLocks noGrp="1" noRot="1" noChangeAspect="1" noChangeArrowheads="1" noTextEdit="1"/>
          </p:cNvSpPr>
          <p:nvPr>
            <p:ph type="sldImg"/>
          </p:nvPr>
        </p:nvSpPr>
        <p:spPr bwMode="auto">
          <a:xfrm>
            <a:off x="1185863" y="696913"/>
            <a:ext cx="4643437" cy="3484562"/>
          </a:xfrm>
          <a:noFill/>
          <a:ln>
            <a:solidFill>
              <a:srgbClr val="000000"/>
            </a:solidFill>
            <a:miter lim="800000"/>
            <a:headEnd/>
            <a:tailEnd/>
          </a:ln>
        </p:spPr>
      </p:sp>
      <p:sp>
        <p:nvSpPr>
          <p:cNvPr id="5125" name="Rectangle 3"/>
          <p:cNvSpPr>
            <a:spLocks noGrp="1" noChangeArrowheads="1"/>
          </p:cNvSpPr>
          <p:nvPr>
            <p:ph type="body" idx="1"/>
          </p:nvPr>
        </p:nvSpPr>
        <p:spPr bwMode="auto">
          <a:xfrm>
            <a:off x="933450" y="4416427"/>
            <a:ext cx="5143500" cy="4183063"/>
          </a:xfrm>
          <a:noFill/>
        </p:spPr>
        <p:txBody>
          <a:bodyPr wrap="square" lIns="93138" rIns="93138" numCol="1" anchor="t" anchorCtr="0" compatLnSpc="1">
            <a:prstTxWarp prst="textNoShape">
              <a:avLst/>
            </a:prstTxWarp>
          </a:bodyPr>
          <a:lstStyle/>
          <a:p>
            <a:pPr>
              <a:spcBef>
                <a:spcPct val="0"/>
              </a:spcBef>
            </a:pPr>
            <a:r>
              <a:rPr lang="en-US" smtClean="0"/>
              <a:t>Conflict of interest is a problem of life.  It cannot also be avoided but can usually be managed.  The university encourages faculty to develop intellectual property and as such COI will happen.  But if you disclose up front, talk with your department head, plans can be develop that do not prevent you from being involved in such activities.  Similarly consulting is permitted but we all must remember that our primary commitment is to the University and its students.  Consulting can be a very good thing; it helps with economic development, sharpens our skills, creates contacts that can help research and help our students; it is not a bad thing but must be handled well.</a:t>
            </a:r>
          </a:p>
        </p:txBody>
      </p:sp>
    </p:spTree>
    <p:extLst>
      <p:ext uri="{BB962C8B-B14F-4D97-AF65-F5344CB8AC3E}">
        <p14:creationId xmlns:p14="http://schemas.microsoft.com/office/powerpoint/2010/main" val="2422080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A8668C77-EDBE-4AAB-9431-F9DFA710EADB}" type="slidenum">
              <a:rPr lang="en-US" smtClean="0"/>
              <a:pPr/>
              <a:t>3</a:t>
            </a:fld>
            <a:endParaRPr lang="en-US" smtClean="0"/>
          </a:p>
        </p:txBody>
      </p:sp>
      <p:sp>
        <p:nvSpPr>
          <p:cNvPr id="39939" name="Rectangle 7"/>
          <p:cNvSpPr txBox="1">
            <a:spLocks noGrp="1" noChangeArrowheads="1"/>
          </p:cNvSpPr>
          <p:nvPr/>
        </p:nvSpPr>
        <p:spPr bwMode="auto">
          <a:xfrm>
            <a:off x="3971703" y="8829817"/>
            <a:ext cx="3037089" cy="464980"/>
          </a:xfrm>
          <a:prstGeom prst="rect">
            <a:avLst/>
          </a:prstGeom>
          <a:noFill/>
          <a:ln w="9525">
            <a:noFill/>
            <a:miter lim="800000"/>
            <a:headEnd/>
            <a:tailEnd/>
          </a:ln>
        </p:spPr>
        <p:txBody>
          <a:bodyPr lIns="93144" tIns="46573" rIns="93144" bIns="46573" anchor="b"/>
          <a:lstStyle/>
          <a:p>
            <a:pPr algn="r" defTabSz="930974"/>
            <a:fld id="{71A41C01-013B-4C6C-8E17-78A8EE85204D}" type="slidenum">
              <a:rPr lang="en-US" sz="1200"/>
              <a:pPr algn="r" defTabSz="930974"/>
              <a:t>3</a:t>
            </a:fld>
            <a:endParaRPr lang="en-US" sz="1200" dirty="0"/>
          </a:p>
        </p:txBody>
      </p:sp>
      <p:sp>
        <p:nvSpPr>
          <p:cNvPr id="39940" name="Rectangle 2"/>
          <p:cNvSpPr>
            <a:spLocks noGrp="1" noRot="1" noChangeAspect="1" noChangeArrowheads="1" noTextEdit="1"/>
          </p:cNvSpPr>
          <p:nvPr>
            <p:ph type="sldImg"/>
          </p:nvPr>
        </p:nvSpPr>
        <p:spPr>
          <a:ln/>
        </p:spPr>
      </p:sp>
      <p:sp>
        <p:nvSpPr>
          <p:cNvPr id="39941" name="Rectangle 3"/>
          <p:cNvSpPr>
            <a:spLocks noGrp="1" noChangeArrowheads="1"/>
          </p:cNvSpPr>
          <p:nvPr>
            <p:ph type="body" idx="1"/>
          </p:nvPr>
        </p:nvSpPr>
        <p:spPr>
          <a:noFill/>
          <a:ln/>
        </p:spPr>
        <p:txBody>
          <a:bodyPr/>
          <a:lstStyle/>
          <a:p>
            <a:pPr eaLnBrk="1" hangingPunct="1"/>
            <a:r>
              <a:rPr lang="en-US" smtClean="0"/>
              <a:t>Penn State has a tripartite mission of teaching, research and service.  These missions are integrated, each to the other.  </a:t>
            </a:r>
          </a:p>
        </p:txBody>
      </p:sp>
    </p:spTree>
    <p:extLst>
      <p:ext uri="{BB962C8B-B14F-4D97-AF65-F5344CB8AC3E}">
        <p14:creationId xmlns:p14="http://schemas.microsoft.com/office/powerpoint/2010/main" val="35794198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Faculty are encouraged to engage in outside activities when such activities enhance the mission of the University and do not compete with the University.</a:t>
            </a:r>
            <a:endParaRPr lang="en-US" dirty="0"/>
          </a:p>
        </p:txBody>
      </p:sp>
      <p:sp>
        <p:nvSpPr>
          <p:cNvPr id="4" name="Slide Number Placeholder 3"/>
          <p:cNvSpPr>
            <a:spLocks noGrp="1"/>
          </p:cNvSpPr>
          <p:nvPr>
            <p:ph type="sldNum" sz="quarter" idx="10"/>
          </p:nvPr>
        </p:nvSpPr>
        <p:spPr/>
        <p:txBody>
          <a:bodyPr/>
          <a:lstStyle/>
          <a:p>
            <a:pPr>
              <a:defRPr/>
            </a:pPr>
            <a:fld id="{AD2CBEBC-250C-47DA-BF07-E7A257EA0099}" type="slidenum">
              <a:rPr lang="en-US" smtClean="0"/>
              <a:pPr>
                <a:defRPr/>
              </a:pPr>
              <a:t>26</a:t>
            </a:fld>
            <a:endParaRPr lang="en-US"/>
          </a:p>
        </p:txBody>
      </p:sp>
    </p:spTree>
    <p:extLst>
      <p:ext uri="{BB962C8B-B14F-4D97-AF65-F5344CB8AC3E}">
        <p14:creationId xmlns:p14="http://schemas.microsoft.com/office/powerpoint/2010/main" val="2280126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4F2EBB4-31C1-4629-BAEE-C2DC5F09A3C0}" type="slidenum">
              <a:rPr lang="en-US" smtClean="0"/>
              <a:pPr/>
              <a:t>6</a:t>
            </a:fld>
            <a:endParaRPr lang="en-US" smtClean="0"/>
          </a:p>
        </p:txBody>
      </p:sp>
      <p:sp>
        <p:nvSpPr>
          <p:cNvPr id="43011" name="Rectangle 7"/>
          <p:cNvSpPr txBox="1">
            <a:spLocks noGrp="1" noChangeArrowheads="1"/>
          </p:cNvSpPr>
          <p:nvPr/>
        </p:nvSpPr>
        <p:spPr bwMode="auto">
          <a:xfrm>
            <a:off x="3971703" y="8829817"/>
            <a:ext cx="3037089" cy="464980"/>
          </a:xfrm>
          <a:prstGeom prst="rect">
            <a:avLst/>
          </a:prstGeom>
          <a:noFill/>
          <a:ln w="9525">
            <a:noFill/>
            <a:miter lim="800000"/>
            <a:headEnd/>
            <a:tailEnd/>
          </a:ln>
        </p:spPr>
        <p:txBody>
          <a:bodyPr lIns="93144" tIns="46573" rIns="93144" bIns="46573" anchor="b"/>
          <a:lstStyle/>
          <a:p>
            <a:pPr algn="r" defTabSz="930974"/>
            <a:fld id="{A0E85398-0B82-487E-B42F-E10836FF68F8}" type="slidenum">
              <a:rPr lang="en-US" sz="1200"/>
              <a:pPr algn="r" defTabSz="930974"/>
              <a:t>6</a:t>
            </a:fld>
            <a:endParaRPr lang="en-US" sz="1200" dirty="0"/>
          </a:p>
        </p:txBody>
      </p:sp>
      <p:sp>
        <p:nvSpPr>
          <p:cNvPr id="43012" name="Rectangle 7"/>
          <p:cNvSpPr txBox="1">
            <a:spLocks noGrp="1" noChangeArrowheads="1"/>
          </p:cNvSpPr>
          <p:nvPr/>
        </p:nvSpPr>
        <p:spPr bwMode="auto">
          <a:xfrm>
            <a:off x="3971703" y="8829817"/>
            <a:ext cx="3037089" cy="464980"/>
          </a:xfrm>
          <a:prstGeom prst="rect">
            <a:avLst/>
          </a:prstGeom>
          <a:noFill/>
          <a:ln w="9525">
            <a:noFill/>
            <a:miter lim="800000"/>
            <a:headEnd/>
            <a:tailEnd/>
          </a:ln>
        </p:spPr>
        <p:txBody>
          <a:bodyPr lIns="93136" tIns="46570" rIns="93136" bIns="46570" anchor="b"/>
          <a:lstStyle/>
          <a:p>
            <a:pPr algn="r" defTabSz="930974"/>
            <a:fld id="{658CCDC3-131A-4CBD-AFA9-DC4634AB0DD2}" type="slidenum">
              <a:rPr lang="en-US" sz="1200"/>
              <a:pPr algn="r" defTabSz="930974"/>
              <a:t>6</a:t>
            </a:fld>
            <a:endParaRPr lang="en-US" sz="1200" dirty="0"/>
          </a:p>
        </p:txBody>
      </p:sp>
      <p:sp>
        <p:nvSpPr>
          <p:cNvPr id="43013" name="Rectangle 2"/>
          <p:cNvSpPr>
            <a:spLocks noGrp="1" noRot="1" noChangeAspect="1" noChangeArrowheads="1" noTextEdit="1"/>
          </p:cNvSpPr>
          <p:nvPr>
            <p:ph type="sldImg"/>
          </p:nvPr>
        </p:nvSpPr>
        <p:spPr>
          <a:ln/>
        </p:spPr>
      </p:sp>
      <p:sp>
        <p:nvSpPr>
          <p:cNvPr id="43014" name="Rectangle 3"/>
          <p:cNvSpPr>
            <a:spLocks noGrp="1" noChangeArrowheads="1"/>
          </p:cNvSpPr>
          <p:nvPr>
            <p:ph type="body" idx="1"/>
          </p:nvPr>
        </p:nvSpPr>
        <p:spPr>
          <a:xfrm>
            <a:off x="702973" y="4414107"/>
            <a:ext cx="5604459" cy="4184823"/>
          </a:xfrm>
          <a:noFill/>
          <a:ln/>
        </p:spPr>
        <p:txBody>
          <a:bodyPr lIns="93136" tIns="46570" rIns="93136" bIns="46570"/>
          <a:lstStyle/>
          <a:p>
            <a:pPr eaLnBrk="1" hangingPunct="1"/>
            <a:r>
              <a:rPr lang="en-US" smtClean="0"/>
              <a:t>Penn State Institutes of Energy and the Environment, directed by Dr. Tom Richard, embraces long term collaborations related to environmental issues and has recently initiated a major effort to further grow and enhance the vibrate energy research initiatives across campus.</a:t>
            </a:r>
          </a:p>
        </p:txBody>
      </p:sp>
    </p:spTree>
    <p:extLst>
      <p:ext uri="{BB962C8B-B14F-4D97-AF65-F5344CB8AC3E}">
        <p14:creationId xmlns:p14="http://schemas.microsoft.com/office/powerpoint/2010/main" val="1010103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15C3E229-4378-4674-AB90-EDDF0E13CD14}" type="slidenum">
              <a:rPr lang="en-US" smtClean="0"/>
              <a:pPr/>
              <a:t>7</a:t>
            </a:fld>
            <a:endParaRPr lang="en-US" smtClean="0"/>
          </a:p>
        </p:txBody>
      </p:sp>
      <p:sp>
        <p:nvSpPr>
          <p:cNvPr id="44035" name="Rectangle 7"/>
          <p:cNvSpPr txBox="1">
            <a:spLocks noGrp="1" noChangeArrowheads="1"/>
          </p:cNvSpPr>
          <p:nvPr/>
        </p:nvSpPr>
        <p:spPr bwMode="auto">
          <a:xfrm>
            <a:off x="3971703" y="8829817"/>
            <a:ext cx="3037089" cy="464980"/>
          </a:xfrm>
          <a:prstGeom prst="rect">
            <a:avLst/>
          </a:prstGeom>
          <a:noFill/>
          <a:ln w="9525">
            <a:noFill/>
            <a:miter lim="800000"/>
            <a:headEnd/>
            <a:tailEnd/>
          </a:ln>
        </p:spPr>
        <p:txBody>
          <a:bodyPr lIns="93132" tIns="46567" rIns="93132" bIns="46567" anchor="b"/>
          <a:lstStyle/>
          <a:p>
            <a:pPr algn="r" defTabSz="930974"/>
            <a:fld id="{B948D886-4C64-466E-A95B-CEE182D5CEC7}" type="slidenum">
              <a:rPr lang="en-US" sz="1200"/>
              <a:pPr algn="r" defTabSz="930974"/>
              <a:t>7</a:t>
            </a:fld>
            <a:endParaRPr lang="en-US" sz="1200" dirty="0"/>
          </a:p>
        </p:txBody>
      </p:sp>
      <p:sp>
        <p:nvSpPr>
          <p:cNvPr id="44036" name="Rectangle 2"/>
          <p:cNvSpPr>
            <a:spLocks noGrp="1" noRot="1" noChangeAspect="1" noChangeArrowheads="1" noTextEdit="1"/>
          </p:cNvSpPr>
          <p:nvPr>
            <p:ph type="sldImg"/>
          </p:nvPr>
        </p:nvSpPr>
        <p:spPr>
          <a:xfrm>
            <a:off x="1168400" y="687388"/>
            <a:ext cx="4681538" cy="3513137"/>
          </a:xfrm>
          <a:ln/>
        </p:spPr>
      </p:sp>
      <p:sp>
        <p:nvSpPr>
          <p:cNvPr id="44037" name="Rectangle 3"/>
          <p:cNvSpPr>
            <a:spLocks noGrp="1" noChangeArrowheads="1"/>
          </p:cNvSpPr>
          <p:nvPr>
            <p:ph type="body" idx="1"/>
          </p:nvPr>
        </p:nvSpPr>
        <p:spPr>
          <a:xfrm>
            <a:off x="916920" y="4426936"/>
            <a:ext cx="5192651" cy="4199253"/>
          </a:xfrm>
          <a:noFill/>
          <a:ln/>
        </p:spPr>
        <p:txBody>
          <a:bodyPr lIns="93132" rIns="93132"/>
          <a:lstStyle/>
          <a:p>
            <a:pPr eaLnBrk="1" hangingPunct="1"/>
            <a:r>
              <a:rPr lang="en-US" smtClean="0"/>
              <a:t>The Materials Research Institute, directed by Dr. Carlo Pantano, represents one of the oldest and well established of our institutes.  There are many core facilities including the materials characterization laboratory and nanofabrication facility available for the use of our faculty and students.</a:t>
            </a:r>
          </a:p>
        </p:txBody>
      </p:sp>
    </p:spTree>
    <p:extLst>
      <p:ext uri="{BB962C8B-B14F-4D97-AF65-F5344CB8AC3E}">
        <p14:creationId xmlns:p14="http://schemas.microsoft.com/office/powerpoint/2010/main" val="2827299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9F26EFA9-8F42-4300-8E58-F33BEAE8E021}" type="slidenum">
              <a:rPr lang="en-US" smtClean="0"/>
              <a:pPr/>
              <a:t>8</a:t>
            </a:fld>
            <a:endParaRPr lang="en-US" smtClean="0"/>
          </a:p>
        </p:txBody>
      </p:sp>
      <p:sp>
        <p:nvSpPr>
          <p:cNvPr id="45059" name="Rectangle 7"/>
          <p:cNvSpPr txBox="1">
            <a:spLocks noGrp="1" noChangeArrowheads="1"/>
          </p:cNvSpPr>
          <p:nvPr/>
        </p:nvSpPr>
        <p:spPr bwMode="auto">
          <a:xfrm>
            <a:off x="3971703" y="8829817"/>
            <a:ext cx="3037089" cy="464980"/>
          </a:xfrm>
          <a:prstGeom prst="rect">
            <a:avLst/>
          </a:prstGeom>
          <a:noFill/>
          <a:ln w="9525">
            <a:noFill/>
            <a:miter lim="800000"/>
            <a:headEnd/>
            <a:tailEnd/>
          </a:ln>
        </p:spPr>
        <p:txBody>
          <a:bodyPr lIns="93132" tIns="46567" rIns="93132" bIns="46567" anchor="b"/>
          <a:lstStyle/>
          <a:p>
            <a:pPr algn="r" defTabSz="930974"/>
            <a:fld id="{9B1C5866-F511-4F19-958B-E05A01979EA2}" type="slidenum">
              <a:rPr lang="en-US" sz="1200"/>
              <a:pPr algn="r" defTabSz="930974"/>
              <a:t>8</a:t>
            </a:fld>
            <a:endParaRPr lang="en-US" sz="1200" dirty="0"/>
          </a:p>
        </p:txBody>
      </p:sp>
      <p:sp>
        <p:nvSpPr>
          <p:cNvPr id="45060" name="Rectangle 2"/>
          <p:cNvSpPr>
            <a:spLocks noGrp="1" noRot="1" noChangeAspect="1" noChangeArrowheads="1" noTextEdit="1"/>
          </p:cNvSpPr>
          <p:nvPr>
            <p:ph type="sldImg"/>
          </p:nvPr>
        </p:nvSpPr>
        <p:spPr>
          <a:xfrm>
            <a:off x="1168400" y="687388"/>
            <a:ext cx="4681538" cy="3513137"/>
          </a:xfrm>
          <a:ln/>
        </p:spPr>
      </p:sp>
      <p:sp>
        <p:nvSpPr>
          <p:cNvPr id="45061" name="Rectangle 3"/>
          <p:cNvSpPr>
            <a:spLocks noGrp="1" noChangeArrowheads="1"/>
          </p:cNvSpPr>
          <p:nvPr>
            <p:ph type="body" idx="1"/>
          </p:nvPr>
        </p:nvSpPr>
        <p:spPr>
          <a:xfrm>
            <a:off x="916920" y="4426936"/>
            <a:ext cx="5192651" cy="4199253"/>
          </a:xfrm>
          <a:noFill/>
          <a:ln/>
        </p:spPr>
        <p:txBody>
          <a:bodyPr lIns="93132" rIns="93132"/>
          <a:lstStyle/>
          <a:p>
            <a:pPr eaLnBrk="1" hangingPunct="1"/>
            <a:r>
              <a:rPr lang="en-US" smtClean="0"/>
              <a:t>The Huck Institutes of the Life Sciences, directed by Dr. Peter Hudson, supports activities that span colleges and campuses with active participation from the College of Medicine.  Fields of interest are widely dispersed from infectious diseases to plant biology.  In addition the Huck Institutes are home to many core facilities that may be useful to some of you.</a:t>
            </a:r>
          </a:p>
          <a:p>
            <a:pPr eaLnBrk="1" hangingPunct="1"/>
            <a:endParaRPr lang="en-US" smtClean="0"/>
          </a:p>
        </p:txBody>
      </p:sp>
    </p:spTree>
    <p:extLst>
      <p:ext uri="{BB962C8B-B14F-4D97-AF65-F5344CB8AC3E}">
        <p14:creationId xmlns:p14="http://schemas.microsoft.com/office/powerpoint/2010/main" val="1584135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2E8AEC3E-022E-4AFA-81F9-117D5E60E553}" type="slidenum">
              <a:rPr lang="en-US" smtClean="0"/>
              <a:pPr/>
              <a:t>10</a:t>
            </a:fld>
            <a:endParaRPr lang="en-US" smtClean="0"/>
          </a:p>
        </p:txBody>
      </p:sp>
      <p:sp>
        <p:nvSpPr>
          <p:cNvPr id="46083" name="Rectangle 7"/>
          <p:cNvSpPr txBox="1">
            <a:spLocks noGrp="1" noChangeArrowheads="1"/>
          </p:cNvSpPr>
          <p:nvPr/>
        </p:nvSpPr>
        <p:spPr bwMode="auto">
          <a:xfrm>
            <a:off x="3971703" y="8829817"/>
            <a:ext cx="3037089" cy="464980"/>
          </a:xfrm>
          <a:prstGeom prst="rect">
            <a:avLst/>
          </a:prstGeom>
          <a:noFill/>
          <a:ln w="9525">
            <a:noFill/>
            <a:miter lim="800000"/>
            <a:headEnd/>
            <a:tailEnd/>
          </a:ln>
        </p:spPr>
        <p:txBody>
          <a:bodyPr lIns="93132" tIns="46567" rIns="93132" bIns="46567" anchor="b"/>
          <a:lstStyle/>
          <a:p>
            <a:pPr algn="r" defTabSz="930974"/>
            <a:fld id="{33DE3D62-0563-4561-B831-A128B6A9DFF0}" type="slidenum">
              <a:rPr lang="en-US" sz="1200"/>
              <a:pPr algn="r" defTabSz="930974"/>
              <a:t>10</a:t>
            </a:fld>
            <a:endParaRPr lang="en-US" sz="1200" dirty="0"/>
          </a:p>
        </p:txBody>
      </p:sp>
      <p:sp>
        <p:nvSpPr>
          <p:cNvPr id="46084" name="Rectangle 2"/>
          <p:cNvSpPr>
            <a:spLocks noGrp="1" noRot="1" noChangeAspect="1" noChangeArrowheads="1" noTextEdit="1"/>
          </p:cNvSpPr>
          <p:nvPr>
            <p:ph type="sldImg"/>
          </p:nvPr>
        </p:nvSpPr>
        <p:spPr>
          <a:xfrm>
            <a:off x="1168400" y="687388"/>
            <a:ext cx="4681538" cy="3513137"/>
          </a:xfrm>
          <a:ln/>
        </p:spPr>
      </p:sp>
      <p:sp>
        <p:nvSpPr>
          <p:cNvPr id="46085" name="Rectangle 3"/>
          <p:cNvSpPr>
            <a:spLocks noGrp="1" noChangeArrowheads="1"/>
          </p:cNvSpPr>
          <p:nvPr>
            <p:ph type="body" idx="1"/>
          </p:nvPr>
        </p:nvSpPr>
        <p:spPr>
          <a:xfrm>
            <a:off x="916920" y="4426936"/>
            <a:ext cx="5192651" cy="4199253"/>
          </a:xfrm>
          <a:noFill/>
          <a:ln/>
        </p:spPr>
        <p:txBody>
          <a:bodyPr lIns="93132" rIns="93132"/>
          <a:lstStyle/>
          <a:p>
            <a:pPr eaLnBrk="1" hangingPunct="1"/>
            <a:r>
              <a:rPr lang="en-US" smtClean="0"/>
              <a:t>The Social Science Research Institute, directed by Dr. Susan McHale, is home to the children, Youth and Families Consortium, the Population Research Institute and the Survey Research Center. The latter may be of use to many of you.</a:t>
            </a:r>
          </a:p>
          <a:p>
            <a:pPr eaLnBrk="1" hangingPunct="1"/>
            <a:endParaRPr lang="en-US" smtClean="0"/>
          </a:p>
        </p:txBody>
      </p:sp>
    </p:spTree>
    <p:extLst>
      <p:ext uri="{BB962C8B-B14F-4D97-AF65-F5344CB8AC3E}">
        <p14:creationId xmlns:p14="http://schemas.microsoft.com/office/powerpoint/2010/main" val="813050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65743F0F-842F-44E9-84F4-2C6020DFC6BC}" type="slidenum">
              <a:rPr lang="en-US" smtClean="0"/>
              <a:pPr/>
              <a:t>11</a:t>
            </a:fld>
            <a:endParaRPr lang="en-US" smtClean="0"/>
          </a:p>
        </p:txBody>
      </p:sp>
      <p:sp>
        <p:nvSpPr>
          <p:cNvPr id="47107" name="Rectangle 7"/>
          <p:cNvSpPr txBox="1">
            <a:spLocks noGrp="1" noChangeArrowheads="1"/>
          </p:cNvSpPr>
          <p:nvPr/>
        </p:nvSpPr>
        <p:spPr bwMode="auto">
          <a:xfrm>
            <a:off x="3971703" y="8829817"/>
            <a:ext cx="3037089" cy="464980"/>
          </a:xfrm>
          <a:prstGeom prst="rect">
            <a:avLst/>
          </a:prstGeom>
          <a:noFill/>
          <a:ln w="9525">
            <a:noFill/>
            <a:miter lim="800000"/>
            <a:headEnd/>
            <a:tailEnd/>
          </a:ln>
        </p:spPr>
        <p:txBody>
          <a:bodyPr lIns="93143" tIns="46573" rIns="93143" bIns="46573" anchor="b"/>
          <a:lstStyle/>
          <a:p>
            <a:pPr algn="r" defTabSz="930974"/>
            <a:fld id="{B97612FC-E354-49AF-8DCF-801BD05BFBA6}" type="slidenum">
              <a:rPr lang="en-US" sz="1200"/>
              <a:pPr algn="r" defTabSz="930974"/>
              <a:t>11</a:t>
            </a:fld>
            <a:endParaRPr lang="en-US" sz="1200" dirty="0"/>
          </a:p>
        </p:txBody>
      </p:sp>
      <p:sp>
        <p:nvSpPr>
          <p:cNvPr id="47108" name="Rectangle 2"/>
          <p:cNvSpPr>
            <a:spLocks noGrp="1" noRot="1" noChangeAspect="1" noChangeArrowheads="1" noTextEdit="1"/>
          </p:cNvSpPr>
          <p:nvPr>
            <p:ph type="sldImg"/>
          </p:nvPr>
        </p:nvSpPr>
        <p:spPr>
          <a:xfrm>
            <a:off x="1185863" y="696913"/>
            <a:ext cx="4643437" cy="3484562"/>
          </a:xfrm>
          <a:ln/>
        </p:spPr>
      </p:sp>
      <p:sp>
        <p:nvSpPr>
          <p:cNvPr id="47109" name="Rectangle 3"/>
          <p:cNvSpPr>
            <a:spLocks noGrp="1" noChangeArrowheads="1"/>
          </p:cNvSpPr>
          <p:nvPr>
            <p:ph type="body" idx="1"/>
          </p:nvPr>
        </p:nvSpPr>
        <p:spPr>
          <a:xfrm>
            <a:off x="702973" y="4414107"/>
            <a:ext cx="5604459" cy="4184823"/>
          </a:xfrm>
          <a:noFill/>
          <a:ln/>
        </p:spPr>
        <p:txBody>
          <a:bodyPr lIns="93143" rIns="93143"/>
          <a:lstStyle/>
          <a:p>
            <a:pPr eaLnBrk="1" hangingPunct="1"/>
            <a:r>
              <a:rPr lang="en-US" smtClean="0"/>
              <a:t>ICS is a new institute that is actually a net over the other institutes.  Dr. Padma Raghavan, its director, is aggressively pursuing opportunities that bring cyberscience to faculty as a tool to solve complex problems, and as a sophisticated discipline in its own right.</a:t>
            </a:r>
          </a:p>
        </p:txBody>
      </p:sp>
    </p:spTree>
    <p:extLst>
      <p:ext uri="{BB962C8B-B14F-4D97-AF65-F5344CB8AC3E}">
        <p14:creationId xmlns:p14="http://schemas.microsoft.com/office/powerpoint/2010/main" val="1102096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71FBF902-ACE2-4F98-B84C-D6B3707CD71B}" type="slidenum">
              <a:rPr lang="en-US" smtClean="0"/>
              <a:pPr/>
              <a:t>12</a:t>
            </a:fld>
            <a:endParaRPr lang="en-US" smtClean="0"/>
          </a:p>
        </p:txBody>
      </p:sp>
      <p:sp>
        <p:nvSpPr>
          <p:cNvPr id="41987" name="Rectangle 7"/>
          <p:cNvSpPr txBox="1">
            <a:spLocks noGrp="1" noChangeArrowheads="1"/>
          </p:cNvSpPr>
          <p:nvPr/>
        </p:nvSpPr>
        <p:spPr bwMode="auto">
          <a:xfrm>
            <a:off x="3971703" y="8829817"/>
            <a:ext cx="3037089" cy="464980"/>
          </a:xfrm>
          <a:prstGeom prst="rect">
            <a:avLst/>
          </a:prstGeom>
          <a:noFill/>
          <a:ln w="9525">
            <a:noFill/>
            <a:miter lim="800000"/>
            <a:headEnd/>
            <a:tailEnd/>
          </a:ln>
        </p:spPr>
        <p:txBody>
          <a:bodyPr lIns="93132" tIns="46567" rIns="93132" bIns="46567" anchor="b"/>
          <a:lstStyle/>
          <a:p>
            <a:pPr algn="r" defTabSz="930974"/>
            <a:fld id="{6B3A0947-01F4-4306-AF76-0090CFD30510}" type="slidenum">
              <a:rPr lang="en-US" sz="1200"/>
              <a:pPr algn="r" defTabSz="930974"/>
              <a:t>12</a:t>
            </a:fld>
            <a:endParaRPr lang="en-US" sz="1200" dirty="0"/>
          </a:p>
        </p:txBody>
      </p:sp>
      <p:sp>
        <p:nvSpPr>
          <p:cNvPr id="41988" name="Rectangle 7"/>
          <p:cNvSpPr txBox="1">
            <a:spLocks noGrp="1" noChangeArrowheads="1"/>
          </p:cNvSpPr>
          <p:nvPr/>
        </p:nvSpPr>
        <p:spPr bwMode="auto">
          <a:xfrm>
            <a:off x="3971703" y="8829817"/>
            <a:ext cx="3037089" cy="464980"/>
          </a:xfrm>
          <a:prstGeom prst="rect">
            <a:avLst/>
          </a:prstGeom>
          <a:noFill/>
          <a:ln w="9525">
            <a:noFill/>
            <a:miter lim="800000"/>
            <a:headEnd/>
            <a:tailEnd/>
          </a:ln>
        </p:spPr>
        <p:txBody>
          <a:bodyPr lIns="93127" tIns="46564" rIns="93127" bIns="46564" anchor="b"/>
          <a:lstStyle/>
          <a:p>
            <a:pPr algn="r" defTabSz="930974"/>
            <a:fld id="{554EC2D4-FDCC-4423-A153-A0EFD96BCD24}" type="slidenum">
              <a:rPr lang="en-US" sz="1200"/>
              <a:pPr algn="r" defTabSz="930974"/>
              <a:t>12</a:t>
            </a:fld>
            <a:endParaRPr lang="en-US" sz="1200" dirty="0"/>
          </a:p>
        </p:txBody>
      </p:sp>
      <p:sp>
        <p:nvSpPr>
          <p:cNvPr id="41989" name="Rectangle 2"/>
          <p:cNvSpPr>
            <a:spLocks noGrp="1" noRot="1" noChangeAspect="1" noChangeArrowheads="1" noTextEdit="1"/>
          </p:cNvSpPr>
          <p:nvPr>
            <p:ph type="sldImg"/>
          </p:nvPr>
        </p:nvSpPr>
        <p:spPr>
          <a:ln/>
        </p:spPr>
      </p:sp>
      <p:sp>
        <p:nvSpPr>
          <p:cNvPr id="41990" name="Rectangle 3"/>
          <p:cNvSpPr>
            <a:spLocks noGrp="1" noChangeArrowheads="1"/>
          </p:cNvSpPr>
          <p:nvPr>
            <p:ph type="body" idx="1"/>
          </p:nvPr>
        </p:nvSpPr>
        <p:spPr>
          <a:xfrm>
            <a:off x="702973" y="4414107"/>
            <a:ext cx="5604459" cy="4184823"/>
          </a:xfrm>
          <a:noFill/>
          <a:ln/>
        </p:spPr>
        <p:txBody>
          <a:bodyPr lIns="93127" tIns="46564" rIns="93127" bIns="46564"/>
          <a:lstStyle/>
          <a:p>
            <a:pPr eaLnBrk="1" hangingPunct="1"/>
            <a:r>
              <a:rPr lang="en-US" smtClean="0"/>
              <a:t>Penn State is among the best Universities nationally in terms of an environment in which to conduct interdisciplinary research.  We have very few barriers.  Six major cross campus initiatives are run through the research office.  I will just introduce you to each of these now.  In your packets you will find a web site URL and brief description of each Institute.  The Institutes of the Arts and Humanities is directed by Dr. Marica Tacconi.  The institute supports special initiatives for our creative faculty, promoting in particular interesting interdisciplinary initiatives.</a:t>
            </a:r>
          </a:p>
        </p:txBody>
      </p:sp>
    </p:spTree>
    <p:extLst>
      <p:ext uri="{BB962C8B-B14F-4D97-AF65-F5344CB8AC3E}">
        <p14:creationId xmlns:p14="http://schemas.microsoft.com/office/powerpoint/2010/main" val="3532473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6596293E-9C03-4EB3-BD9D-9CCC94861551}" type="slidenum">
              <a:rPr lang="en-US" smtClean="0"/>
              <a:pPr/>
              <a:t>14</a:t>
            </a:fld>
            <a:endParaRPr lang="en-US" smtClean="0"/>
          </a:p>
        </p:txBody>
      </p:sp>
      <p:sp>
        <p:nvSpPr>
          <p:cNvPr id="48131" name="Rectangle 7"/>
          <p:cNvSpPr txBox="1">
            <a:spLocks noGrp="1" noChangeArrowheads="1"/>
          </p:cNvSpPr>
          <p:nvPr/>
        </p:nvSpPr>
        <p:spPr bwMode="auto">
          <a:xfrm>
            <a:off x="3971703" y="8829817"/>
            <a:ext cx="3037089" cy="464980"/>
          </a:xfrm>
          <a:prstGeom prst="rect">
            <a:avLst/>
          </a:prstGeom>
          <a:noFill/>
          <a:ln w="9525">
            <a:noFill/>
            <a:miter lim="800000"/>
            <a:headEnd/>
            <a:tailEnd/>
          </a:ln>
        </p:spPr>
        <p:txBody>
          <a:bodyPr lIns="93143" tIns="46573" rIns="93143" bIns="46573" anchor="b"/>
          <a:lstStyle/>
          <a:p>
            <a:pPr algn="r" defTabSz="930974"/>
            <a:fld id="{0D72918F-E957-4E18-A8AD-52880738FB00}" type="slidenum">
              <a:rPr lang="en-US" sz="1200"/>
              <a:pPr algn="r" defTabSz="930974"/>
              <a:t>14</a:t>
            </a:fld>
            <a:endParaRPr lang="en-US" sz="1200" dirty="0"/>
          </a:p>
        </p:txBody>
      </p:sp>
      <p:sp>
        <p:nvSpPr>
          <p:cNvPr id="48132" name="Rectangle 2"/>
          <p:cNvSpPr>
            <a:spLocks noGrp="1" noRot="1" noChangeAspect="1" noChangeArrowheads="1" noTextEdit="1"/>
          </p:cNvSpPr>
          <p:nvPr>
            <p:ph type="sldImg"/>
          </p:nvPr>
        </p:nvSpPr>
        <p:spPr>
          <a:xfrm>
            <a:off x="1185863" y="696913"/>
            <a:ext cx="4643437" cy="3484562"/>
          </a:xfrm>
          <a:ln/>
        </p:spPr>
      </p:sp>
      <p:sp>
        <p:nvSpPr>
          <p:cNvPr id="48133" name="Rectangle 3"/>
          <p:cNvSpPr>
            <a:spLocks noGrp="1" noChangeArrowheads="1"/>
          </p:cNvSpPr>
          <p:nvPr>
            <p:ph type="body" idx="1"/>
          </p:nvPr>
        </p:nvSpPr>
        <p:spPr>
          <a:xfrm>
            <a:off x="933007" y="4415710"/>
            <a:ext cx="5144392" cy="4183220"/>
          </a:xfrm>
          <a:noFill/>
          <a:ln/>
        </p:spPr>
        <p:txBody>
          <a:bodyPr lIns="93143" rIns="93143"/>
          <a:lstStyle/>
          <a:p>
            <a:pPr eaLnBrk="1" hangingPunct="1"/>
            <a:endParaRPr lang="en-US" smtClean="0"/>
          </a:p>
        </p:txBody>
      </p:sp>
    </p:spTree>
    <p:extLst>
      <p:ext uri="{BB962C8B-B14F-4D97-AF65-F5344CB8AC3E}">
        <p14:creationId xmlns:p14="http://schemas.microsoft.com/office/powerpoint/2010/main" val="2207230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72000">
              <a:srgbClr val="FFFFFF"/>
            </a:gs>
            <a:gs pos="78999">
              <a:srgbClr val="FFFFFF"/>
            </a:gs>
            <a:gs pos="99000">
              <a:srgbClr val="0033CC"/>
            </a:gs>
          </a:gsLst>
          <a:lin ang="16200000" scaled="1"/>
          <a:tileRect/>
        </a:gra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2400" y="6248400"/>
            <a:ext cx="2797651" cy="907576"/>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5" r:id="rId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525" y="0"/>
            <a:ext cx="9201509" cy="6858000"/>
          </a:xfrm>
          <a:prstGeom prst="rect">
            <a:avLst/>
          </a:prstGeom>
        </p:spPr>
      </p:pic>
      <p:sp>
        <p:nvSpPr>
          <p:cNvPr id="2052" name="Text Box 6"/>
          <p:cNvSpPr txBox="1">
            <a:spLocks noChangeArrowheads="1"/>
          </p:cNvSpPr>
          <p:nvPr/>
        </p:nvSpPr>
        <p:spPr bwMode="auto">
          <a:xfrm>
            <a:off x="709613" y="3224213"/>
            <a:ext cx="7858125" cy="1676400"/>
          </a:xfrm>
          <a:prstGeom prst="rect">
            <a:avLst/>
          </a:prstGeom>
          <a:noFill/>
          <a:ln w="9525">
            <a:noFill/>
            <a:miter lim="800000"/>
            <a:headEnd/>
            <a:tailEnd/>
          </a:ln>
        </p:spPr>
        <p:txBody>
          <a:bodyPr>
            <a:spAutoFit/>
          </a:bodyPr>
          <a:lstStyle/>
          <a:p>
            <a:pPr algn="ctr">
              <a:spcBef>
                <a:spcPct val="50000"/>
              </a:spcBef>
            </a:pPr>
            <a:r>
              <a:rPr lang="en-US" sz="5200" b="1" i="1" dirty="0" smtClean="0">
                <a:solidFill>
                  <a:schemeClr val="bg1"/>
                </a:solidFill>
              </a:rPr>
              <a:t>New Faculty Orientation</a:t>
            </a:r>
            <a:r>
              <a:rPr lang="en-US" sz="5200" b="1" i="1" dirty="0">
                <a:solidFill>
                  <a:schemeClr val="bg1"/>
                </a:solidFill>
              </a:rPr>
              <a:t/>
            </a:r>
            <a:br>
              <a:rPr lang="en-US" sz="5200" b="1" i="1" dirty="0">
                <a:solidFill>
                  <a:schemeClr val="bg1"/>
                </a:solidFill>
              </a:rPr>
            </a:br>
            <a:r>
              <a:rPr lang="en-US" sz="5200" b="1" i="1" dirty="0" smtClean="0">
                <a:solidFill>
                  <a:schemeClr val="bg1"/>
                </a:solidFill>
              </a:rPr>
              <a:t>August 17, 2017</a:t>
            </a:r>
            <a:endParaRPr lang="en-US" sz="5200" b="1" i="1" dirty="0">
              <a:solidFill>
                <a:schemeClr val="bg1"/>
              </a:solidFill>
            </a:endParaRPr>
          </a:p>
        </p:txBody>
      </p:sp>
      <p:grpSp>
        <p:nvGrpSpPr>
          <p:cNvPr id="6" name="Group 7"/>
          <p:cNvGrpSpPr>
            <a:grpSpLocks/>
          </p:cNvGrpSpPr>
          <p:nvPr/>
        </p:nvGrpSpPr>
        <p:grpSpPr bwMode="auto">
          <a:xfrm>
            <a:off x="5410200" y="85726"/>
            <a:ext cx="3694112" cy="1190625"/>
            <a:chOff x="7772400" y="685800"/>
            <a:chExt cx="3669804" cy="1190507"/>
          </a:xfrm>
        </p:grpSpPr>
        <p:pic>
          <p:nvPicPr>
            <p:cNvPr id="7"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685800"/>
              <a:ext cx="3669804" cy="1190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6"/>
            <p:cNvSpPr txBox="1">
              <a:spLocks noChangeArrowheads="1"/>
            </p:cNvSpPr>
            <p:nvPr/>
          </p:nvSpPr>
          <p:spPr bwMode="auto">
            <a:xfrm>
              <a:off x="8689427" y="1491705"/>
              <a:ext cx="1676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chemeClr val="bg1"/>
                  </a:solidFill>
                </a:rPr>
                <a:t>Neil </a:t>
              </a:r>
              <a:r>
                <a:rPr lang="en-US" altLang="en-US" sz="1600" dirty="0" smtClean="0">
                  <a:solidFill>
                    <a:schemeClr val="bg1"/>
                  </a:solidFill>
                </a:rPr>
                <a:t>A. Sharkey</a:t>
              </a:r>
              <a:endParaRPr lang="en-US" altLang="en-US" sz="1600" dirty="0">
                <a:solidFill>
                  <a:schemeClr val="bg1"/>
                </a:solidFill>
              </a:endParaRPr>
            </a:p>
          </p:txBody>
        </p:sp>
      </p:grpSp>
      <p:sp>
        <p:nvSpPr>
          <p:cNvPr id="9" name="Subtitle 2"/>
          <p:cNvSpPr>
            <a:spLocks noGrp="1"/>
          </p:cNvSpPr>
          <p:nvPr/>
        </p:nvSpPr>
        <p:spPr>
          <a:xfrm>
            <a:off x="152400" y="6341976"/>
            <a:ext cx="8763000" cy="50649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200" i="1" dirty="0" smtClean="0">
                <a:solidFill>
                  <a:schemeClr val="bg1"/>
                </a:solidFill>
              </a:rPr>
              <a:t>Penn State Observatory</a:t>
            </a:r>
            <a:endParaRPr lang="en-US" sz="1200" i="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8"/>
          <p:cNvSpPr>
            <a:spLocks noChangeArrowheads="1"/>
          </p:cNvSpPr>
          <p:nvPr/>
        </p:nvSpPr>
        <p:spPr bwMode="auto">
          <a:xfrm>
            <a:off x="0" y="228600"/>
            <a:ext cx="9144000" cy="646331"/>
          </a:xfrm>
          <a:prstGeom prst="rect">
            <a:avLst/>
          </a:prstGeom>
          <a:noFill/>
          <a:ln w="9525">
            <a:noFill/>
            <a:miter lim="800000"/>
            <a:headEnd/>
            <a:tailEnd/>
          </a:ln>
        </p:spPr>
        <p:txBody>
          <a:bodyPr>
            <a:spAutoFit/>
          </a:bodyPr>
          <a:lstStyle/>
          <a:p>
            <a:pPr algn="ctr"/>
            <a:r>
              <a:rPr lang="en-US" sz="3600" b="1" dirty="0">
                <a:solidFill>
                  <a:schemeClr val="bg1"/>
                </a:solidFill>
              </a:rPr>
              <a:t>Social Science Research </a:t>
            </a:r>
            <a:r>
              <a:rPr lang="en-US" sz="3600" b="1" dirty="0" smtClean="0">
                <a:solidFill>
                  <a:schemeClr val="bg1"/>
                </a:solidFill>
              </a:rPr>
              <a:t>Institute</a:t>
            </a:r>
            <a:endParaRPr lang="en-US" sz="3600" b="1" dirty="0">
              <a:solidFill>
                <a:schemeClr val="bg1"/>
              </a:solidFill>
            </a:endParaRPr>
          </a:p>
        </p:txBody>
      </p:sp>
      <p:sp>
        <p:nvSpPr>
          <p:cNvPr id="2" name="Rectangle 7"/>
          <p:cNvSpPr>
            <a:spLocks noChangeArrowheads="1"/>
          </p:cNvSpPr>
          <p:nvPr/>
        </p:nvSpPr>
        <p:spPr bwMode="auto">
          <a:xfrm>
            <a:off x="6881813" y="6429375"/>
            <a:ext cx="2138362" cy="369888"/>
          </a:xfrm>
          <a:prstGeom prst="rect">
            <a:avLst/>
          </a:prstGeom>
          <a:noFill/>
          <a:ln w="9525">
            <a:noFill/>
            <a:miter lim="800000"/>
            <a:headEnd/>
            <a:tailEnd/>
          </a:ln>
        </p:spPr>
        <p:txBody>
          <a:bodyPr wrap="none">
            <a:spAutoFit/>
          </a:bodyPr>
          <a:lstStyle/>
          <a:p>
            <a:r>
              <a:rPr lang="en-US" b="1" dirty="0">
                <a:solidFill>
                  <a:srgbClr val="993300"/>
                </a:solidFill>
              </a:rPr>
              <a:t>www.ssri.psu.edu</a:t>
            </a:r>
          </a:p>
        </p:txBody>
      </p:sp>
      <p:pic>
        <p:nvPicPr>
          <p:cNvPr id="12" name="Picture 46" descr="http://www.ssri.psu.edu/cyfc/news/2012/low-income-mothers-risk-obesity-to-feed-children/localimage"/>
          <p:cNvPicPr>
            <a:picLocks noChangeAspect="1" noChangeArrowheads="1"/>
          </p:cNvPicPr>
          <p:nvPr/>
        </p:nvPicPr>
        <p:blipFill rotWithShape="1">
          <a:blip r:embed="rId3">
            <a:extLst>
              <a:ext uri="{28A0092B-C50C-407E-A947-70E740481C1C}">
                <a14:useLocalDpi xmlns:a14="http://schemas.microsoft.com/office/drawing/2010/main" val="0"/>
              </a:ext>
            </a:extLst>
          </a:blip>
          <a:srcRect r="52881"/>
          <a:stretch/>
        </p:blipFill>
        <p:spPr bwMode="auto">
          <a:xfrm rot="720905">
            <a:off x="6487034" y="3675422"/>
            <a:ext cx="2199167" cy="252412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1442051"/>
            <a:ext cx="5415154" cy="4425349"/>
          </a:xfrm>
          <a:prstGeom prst="rect">
            <a:avLst/>
          </a:prstGeom>
        </p:spPr>
      </p:pic>
      <p:pic>
        <p:nvPicPr>
          <p:cNvPr id="3078" name="Picture 6"/>
          <p:cNvPicPr>
            <a:picLocks noChangeAspect="1" noChangeArrowheads="1"/>
          </p:cNvPicPr>
          <p:nvPr/>
        </p:nvPicPr>
        <p:blipFill>
          <a:blip r:embed="rId5"/>
          <a:srcRect/>
          <a:stretch>
            <a:fillRect/>
          </a:stretch>
        </p:blipFill>
        <p:spPr bwMode="auto">
          <a:xfrm rot="21129821">
            <a:off x="5425407" y="1184289"/>
            <a:ext cx="3779520" cy="253227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3513793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833438" y="5249863"/>
            <a:ext cx="458787" cy="92075"/>
          </a:xfrm>
          <a:prstGeom prst="rect">
            <a:avLst/>
          </a:prstGeom>
          <a:noFill/>
          <a:ln w="9525" algn="ctr">
            <a:noFill/>
            <a:miter lim="800000"/>
            <a:headEnd/>
            <a:tailEnd/>
          </a:ln>
        </p:spPr>
        <p:txBody>
          <a:bodyPr vert="eaVert" wrap="none">
            <a:spAutoFit/>
          </a:bodyPr>
          <a:lstStyle/>
          <a:p>
            <a:pPr algn="ctr" eaLnBrk="0" hangingPunct="0"/>
            <a:endParaRPr lang="en-US">
              <a:latin typeface="Tahoma" pitchFamily="34" charset="0"/>
            </a:endParaRPr>
          </a:p>
        </p:txBody>
      </p:sp>
      <p:sp>
        <p:nvSpPr>
          <p:cNvPr id="11267" name="Text Box 4"/>
          <p:cNvSpPr txBox="1">
            <a:spLocks noChangeArrowheads="1"/>
          </p:cNvSpPr>
          <p:nvPr/>
        </p:nvSpPr>
        <p:spPr bwMode="auto">
          <a:xfrm>
            <a:off x="833438" y="4945063"/>
            <a:ext cx="458787" cy="92075"/>
          </a:xfrm>
          <a:prstGeom prst="rect">
            <a:avLst/>
          </a:prstGeom>
          <a:noFill/>
          <a:ln w="9525" algn="ctr">
            <a:noFill/>
            <a:miter lim="800000"/>
            <a:headEnd/>
            <a:tailEnd/>
          </a:ln>
        </p:spPr>
        <p:txBody>
          <a:bodyPr vert="eaVert" wrap="none">
            <a:spAutoFit/>
          </a:bodyPr>
          <a:lstStyle/>
          <a:p>
            <a:pPr algn="ctr" eaLnBrk="0" hangingPunct="0"/>
            <a:endParaRPr lang="en-US">
              <a:latin typeface="Tahoma" pitchFamily="34" charset="0"/>
            </a:endParaRPr>
          </a:p>
        </p:txBody>
      </p:sp>
      <p:sp>
        <p:nvSpPr>
          <p:cNvPr id="11272" name="Rectangle 11"/>
          <p:cNvSpPr>
            <a:spLocks noChangeArrowheads="1"/>
          </p:cNvSpPr>
          <p:nvPr/>
        </p:nvSpPr>
        <p:spPr bwMode="auto">
          <a:xfrm>
            <a:off x="0" y="142875"/>
            <a:ext cx="9144000" cy="915988"/>
          </a:xfrm>
          <a:prstGeom prst="rect">
            <a:avLst/>
          </a:prstGeom>
          <a:noFill/>
          <a:ln w="9525">
            <a:noFill/>
            <a:miter lim="800000"/>
            <a:headEnd/>
            <a:tailEnd/>
          </a:ln>
        </p:spPr>
        <p:txBody>
          <a:bodyPr>
            <a:spAutoFit/>
          </a:bodyPr>
          <a:lstStyle/>
          <a:p>
            <a:pPr algn="ctr"/>
            <a:r>
              <a:rPr lang="en-US" sz="3600" b="1" dirty="0">
                <a:solidFill>
                  <a:schemeClr val="bg1"/>
                </a:solidFill>
              </a:rPr>
              <a:t>Institute for </a:t>
            </a:r>
            <a:r>
              <a:rPr lang="en-US" sz="3600" b="1" dirty="0" err="1">
                <a:solidFill>
                  <a:schemeClr val="bg1"/>
                </a:solidFill>
              </a:rPr>
              <a:t>CyberScience</a:t>
            </a:r>
            <a:r>
              <a:rPr lang="en-US" b="1" dirty="0">
                <a:solidFill>
                  <a:schemeClr val="bg1"/>
                </a:solidFill>
              </a:rPr>
              <a:t/>
            </a:r>
            <a:br>
              <a:rPr lang="en-US" b="1" dirty="0">
                <a:solidFill>
                  <a:schemeClr val="bg1"/>
                </a:solidFill>
              </a:rPr>
            </a:br>
            <a:endParaRPr lang="en-US" b="1" dirty="0">
              <a:solidFill>
                <a:schemeClr val="bg1"/>
              </a:solidFill>
            </a:endParaRPr>
          </a:p>
        </p:txBody>
      </p:sp>
      <p:sp>
        <p:nvSpPr>
          <p:cNvPr id="11275" name="Rectangle 12"/>
          <p:cNvSpPr>
            <a:spLocks noChangeArrowheads="1"/>
          </p:cNvSpPr>
          <p:nvPr/>
        </p:nvSpPr>
        <p:spPr bwMode="auto">
          <a:xfrm>
            <a:off x="6629400" y="6302117"/>
            <a:ext cx="2223686" cy="369332"/>
          </a:xfrm>
          <a:prstGeom prst="rect">
            <a:avLst/>
          </a:prstGeom>
          <a:noFill/>
          <a:ln w="9525">
            <a:noFill/>
            <a:miter lim="800000"/>
            <a:headEnd/>
            <a:tailEnd/>
          </a:ln>
        </p:spPr>
        <p:txBody>
          <a:bodyPr wrap="none">
            <a:spAutoFit/>
          </a:bodyPr>
          <a:lstStyle/>
          <a:p>
            <a:r>
              <a:rPr lang="en-US" b="1" dirty="0" smtClean="0">
                <a:solidFill>
                  <a:srgbClr val="993300"/>
                </a:solidFill>
              </a:rPr>
              <a:t>https://ics.psu.edu</a:t>
            </a:r>
            <a:endParaRPr lang="en-US" b="1" dirty="0">
              <a:solidFill>
                <a:srgbClr val="993300"/>
              </a:solidFill>
            </a:endParaRPr>
          </a:p>
        </p:txBody>
      </p:sp>
      <p:pic>
        <p:nvPicPr>
          <p:cNvPr id="3" name="Picture 2"/>
          <p:cNvPicPr>
            <a:picLocks noChangeAspect="1"/>
          </p:cNvPicPr>
          <p:nvPr/>
        </p:nvPicPr>
        <p:blipFill>
          <a:blip r:embed="rId3"/>
          <a:stretch>
            <a:fillRect/>
          </a:stretch>
        </p:blipFill>
        <p:spPr>
          <a:xfrm>
            <a:off x="448696" y="830306"/>
            <a:ext cx="4350911" cy="31398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198" name="Picture 6" descr="Across the Galax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71108">
            <a:off x="980560" y="3696839"/>
            <a:ext cx="4411994" cy="217331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ics.psu.edu/wp-content/uploads/2014/05/20117407799_7420a01384_z.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1832" y="990600"/>
            <a:ext cx="3355419" cy="5029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4" name="Picture 12" descr="http://ctsi.psu.edu/wp-content/uploads/2012/03/StudyFinder-Slider-Image-12-24-1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391217"/>
            <a:ext cx="2948270" cy="1730802"/>
          </a:xfrm>
          <a:prstGeom prst="rect">
            <a:avLst/>
          </a:prstGeom>
          <a:noFill/>
          <a:extLst>
            <a:ext uri="{909E8E84-426E-40DD-AFC4-6F175D3DCCD1}">
              <a14:hiddenFill xmlns:a14="http://schemas.microsoft.com/office/drawing/2010/main">
                <a:solidFill>
                  <a:srgbClr val="FFFFFF"/>
                </a:solidFill>
              </a14:hiddenFill>
            </a:ext>
          </a:extLst>
        </p:spPr>
      </p:pic>
      <p:sp>
        <p:nvSpPr>
          <p:cNvPr id="6148" name="Text Box 7"/>
          <p:cNvSpPr txBox="1">
            <a:spLocks noChangeArrowheads="1"/>
          </p:cNvSpPr>
          <p:nvPr/>
        </p:nvSpPr>
        <p:spPr bwMode="auto">
          <a:xfrm>
            <a:off x="0" y="299776"/>
            <a:ext cx="9144001" cy="1200329"/>
          </a:xfrm>
          <a:prstGeom prst="rect">
            <a:avLst/>
          </a:prstGeom>
          <a:noFill/>
          <a:ln w="9525">
            <a:noFill/>
            <a:miter lim="800000"/>
            <a:headEnd/>
            <a:tailEnd/>
          </a:ln>
        </p:spPr>
        <p:txBody>
          <a:bodyPr>
            <a:spAutoFit/>
          </a:bodyPr>
          <a:lstStyle/>
          <a:p>
            <a:pPr algn="ctr">
              <a:spcBef>
                <a:spcPct val="50000"/>
              </a:spcBef>
            </a:pPr>
            <a:r>
              <a:rPr lang="en-US" sz="3600" b="1" dirty="0" smtClean="0">
                <a:solidFill>
                  <a:schemeClr val="accent2"/>
                </a:solidFill>
              </a:rPr>
              <a:t>Clinical and Translational Science Institute at Hershey</a:t>
            </a:r>
            <a:endParaRPr lang="en-US" sz="3600" b="1" dirty="0">
              <a:solidFill>
                <a:schemeClr val="accent2"/>
              </a:solidFill>
            </a:endParaRPr>
          </a:p>
        </p:txBody>
      </p:sp>
      <p:sp>
        <p:nvSpPr>
          <p:cNvPr id="10" name="Text Box 7"/>
          <p:cNvSpPr txBox="1">
            <a:spLocks noChangeArrowheads="1"/>
          </p:cNvSpPr>
          <p:nvPr/>
        </p:nvSpPr>
        <p:spPr bwMode="auto">
          <a:xfrm>
            <a:off x="987425" y="9232986"/>
            <a:ext cx="9144001" cy="1200329"/>
          </a:xfrm>
          <a:prstGeom prst="rect">
            <a:avLst/>
          </a:prstGeom>
          <a:noFill/>
          <a:ln w="9525">
            <a:noFill/>
            <a:miter lim="800000"/>
            <a:headEnd/>
            <a:tailEnd/>
          </a:ln>
        </p:spPr>
        <p:txBody>
          <a:bodyPr>
            <a:spAutoFit/>
          </a:bodyPr>
          <a:lstStyle/>
          <a:p>
            <a:pPr algn="ctr">
              <a:spcBef>
                <a:spcPct val="50000"/>
              </a:spcBef>
            </a:pPr>
            <a:r>
              <a:rPr lang="en-US" sz="3600" b="1" dirty="0" smtClean="0">
                <a:solidFill>
                  <a:schemeClr val="bg1"/>
                </a:solidFill>
              </a:rPr>
              <a:t>Clinical and Translational Science Institute at Hershey</a:t>
            </a:r>
            <a:endParaRPr lang="en-US" sz="3600" b="1" dirty="0">
              <a:solidFill>
                <a:schemeClr val="bg1"/>
              </a:solidFill>
            </a:endParaRPr>
          </a:p>
        </p:txBody>
      </p:sp>
      <p:sp>
        <p:nvSpPr>
          <p:cNvPr id="2" name="Rectangle 6"/>
          <p:cNvSpPr>
            <a:spLocks noChangeArrowheads="1"/>
          </p:cNvSpPr>
          <p:nvPr/>
        </p:nvSpPr>
        <p:spPr bwMode="auto">
          <a:xfrm>
            <a:off x="6553200" y="6314808"/>
            <a:ext cx="2172390" cy="369332"/>
          </a:xfrm>
          <a:prstGeom prst="rect">
            <a:avLst/>
          </a:prstGeom>
          <a:noFill/>
          <a:ln w="9525">
            <a:noFill/>
            <a:miter lim="800000"/>
            <a:headEnd/>
            <a:tailEnd/>
          </a:ln>
        </p:spPr>
        <p:txBody>
          <a:bodyPr wrap="none">
            <a:spAutoFit/>
          </a:bodyPr>
          <a:lstStyle/>
          <a:p>
            <a:r>
              <a:rPr lang="en-US" b="1" dirty="0">
                <a:solidFill>
                  <a:srgbClr val="993300"/>
                </a:solidFill>
              </a:rPr>
              <a:t>http://</a:t>
            </a:r>
            <a:r>
              <a:rPr lang="en-US" b="1" dirty="0" smtClean="0">
                <a:solidFill>
                  <a:srgbClr val="993300"/>
                </a:solidFill>
              </a:rPr>
              <a:t>ctsi.psu.edu</a:t>
            </a:r>
            <a:endParaRPr lang="en-US" b="1" dirty="0">
              <a:solidFill>
                <a:srgbClr val="993300"/>
              </a:solidFill>
            </a:endParaRPr>
          </a:p>
        </p:txBody>
      </p:sp>
      <p:pic>
        <p:nvPicPr>
          <p:cNvPr id="3090" name="Picture 18" descr="http://ctsi.psu.edu/wp-content/uploads/2015/03/eagle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7858" y="2781513"/>
            <a:ext cx="2615742" cy="17231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ctsi.psu.edu/wp-content/uploads/2017/05/CEHR-Inventory-Website-Slide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2027915"/>
            <a:ext cx="2744738" cy="18084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6" descr="http://ctsi.psu.edu/wp-content/uploads/2016/07/Translational-Research-Phases-Website-Slider-7-1-1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43538" y="4114800"/>
            <a:ext cx="2834343" cy="186752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ctsi.psu.edu/wp-content/uploads/2015/12/iCorps-Logo-Innovations-No-Tag-Line-11-18-1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927" y="837111"/>
            <a:ext cx="3845159" cy="3076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9971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1" y="990600"/>
            <a:ext cx="9144001" cy="646331"/>
          </a:xfrm>
          <a:prstGeom prst="rect">
            <a:avLst/>
          </a:prstGeom>
          <a:noFill/>
          <a:ln w="9525">
            <a:noFill/>
            <a:miter lim="800000"/>
            <a:headEnd/>
            <a:tailEnd/>
          </a:ln>
        </p:spPr>
        <p:txBody>
          <a:bodyPr>
            <a:spAutoFit/>
          </a:bodyPr>
          <a:lstStyle/>
          <a:p>
            <a:pPr algn="ctr">
              <a:spcBef>
                <a:spcPct val="50000"/>
              </a:spcBef>
            </a:pPr>
            <a:r>
              <a:rPr lang="en-US" sz="3600" b="1" dirty="0" smtClean="0">
                <a:solidFill>
                  <a:schemeClr val="accent2"/>
                </a:solidFill>
              </a:rPr>
              <a:t>Penn State Hershey Cancer Institute</a:t>
            </a:r>
            <a:endParaRPr lang="en-US" sz="3600" b="1" dirty="0">
              <a:solidFill>
                <a:schemeClr val="accent2"/>
              </a:solidFill>
            </a:endParaRPr>
          </a:p>
        </p:txBody>
      </p:sp>
      <p:pic>
        <p:nvPicPr>
          <p:cNvPr id="3" name="Picture 4" descr="Penn State Hershey Cancer Institu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0"/>
            <a:ext cx="8417237" cy="1981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611526" y="4572000"/>
            <a:ext cx="5920946" cy="369332"/>
          </a:xfrm>
          <a:prstGeom prst="rect">
            <a:avLst/>
          </a:prstGeom>
          <a:noFill/>
          <a:ln w="9525">
            <a:noFill/>
            <a:miter lim="800000"/>
            <a:headEnd/>
            <a:tailEnd/>
          </a:ln>
        </p:spPr>
        <p:txBody>
          <a:bodyPr wrap="square">
            <a:spAutoFit/>
          </a:bodyPr>
          <a:lstStyle/>
          <a:p>
            <a:r>
              <a:rPr lang="en-US" b="1" dirty="0">
                <a:solidFill>
                  <a:srgbClr val="993300"/>
                </a:solidFill>
              </a:rPr>
              <a:t>http://www.pennstatehershey.org/web/cancer/home</a:t>
            </a:r>
          </a:p>
        </p:txBody>
      </p:sp>
    </p:spTree>
    <p:extLst>
      <p:ext uri="{BB962C8B-B14F-4D97-AF65-F5344CB8AC3E}">
        <p14:creationId xmlns:p14="http://schemas.microsoft.com/office/powerpoint/2010/main" val="371402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685800" y="1752600"/>
            <a:ext cx="8166100" cy="3814763"/>
          </a:xfrm>
          <a:prstGeom prst="rect">
            <a:avLst/>
          </a:prstGeom>
          <a:noFill/>
          <a:ln w="9525">
            <a:noFill/>
            <a:miter lim="800000"/>
            <a:headEnd/>
            <a:tailEnd/>
          </a:ln>
        </p:spPr>
        <p:txBody>
          <a:bodyPr>
            <a:spAutoFit/>
          </a:bodyPr>
          <a:lstStyle/>
          <a:p>
            <a:pPr marL="341313" indent="-341313">
              <a:buClr>
                <a:srgbClr val="990000"/>
              </a:buClr>
              <a:buSzPct val="135000"/>
              <a:buFontTx/>
              <a:buChar char="•"/>
            </a:pPr>
            <a:r>
              <a:rPr lang="en-US" sz="2800" b="1">
                <a:solidFill>
                  <a:srgbClr val="000066"/>
                </a:solidFill>
              </a:rPr>
              <a:t>Community of Colleagues</a:t>
            </a:r>
          </a:p>
          <a:p>
            <a:pPr marL="1028700" lvl="2" indent="-452438">
              <a:buClr>
                <a:srgbClr val="990000"/>
              </a:buClr>
              <a:buSzPct val="135000"/>
              <a:buFont typeface="Wingdings" pitchFamily="2" charset="2"/>
              <a:buChar char="ü"/>
            </a:pPr>
            <a:r>
              <a:rPr lang="en-US" sz="2800" b="1">
                <a:solidFill>
                  <a:srgbClr val="000066"/>
                </a:solidFill>
              </a:rPr>
              <a:t>Seminars</a:t>
            </a:r>
          </a:p>
          <a:p>
            <a:pPr marL="1028700" lvl="2" indent="-452438">
              <a:buClr>
                <a:srgbClr val="990000"/>
              </a:buClr>
              <a:buSzPct val="135000"/>
              <a:buFont typeface="Wingdings" pitchFamily="2" charset="2"/>
              <a:buChar char="ü"/>
            </a:pPr>
            <a:r>
              <a:rPr lang="en-US" sz="2800" b="1">
                <a:solidFill>
                  <a:srgbClr val="000066"/>
                </a:solidFill>
              </a:rPr>
              <a:t>Workshops</a:t>
            </a:r>
          </a:p>
          <a:p>
            <a:pPr marL="1028700" lvl="2" indent="-452438">
              <a:buClr>
                <a:srgbClr val="990000"/>
              </a:buClr>
              <a:buSzPct val="135000"/>
              <a:buFont typeface="Wingdings" pitchFamily="2" charset="2"/>
              <a:buChar char="ü"/>
            </a:pPr>
            <a:r>
              <a:rPr lang="en-US" sz="2800" b="1">
                <a:solidFill>
                  <a:srgbClr val="000066"/>
                </a:solidFill>
              </a:rPr>
              <a:t>Team Building for Research Initiatives</a:t>
            </a:r>
          </a:p>
          <a:p>
            <a:pPr marL="461963" lvl="1" indent="-6350">
              <a:buClr>
                <a:srgbClr val="990000"/>
              </a:buClr>
              <a:buSzPct val="135000"/>
              <a:buFontTx/>
              <a:buChar char="•"/>
            </a:pPr>
            <a:endParaRPr lang="en-US" sz="2000" b="1">
              <a:solidFill>
                <a:srgbClr val="000066"/>
              </a:solidFill>
            </a:endParaRPr>
          </a:p>
          <a:p>
            <a:pPr marL="341313" indent="-341313">
              <a:spcAft>
                <a:spcPct val="50000"/>
              </a:spcAft>
              <a:buClr>
                <a:srgbClr val="990000"/>
              </a:buClr>
              <a:buSzPct val="135000"/>
              <a:buFontTx/>
              <a:buChar char="•"/>
            </a:pPr>
            <a:r>
              <a:rPr lang="en-US" sz="2800" b="1">
                <a:solidFill>
                  <a:srgbClr val="000066"/>
                </a:solidFill>
              </a:rPr>
              <a:t>Co-Funded Appointment</a:t>
            </a:r>
          </a:p>
          <a:p>
            <a:pPr marL="341313" indent="-341313">
              <a:spcAft>
                <a:spcPct val="50000"/>
              </a:spcAft>
              <a:buClr>
                <a:srgbClr val="990000"/>
              </a:buClr>
              <a:buSzPct val="135000"/>
              <a:buFontTx/>
              <a:buChar char="•"/>
            </a:pPr>
            <a:r>
              <a:rPr lang="en-US" sz="2800" b="1">
                <a:solidFill>
                  <a:srgbClr val="000066"/>
                </a:solidFill>
              </a:rPr>
              <a:t>Core Facilities</a:t>
            </a:r>
          </a:p>
          <a:p>
            <a:pPr marL="341313" indent="-341313">
              <a:spcAft>
                <a:spcPct val="50000"/>
              </a:spcAft>
              <a:buClr>
                <a:srgbClr val="990000"/>
              </a:buClr>
              <a:buSzPct val="135000"/>
              <a:buFontTx/>
              <a:buChar char="•"/>
            </a:pPr>
            <a:r>
              <a:rPr lang="en-US" sz="2800" b="1">
                <a:solidFill>
                  <a:srgbClr val="000066"/>
                </a:solidFill>
              </a:rPr>
              <a:t>Seed Funds for Scholarship/Research</a:t>
            </a:r>
          </a:p>
        </p:txBody>
      </p:sp>
      <p:sp>
        <p:nvSpPr>
          <p:cNvPr id="12291" name="Rectangle 4"/>
          <p:cNvSpPr>
            <a:spLocks noChangeArrowheads="1"/>
          </p:cNvSpPr>
          <p:nvPr/>
        </p:nvSpPr>
        <p:spPr bwMode="auto">
          <a:xfrm>
            <a:off x="-4763" y="76200"/>
            <a:ext cx="9148763" cy="1465263"/>
          </a:xfrm>
          <a:prstGeom prst="rect">
            <a:avLst/>
          </a:prstGeom>
          <a:noFill/>
          <a:ln w="9525">
            <a:noFill/>
            <a:miter lim="800000"/>
            <a:headEnd/>
            <a:tailEnd/>
          </a:ln>
        </p:spPr>
        <p:txBody>
          <a:bodyPr>
            <a:spAutoFit/>
          </a:bodyPr>
          <a:lstStyle/>
          <a:p>
            <a:pPr algn="ctr"/>
            <a:r>
              <a:rPr lang="en-US" sz="3600" b="1" dirty="0">
                <a:solidFill>
                  <a:schemeClr val="bg1"/>
                </a:solidFill>
              </a:rPr>
              <a:t>What Does It Mean to be Affiliated with an Institute?</a:t>
            </a:r>
            <a:r>
              <a:rPr lang="en-US" b="1" dirty="0">
                <a:solidFill>
                  <a:schemeClr val="bg1"/>
                </a:solidFill>
              </a:rPr>
              <a:t/>
            </a:r>
            <a:br>
              <a:rPr lang="en-US" b="1" dirty="0">
                <a:solidFill>
                  <a:schemeClr val="bg1"/>
                </a:solidFill>
              </a:rPr>
            </a:br>
            <a:endParaRPr lang="en-US" b="1"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4294967295"/>
          </p:nvPr>
        </p:nvSpPr>
        <p:spPr bwMode="auto">
          <a:xfrm>
            <a:off x="457200" y="838200"/>
            <a:ext cx="8458200" cy="5791200"/>
          </a:xfrm>
          <a:prstGeom prst="rect">
            <a:avLst/>
          </a:prstGeom>
          <a:noFill/>
          <a:ln>
            <a:miter lim="800000"/>
            <a:headEnd/>
            <a:tailEnd/>
          </a:ln>
        </p:spPr>
        <p:txBody>
          <a:bodyPr/>
          <a:lstStyle/>
          <a:p>
            <a:pPr eaLnBrk="1" hangingPunct="1">
              <a:spcBef>
                <a:spcPts val="1200"/>
              </a:spcBef>
              <a:buClr>
                <a:srgbClr val="990000"/>
              </a:buClr>
              <a:buSzPct val="155000"/>
            </a:pPr>
            <a:r>
              <a:rPr lang="en-US" sz="2200" b="1" dirty="0" smtClean="0">
                <a:solidFill>
                  <a:srgbClr val="000066"/>
                </a:solidFill>
              </a:rPr>
              <a:t>The Program was created in 2007- 08</a:t>
            </a:r>
          </a:p>
          <a:p>
            <a:pPr eaLnBrk="1" hangingPunct="1">
              <a:spcBef>
                <a:spcPts val="1200"/>
              </a:spcBef>
              <a:buClr>
                <a:srgbClr val="990000"/>
              </a:buClr>
              <a:buSzPct val="155000"/>
            </a:pPr>
            <a:r>
              <a:rPr lang="en-US" sz="2200" b="1" dirty="0" smtClean="0">
                <a:solidFill>
                  <a:srgbClr val="000066"/>
                </a:solidFill>
              </a:rPr>
              <a:t>The objectives are to encourage and build research collaborations among faculty members across Penn State and, over time, to attract external funds</a:t>
            </a:r>
          </a:p>
          <a:p>
            <a:pPr eaLnBrk="1" hangingPunct="1">
              <a:spcBef>
                <a:spcPts val="1200"/>
              </a:spcBef>
              <a:buClr>
                <a:srgbClr val="990000"/>
              </a:buClr>
              <a:buSzPct val="155000"/>
            </a:pPr>
            <a:r>
              <a:rPr lang="en-US" sz="2200" b="1" dirty="0" smtClean="0">
                <a:solidFill>
                  <a:srgbClr val="000066"/>
                </a:solidFill>
              </a:rPr>
              <a:t>This will be accomplished through summer research collaborations between faculty members from the Materials Research Institute, Penn State Institutes of Energy and the Environment, Huck Institutes of the Life Sciences, Social Science Research Institute, or the College of Medicine in Hershey</a:t>
            </a:r>
          </a:p>
          <a:p>
            <a:pPr eaLnBrk="1" hangingPunct="1">
              <a:spcBef>
                <a:spcPts val="1200"/>
              </a:spcBef>
              <a:buClr>
                <a:srgbClr val="990000"/>
              </a:buClr>
              <a:buSzPct val="155000"/>
            </a:pPr>
            <a:r>
              <a:rPr lang="en-US" sz="2200" b="1" dirty="0" smtClean="0">
                <a:solidFill>
                  <a:srgbClr val="000066"/>
                </a:solidFill>
              </a:rPr>
              <a:t>The Fellowship provides $10,000 seed money to each Fellow to cover summer living and research expenses</a:t>
            </a:r>
            <a:r>
              <a:rPr lang="en-US" sz="2200" b="1" dirty="0" smtClean="0">
                <a:solidFill>
                  <a:schemeClr val="accent2"/>
                </a:solidFill>
              </a:rPr>
              <a:t> </a:t>
            </a:r>
          </a:p>
          <a:p>
            <a:pPr eaLnBrk="1" hangingPunct="1">
              <a:spcBef>
                <a:spcPts val="600"/>
              </a:spcBef>
              <a:buClr>
                <a:srgbClr val="FF0000"/>
              </a:buClr>
              <a:buSzPct val="130000"/>
              <a:buFontTx/>
              <a:buNone/>
            </a:pPr>
            <a:r>
              <a:rPr lang="en-US" b="1" dirty="0" smtClean="0">
                <a:solidFill>
                  <a:schemeClr val="accent2"/>
                </a:solidFill>
              </a:rPr>
              <a:t>	</a:t>
            </a:r>
            <a:r>
              <a:rPr lang="en-US" sz="2000" b="1" dirty="0" smtClean="0">
                <a:solidFill>
                  <a:srgbClr val="000066"/>
                </a:solidFill>
              </a:rPr>
              <a:t>Details and guidelines of the program can be found</a:t>
            </a:r>
            <a:r>
              <a:rPr lang="en-US" sz="2000" b="1" dirty="0">
                <a:solidFill>
                  <a:srgbClr val="000066"/>
                </a:solidFill>
              </a:rPr>
              <a:t>: </a:t>
            </a:r>
            <a:r>
              <a:rPr lang="en-US" sz="1800" b="1" dirty="0">
                <a:solidFill>
                  <a:srgbClr val="993300"/>
                </a:solidFill>
              </a:rPr>
              <a:t>http://www.psiee.psu.edu/academic/research-collaboration-fellowship</a:t>
            </a:r>
            <a:endParaRPr lang="en-US" sz="1800" b="1" dirty="0" smtClean="0">
              <a:solidFill>
                <a:srgbClr val="993300"/>
              </a:solidFill>
            </a:endParaRPr>
          </a:p>
        </p:txBody>
      </p:sp>
      <p:sp>
        <p:nvSpPr>
          <p:cNvPr id="13315" name="Rectangle 4"/>
          <p:cNvSpPr>
            <a:spLocks noChangeArrowheads="1"/>
          </p:cNvSpPr>
          <p:nvPr/>
        </p:nvSpPr>
        <p:spPr bwMode="auto">
          <a:xfrm>
            <a:off x="14288" y="88900"/>
            <a:ext cx="9129712" cy="641350"/>
          </a:xfrm>
          <a:prstGeom prst="rect">
            <a:avLst/>
          </a:prstGeom>
          <a:noFill/>
          <a:ln w="9525">
            <a:noFill/>
            <a:miter lim="800000"/>
            <a:headEnd/>
            <a:tailEnd/>
          </a:ln>
        </p:spPr>
        <p:txBody>
          <a:bodyPr>
            <a:spAutoFit/>
          </a:bodyPr>
          <a:lstStyle/>
          <a:p>
            <a:pPr algn="ctr"/>
            <a:r>
              <a:rPr lang="en-US" sz="3600" b="1" dirty="0">
                <a:solidFill>
                  <a:schemeClr val="bg1"/>
                </a:solidFill>
              </a:rPr>
              <a:t>Research Collaboration Fellowship</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sz="half" idx="4294967295"/>
          </p:nvPr>
        </p:nvSpPr>
        <p:spPr bwMode="auto">
          <a:xfrm>
            <a:off x="4109906" y="1103312"/>
            <a:ext cx="4800600" cy="5441950"/>
          </a:xfrm>
          <a:prstGeom prst="rect">
            <a:avLst/>
          </a:prstGeom>
          <a:noFill/>
          <a:ln>
            <a:miter lim="800000"/>
            <a:headEnd/>
            <a:tailEnd/>
          </a:ln>
        </p:spPr>
        <p:txBody>
          <a:bodyPr/>
          <a:lstStyle/>
          <a:p>
            <a:pPr marL="0" indent="0" eaLnBrk="1" hangingPunct="1">
              <a:buClr>
                <a:srgbClr val="000066"/>
              </a:buClr>
              <a:buSzPct val="135000"/>
              <a:buFontTx/>
              <a:buNone/>
            </a:pPr>
            <a:r>
              <a:rPr lang="en-US" sz="2400" b="1" dirty="0" smtClean="0">
                <a:solidFill>
                  <a:srgbClr val="000066"/>
                </a:solidFill>
              </a:rPr>
              <a:t>Applied Research Laboratory</a:t>
            </a:r>
          </a:p>
          <a:p>
            <a:pPr marL="628650" lvl="1" indent="-341313" eaLnBrk="1" hangingPunct="1">
              <a:buClr>
                <a:srgbClr val="990000"/>
              </a:buClr>
              <a:buSzPct val="155000"/>
              <a:buFontTx/>
              <a:buChar char="•"/>
            </a:pPr>
            <a:r>
              <a:rPr lang="en-US" sz="1800" b="1" dirty="0" smtClean="0">
                <a:solidFill>
                  <a:srgbClr val="000066"/>
                </a:solidFill>
              </a:rPr>
              <a:t>Autonomous Control &amp; Intelligence Systems</a:t>
            </a:r>
          </a:p>
          <a:p>
            <a:pPr marL="628650" lvl="1" indent="-341313" eaLnBrk="1" hangingPunct="1">
              <a:buClr>
                <a:srgbClr val="990000"/>
              </a:buClr>
              <a:buSzPct val="155000"/>
              <a:buFontTx/>
              <a:buChar char="•"/>
            </a:pPr>
            <a:r>
              <a:rPr lang="en-US" sz="1800" b="1" dirty="0" smtClean="0">
                <a:solidFill>
                  <a:srgbClr val="000066"/>
                </a:solidFill>
              </a:rPr>
              <a:t>Systems Engineering &amp; Analysis</a:t>
            </a:r>
          </a:p>
          <a:p>
            <a:pPr marL="628650" lvl="1" indent="-341313" eaLnBrk="1" hangingPunct="1">
              <a:buClr>
                <a:srgbClr val="990000"/>
              </a:buClr>
              <a:buSzPct val="155000"/>
              <a:buFontTx/>
              <a:buChar char="•"/>
            </a:pPr>
            <a:r>
              <a:rPr lang="en-US" sz="1800" b="1" dirty="0" smtClean="0">
                <a:solidFill>
                  <a:srgbClr val="000066"/>
                </a:solidFill>
              </a:rPr>
              <a:t>Energy Sciences &amp; Power Systems</a:t>
            </a:r>
          </a:p>
          <a:p>
            <a:pPr marL="628650" lvl="1" indent="-341313" eaLnBrk="1" hangingPunct="1">
              <a:buClr>
                <a:srgbClr val="990000"/>
              </a:buClr>
              <a:buSzPct val="155000"/>
              <a:buFontTx/>
              <a:buChar char="•"/>
            </a:pPr>
            <a:r>
              <a:rPr lang="en-US" sz="1800" b="1" dirty="0" smtClean="0">
                <a:solidFill>
                  <a:srgbClr val="000066"/>
                </a:solidFill>
              </a:rPr>
              <a:t>Acoustics</a:t>
            </a:r>
          </a:p>
          <a:p>
            <a:pPr marL="0" indent="0" eaLnBrk="1" hangingPunct="1">
              <a:spcBef>
                <a:spcPct val="55000"/>
              </a:spcBef>
              <a:buClr>
                <a:srgbClr val="000066"/>
              </a:buClr>
              <a:buSzPct val="155000"/>
              <a:buFontTx/>
              <a:buNone/>
            </a:pPr>
            <a:r>
              <a:rPr lang="en-US" sz="2400" b="1" dirty="0" smtClean="0">
                <a:solidFill>
                  <a:srgbClr val="000066"/>
                </a:solidFill>
              </a:rPr>
              <a:t>Electro-Optics Center</a:t>
            </a:r>
          </a:p>
          <a:p>
            <a:pPr marL="628650" lvl="1" indent="-341313" eaLnBrk="1" hangingPunct="1">
              <a:buClr>
                <a:srgbClr val="990000"/>
              </a:buClr>
              <a:buSzPct val="155000"/>
              <a:buFontTx/>
              <a:buChar char="•"/>
            </a:pPr>
            <a:r>
              <a:rPr lang="en-US" sz="1800" b="1" dirty="0" smtClean="0">
                <a:solidFill>
                  <a:srgbClr val="000066"/>
                </a:solidFill>
              </a:rPr>
              <a:t>Fiber Optics</a:t>
            </a:r>
          </a:p>
          <a:p>
            <a:pPr marL="628650" lvl="1" indent="-341313" eaLnBrk="1" hangingPunct="1">
              <a:buClr>
                <a:srgbClr val="990000"/>
              </a:buClr>
              <a:buSzPct val="155000"/>
              <a:buFontTx/>
              <a:buChar char="•"/>
            </a:pPr>
            <a:r>
              <a:rPr lang="en-US" sz="1800" b="1" dirty="0" smtClean="0">
                <a:solidFill>
                  <a:srgbClr val="000066"/>
                </a:solidFill>
              </a:rPr>
              <a:t>Laser </a:t>
            </a:r>
          </a:p>
          <a:p>
            <a:pPr marL="628650" lvl="1" indent="-341313" eaLnBrk="1" hangingPunct="1">
              <a:buClr>
                <a:srgbClr val="990000"/>
              </a:buClr>
              <a:buSzPct val="155000"/>
              <a:buFontTx/>
              <a:buChar char="•"/>
            </a:pPr>
            <a:r>
              <a:rPr lang="en-US" sz="1800" b="1" dirty="0" smtClean="0">
                <a:solidFill>
                  <a:srgbClr val="000066"/>
                </a:solidFill>
              </a:rPr>
              <a:t>Materials, Design, &amp; Process </a:t>
            </a:r>
          </a:p>
          <a:p>
            <a:pPr marL="628650" lvl="1" indent="-341313" eaLnBrk="1" hangingPunct="1">
              <a:buClr>
                <a:srgbClr val="990000"/>
              </a:buClr>
              <a:buSzPct val="155000"/>
              <a:buFontTx/>
              <a:buChar char="•"/>
            </a:pPr>
            <a:r>
              <a:rPr lang="en-US" sz="1800" b="1" dirty="0" smtClean="0">
                <a:solidFill>
                  <a:srgbClr val="000066"/>
                </a:solidFill>
              </a:rPr>
              <a:t>Night Vision &amp; Infrared </a:t>
            </a:r>
          </a:p>
        </p:txBody>
      </p:sp>
      <p:sp>
        <p:nvSpPr>
          <p:cNvPr id="14340" name="Rectangle 6"/>
          <p:cNvSpPr>
            <a:spLocks noChangeArrowheads="1"/>
          </p:cNvSpPr>
          <p:nvPr/>
        </p:nvSpPr>
        <p:spPr bwMode="auto">
          <a:xfrm>
            <a:off x="9525" y="146050"/>
            <a:ext cx="9139238" cy="641350"/>
          </a:xfrm>
          <a:prstGeom prst="rect">
            <a:avLst/>
          </a:prstGeom>
          <a:noFill/>
          <a:ln w="9525">
            <a:noFill/>
            <a:miter lim="800000"/>
            <a:headEnd/>
            <a:tailEnd/>
          </a:ln>
        </p:spPr>
        <p:txBody>
          <a:bodyPr>
            <a:spAutoFit/>
          </a:bodyPr>
          <a:lstStyle/>
          <a:p>
            <a:pPr algn="ctr"/>
            <a:r>
              <a:rPr lang="en-US" sz="3600" b="1" dirty="0">
                <a:solidFill>
                  <a:schemeClr val="bg1"/>
                </a:solidFill>
              </a:rPr>
              <a:t>Defense-Related Research</a:t>
            </a:r>
          </a:p>
        </p:txBody>
      </p:sp>
      <p:sp>
        <p:nvSpPr>
          <p:cNvPr id="14342" name="Rectangle 7"/>
          <p:cNvSpPr>
            <a:spLocks noChangeArrowheads="1"/>
          </p:cNvSpPr>
          <p:nvPr/>
        </p:nvSpPr>
        <p:spPr bwMode="auto">
          <a:xfrm>
            <a:off x="6921500" y="6148388"/>
            <a:ext cx="2009775" cy="369887"/>
          </a:xfrm>
          <a:prstGeom prst="rect">
            <a:avLst/>
          </a:prstGeom>
          <a:noFill/>
          <a:ln w="9525">
            <a:noFill/>
            <a:miter lim="800000"/>
            <a:headEnd/>
            <a:tailEnd/>
          </a:ln>
        </p:spPr>
        <p:txBody>
          <a:bodyPr wrap="none">
            <a:spAutoFit/>
          </a:bodyPr>
          <a:lstStyle/>
          <a:p>
            <a:r>
              <a:rPr lang="en-US" b="1" dirty="0">
                <a:solidFill>
                  <a:srgbClr val="993300"/>
                </a:solidFill>
              </a:rPr>
              <a:t>www.arl.psu.edu</a:t>
            </a:r>
          </a:p>
        </p:txBody>
      </p:sp>
      <p:sp>
        <p:nvSpPr>
          <p:cNvPr id="14343" name="Rectangle 8"/>
          <p:cNvSpPr>
            <a:spLocks noChangeArrowheads="1"/>
          </p:cNvSpPr>
          <p:nvPr/>
        </p:nvSpPr>
        <p:spPr bwMode="auto">
          <a:xfrm>
            <a:off x="6208713" y="6464300"/>
            <a:ext cx="2766527" cy="369332"/>
          </a:xfrm>
          <a:prstGeom prst="rect">
            <a:avLst/>
          </a:prstGeom>
          <a:noFill/>
          <a:ln w="9525">
            <a:noFill/>
            <a:miter lim="800000"/>
            <a:headEnd/>
            <a:tailEnd/>
          </a:ln>
        </p:spPr>
        <p:txBody>
          <a:bodyPr wrap="none">
            <a:spAutoFit/>
          </a:bodyPr>
          <a:lstStyle/>
          <a:p>
            <a:r>
              <a:rPr lang="en-US" b="1" dirty="0" smtClean="0">
                <a:solidFill>
                  <a:srgbClr val="993300"/>
                </a:solidFill>
              </a:rPr>
              <a:t>          www.eoc.psu.edu</a:t>
            </a:r>
            <a:endParaRPr lang="en-US" b="1" dirty="0">
              <a:solidFill>
                <a:srgbClr val="993300"/>
              </a:solidFill>
            </a:endParaRPr>
          </a:p>
        </p:txBody>
      </p:sp>
      <p:sp>
        <p:nvSpPr>
          <p:cNvPr id="3" name="Rectangle 3"/>
          <p:cNvSpPr>
            <a:spLocks noChangeArrowheads="1"/>
          </p:cNvSpPr>
          <p:nvPr/>
        </p:nvSpPr>
        <p:spPr bwMode="auto">
          <a:xfrm>
            <a:off x="674687" y="1606505"/>
            <a:ext cx="35337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FFFFFF"/>
                </a:solidFill>
                <a:effectLst/>
                <a:latin typeface="Arial" panose="020B0604020202020204" pitchFamily="34" charset="0"/>
                <a:cs typeface="Arial" panose="020B0604020202020204" pitchFamily="34" charset="0"/>
              </a:rPr>
              <a:t>Education</a:t>
            </a:r>
            <a:endParaRPr kumimoji="0" lang="en-US" altLang="en-US" sz="6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16" name="Picture 62" descr="http://www.eoc.psu.edu/images/random_backgrounds/image_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0303" y="5061633"/>
            <a:ext cx="2590800" cy="17719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 name="Picture 12" descr="https://www.arl.psu.edu/images/SlideShow/laser_welding.jpg"/>
          <p:cNvPicPr/>
          <p:nvPr/>
        </p:nvPicPr>
        <p:blipFill>
          <a:blip r:embed="rId4">
            <a:extLst>
              <a:ext uri="{28A0092B-C50C-407E-A947-70E740481C1C}">
                <a14:useLocalDpi xmlns:a14="http://schemas.microsoft.com/office/drawing/2010/main" val="0"/>
              </a:ext>
            </a:extLst>
          </a:blip>
          <a:srcRect/>
          <a:stretch>
            <a:fillRect/>
          </a:stretch>
        </p:blipFill>
        <p:spPr bwMode="auto">
          <a:xfrm>
            <a:off x="2133735" y="2196329"/>
            <a:ext cx="1911437" cy="41370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https://www.arl.psu.edu/images/SlideShow/gear_technology.jpg"/>
          <p:cNvPicPr/>
          <p:nvPr/>
        </p:nvPicPr>
        <p:blipFill>
          <a:blip r:embed="rId5">
            <a:extLst>
              <a:ext uri="{28A0092B-C50C-407E-A947-70E740481C1C}">
                <a14:useLocalDpi xmlns:a14="http://schemas.microsoft.com/office/drawing/2010/main" val="0"/>
              </a:ext>
            </a:extLst>
          </a:blip>
          <a:srcRect/>
          <a:stretch>
            <a:fillRect/>
          </a:stretch>
        </p:blipFill>
        <p:spPr bwMode="auto">
          <a:xfrm>
            <a:off x="152400" y="845191"/>
            <a:ext cx="2057400" cy="370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43815" y="2514600"/>
            <a:ext cx="9144000" cy="1754326"/>
          </a:xfrm>
          <a:prstGeom prst="rect">
            <a:avLst/>
          </a:prstGeom>
          <a:noFill/>
          <a:ln w="9525">
            <a:noFill/>
            <a:miter lim="800000"/>
            <a:headEnd/>
            <a:tailEnd/>
          </a:ln>
        </p:spPr>
        <p:txBody>
          <a:bodyPr>
            <a:spAutoFit/>
          </a:bodyPr>
          <a:lstStyle/>
          <a:p>
            <a:pPr algn="ctr"/>
            <a:r>
              <a:rPr lang="en-US" sz="5400" b="1" dirty="0">
                <a:solidFill>
                  <a:srgbClr val="000066"/>
                </a:solidFill>
              </a:rPr>
              <a:t>We are here to support </a:t>
            </a:r>
            <a:br>
              <a:rPr lang="en-US" sz="5400" b="1" dirty="0">
                <a:solidFill>
                  <a:srgbClr val="000066"/>
                </a:solidFill>
              </a:rPr>
            </a:br>
            <a:r>
              <a:rPr lang="en-US" sz="5400" b="1" dirty="0">
                <a:solidFill>
                  <a:srgbClr val="000066"/>
                </a:solidFill>
              </a:rPr>
              <a:t>your </a:t>
            </a:r>
            <a:r>
              <a:rPr lang="en-US" sz="5400" b="1" dirty="0" smtClean="0">
                <a:solidFill>
                  <a:srgbClr val="000066"/>
                </a:solidFill>
              </a:rPr>
              <a:t>efforts!</a:t>
            </a:r>
            <a:endParaRPr lang="en-US" sz="5400" b="1" dirty="0">
              <a:solidFill>
                <a:srgbClr val="000066"/>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0" y="25400"/>
            <a:ext cx="9139238" cy="1200329"/>
          </a:xfrm>
          <a:prstGeom prst="rect">
            <a:avLst/>
          </a:prstGeom>
          <a:noFill/>
          <a:ln w="9525">
            <a:noFill/>
            <a:miter lim="800000"/>
            <a:headEnd/>
            <a:tailEnd/>
          </a:ln>
        </p:spPr>
        <p:txBody>
          <a:bodyPr>
            <a:spAutoFit/>
          </a:bodyPr>
          <a:lstStyle/>
          <a:p>
            <a:pPr algn="ctr"/>
            <a:r>
              <a:rPr lang="en-US" sz="3600" b="1" dirty="0" smtClean="0">
                <a:solidFill>
                  <a:schemeClr val="bg1"/>
                </a:solidFill>
              </a:rPr>
              <a:t>Strategic Interdisciplinary </a:t>
            </a:r>
          </a:p>
          <a:p>
            <a:pPr algn="ctr"/>
            <a:r>
              <a:rPr lang="en-US" sz="3600" b="1" dirty="0" smtClean="0">
                <a:solidFill>
                  <a:schemeClr val="bg1"/>
                </a:solidFill>
              </a:rPr>
              <a:t>Research Office (SIRO)</a:t>
            </a:r>
            <a:endParaRPr lang="en-US" sz="3600" b="1" dirty="0">
              <a:solidFill>
                <a:schemeClr val="bg1"/>
              </a:solidFill>
            </a:endParaRPr>
          </a:p>
        </p:txBody>
      </p:sp>
      <p:sp>
        <p:nvSpPr>
          <p:cNvPr id="7" name="Rectangle 3"/>
          <p:cNvSpPr>
            <a:spLocks noChangeArrowheads="1"/>
          </p:cNvSpPr>
          <p:nvPr/>
        </p:nvSpPr>
        <p:spPr bwMode="auto">
          <a:xfrm>
            <a:off x="0" y="5181600"/>
            <a:ext cx="9144000" cy="1061829"/>
          </a:xfrm>
          <a:prstGeom prst="rect">
            <a:avLst/>
          </a:prstGeom>
          <a:noFill/>
          <a:ln w="9525">
            <a:noFill/>
            <a:miter lim="800000"/>
            <a:headEnd/>
            <a:tailEnd/>
          </a:ln>
        </p:spPr>
        <p:txBody>
          <a:bodyPr>
            <a:spAutoFit/>
          </a:bodyPr>
          <a:lstStyle/>
          <a:p>
            <a:pPr algn="ctr">
              <a:spcBef>
                <a:spcPts val="1800"/>
              </a:spcBef>
            </a:pPr>
            <a:r>
              <a:rPr lang="en-US" sz="2400" b="1" dirty="0" smtClean="0">
                <a:solidFill>
                  <a:srgbClr val="990000"/>
                </a:solidFill>
              </a:rPr>
              <a:t>https://www.research.psu.edu/siro/  </a:t>
            </a:r>
          </a:p>
          <a:p>
            <a:pPr algn="ctr">
              <a:spcBef>
                <a:spcPts val="1800"/>
              </a:spcBef>
            </a:pPr>
            <a:r>
              <a:rPr lang="en-US" sz="2400" b="1" dirty="0" smtClean="0">
                <a:solidFill>
                  <a:srgbClr val="990000"/>
                </a:solidFill>
              </a:rPr>
              <a:t>https://research.psu.edu/limitedsubs</a:t>
            </a:r>
            <a:endParaRPr lang="en-US" sz="2400" b="1" dirty="0">
              <a:solidFill>
                <a:srgbClr val="990000"/>
              </a:solidFill>
            </a:endParaRPr>
          </a:p>
        </p:txBody>
      </p:sp>
      <p:sp>
        <p:nvSpPr>
          <p:cNvPr id="3" name="TextBox 2"/>
          <p:cNvSpPr txBox="1"/>
          <p:nvPr/>
        </p:nvSpPr>
        <p:spPr>
          <a:xfrm>
            <a:off x="4267200" y="2438400"/>
            <a:ext cx="2895600" cy="1384995"/>
          </a:xfrm>
          <a:prstGeom prst="rect">
            <a:avLst/>
          </a:prstGeom>
          <a:noFill/>
        </p:spPr>
        <p:txBody>
          <a:bodyPr wrap="square" rtlCol="0">
            <a:spAutoFit/>
          </a:bodyPr>
          <a:lstStyle/>
          <a:p>
            <a:r>
              <a:rPr lang="en-US" b="1" dirty="0" smtClean="0"/>
              <a:t>    Lorraine </a:t>
            </a:r>
            <a:r>
              <a:rPr lang="en-US" b="1" dirty="0" err="1" smtClean="0"/>
              <a:t>Mulfinger</a:t>
            </a:r>
            <a:r>
              <a:rPr lang="en-US" b="1" dirty="0" smtClean="0"/>
              <a:t/>
            </a:r>
            <a:br>
              <a:rPr lang="en-US" b="1" dirty="0" smtClean="0"/>
            </a:br>
            <a:endParaRPr lang="en-US" b="1" dirty="0" smtClean="0"/>
          </a:p>
          <a:p>
            <a:pPr algn="ctr"/>
            <a:r>
              <a:rPr lang="en-US" sz="1600" dirty="0" smtClean="0"/>
              <a:t>Director of Strategic Interdisciplinary Research Office</a:t>
            </a:r>
            <a:endParaRPr lang="en-US" b="1" dirty="0"/>
          </a:p>
        </p:txBody>
      </p:sp>
      <p:pic>
        <p:nvPicPr>
          <p:cNvPr id="1026" name="Picture 2" descr="A staff photo of Lorraine Mulfing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702147"/>
            <a:ext cx="2286000" cy="2857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3352800" y="5943600"/>
            <a:ext cx="6629400" cy="461665"/>
          </a:xfrm>
          <a:prstGeom prst="rect">
            <a:avLst/>
          </a:prstGeom>
          <a:noFill/>
          <a:ln w="9525">
            <a:noFill/>
            <a:miter lim="800000"/>
            <a:headEnd/>
            <a:tailEnd/>
          </a:ln>
        </p:spPr>
        <p:txBody>
          <a:bodyPr wrap="square">
            <a:spAutoFit/>
          </a:bodyPr>
          <a:lstStyle/>
          <a:p>
            <a:pPr algn="ctr"/>
            <a:r>
              <a:rPr lang="en-US" sz="2400" b="1" dirty="0" smtClean="0">
                <a:solidFill>
                  <a:srgbClr val="990000"/>
                </a:solidFill>
              </a:rPr>
              <a:t>www.research.psu.edu/osp</a:t>
            </a:r>
            <a:endParaRPr lang="en-US" sz="2400" b="1" dirty="0">
              <a:solidFill>
                <a:srgbClr val="990000"/>
              </a:solidFill>
            </a:endParaRPr>
          </a:p>
        </p:txBody>
      </p:sp>
      <p:sp>
        <p:nvSpPr>
          <p:cNvPr id="16388" name="Rectangle 5"/>
          <p:cNvSpPr>
            <a:spLocks noChangeArrowheads="1"/>
          </p:cNvSpPr>
          <p:nvPr/>
        </p:nvSpPr>
        <p:spPr bwMode="auto">
          <a:xfrm>
            <a:off x="0" y="152400"/>
            <a:ext cx="9144000" cy="641350"/>
          </a:xfrm>
          <a:prstGeom prst="rect">
            <a:avLst/>
          </a:prstGeom>
          <a:noFill/>
          <a:ln w="9525">
            <a:noFill/>
            <a:miter lim="800000"/>
            <a:headEnd/>
            <a:tailEnd/>
          </a:ln>
        </p:spPr>
        <p:txBody>
          <a:bodyPr>
            <a:spAutoFit/>
          </a:bodyPr>
          <a:lstStyle/>
          <a:p>
            <a:pPr algn="ctr"/>
            <a:r>
              <a:rPr lang="en-US" sz="3600" b="1" dirty="0">
                <a:solidFill>
                  <a:schemeClr val="bg1"/>
                </a:solidFill>
              </a:rPr>
              <a:t>Office of Sponsored Programs</a:t>
            </a:r>
          </a:p>
        </p:txBody>
      </p:sp>
      <p:pic>
        <p:nvPicPr>
          <p:cNvPr id="10242" name="Picture 2" descr="John Hanold"/>
          <p:cNvPicPr>
            <a:picLocks noChangeAspect="1" noChangeArrowheads="1"/>
          </p:cNvPicPr>
          <p:nvPr/>
        </p:nvPicPr>
        <p:blipFill rotWithShape="1">
          <a:blip r:embed="rId3">
            <a:extLst>
              <a:ext uri="{28A0092B-C50C-407E-A947-70E740481C1C}">
                <a14:useLocalDpi xmlns:a14="http://schemas.microsoft.com/office/drawing/2010/main" val="0"/>
              </a:ext>
            </a:extLst>
          </a:blip>
          <a:srcRect r="7812"/>
          <a:stretch/>
        </p:blipFill>
        <p:spPr bwMode="auto">
          <a:xfrm>
            <a:off x="1828800" y="1442854"/>
            <a:ext cx="2401285" cy="325598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0" y="2655346"/>
            <a:ext cx="4191000" cy="861774"/>
          </a:xfrm>
          <a:prstGeom prst="rect">
            <a:avLst/>
          </a:prstGeom>
          <a:noFill/>
        </p:spPr>
        <p:txBody>
          <a:bodyPr wrap="square" rtlCol="0">
            <a:spAutoFit/>
          </a:bodyPr>
          <a:lstStyle/>
          <a:p>
            <a:r>
              <a:rPr lang="en-US" b="1" dirty="0" smtClean="0"/>
              <a:t>John Hanold</a:t>
            </a:r>
          </a:p>
          <a:p>
            <a:r>
              <a:rPr lang="en-US" sz="1600" dirty="0" smtClean="0"/>
              <a:t>Associate Vice President for Research</a:t>
            </a:r>
          </a:p>
          <a:p>
            <a:r>
              <a:rPr lang="en-US" sz="1600" dirty="0" smtClean="0"/>
              <a:t>Director, Office of Sponsored Programs</a:t>
            </a:r>
            <a:endParaRPr lang="en-US"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7" y="381000"/>
            <a:ext cx="9144000" cy="6629400"/>
          </a:xfrm>
          <a:prstGeom prst="rect">
            <a:avLst/>
          </a:prstGeom>
        </p:spPr>
      </p:pic>
    </p:spTree>
    <p:extLst>
      <p:ext uri="{BB962C8B-B14F-4D97-AF65-F5344CB8AC3E}">
        <p14:creationId xmlns:p14="http://schemas.microsoft.com/office/powerpoint/2010/main" val="590715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3"/>
          <p:cNvSpPr>
            <a:spLocks noGrp="1" noChangeArrowheads="1"/>
          </p:cNvSpPr>
          <p:nvPr>
            <p:ph type="body" idx="4294967295"/>
          </p:nvPr>
        </p:nvSpPr>
        <p:spPr bwMode="auto">
          <a:xfrm>
            <a:off x="412555" y="691280"/>
            <a:ext cx="7629525" cy="2683921"/>
          </a:xfrm>
          <a:prstGeom prst="rect">
            <a:avLst/>
          </a:prstGeom>
          <a:noFill/>
          <a:ln>
            <a:miter lim="800000"/>
            <a:headEnd/>
            <a:tailEnd/>
          </a:ln>
        </p:spPr>
        <p:txBody>
          <a:bodyPr/>
          <a:lstStyle/>
          <a:p>
            <a:pPr eaLnBrk="1" hangingPunct="1">
              <a:spcBef>
                <a:spcPts val="0"/>
              </a:spcBef>
              <a:buClr>
                <a:srgbClr val="990000"/>
              </a:buClr>
              <a:buSzPct val="155000"/>
              <a:tabLst>
                <a:tab pos="571500" algn="l"/>
              </a:tabLst>
              <a:defRPr/>
            </a:pPr>
            <a:r>
              <a:rPr lang="en-US" sz="2000" b="1" dirty="0" smtClean="0">
                <a:solidFill>
                  <a:srgbClr val="000066"/>
                </a:solidFill>
              </a:rPr>
              <a:t>Office of Technology Management</a:t>
            </a:r>
          </a:p>
          <a:p>
            <a:pPr marL="0" indent="0" eaLnBrk="1" hangingPunct="1">
              <a:spcBef>
                <a:spcPts val="0"/>
              </a:spcBef>
              <a:buClr>
                <a:srgbClr val="990000"/>
              </a:buClr>
              <a:buSzPct val="155000"/>
              <a:buNone/>
              <a:tabLst>
                <a:tab pos="571500" algn="l"/>
              </a:tabLst>
              <a:defRPr/>
            </a:pPr>
            <a:r>
              <a:rPr lang="en-US" sz="2400" b="1" dirty="0" smtClean="0">
                <a:solidFill>
                  <a:srgbClr val="000066"/>
                </a:solidFill>
              </a:rPr>
              <a:t>	  </a:t>
            </a:r>
            <a:r>
              <a:rPr lang="en-US" sz="1600" b="1" dirty="0" smtClean="0">
                <a:solidFill>
                  <a:srgbClr val="993300"/>
                </a:solidFill>
              </a:rPr>
              <a:t>www.research.psu.edu/otm</a:t>
            </a:r>
          </a:p>
          <a:p>
            <a:pPr eaLnBrk="1" hangingPunct="1">
              <a:spcBef>
                <a:spcPts val="600"/>
              </a:spcBef>
              <a:buClr>
                <a:srgbClr val="990000"/>
              </a:buClr>
              <a:buSzPct val="155000"/>
              <a:tabLst>
                <a:tab pos="571500" algn="l"/>
              </a:tabLst>
              <a:defRPr/>
            </a:pPr>
            <a:r>
              <a:rPr lang="en-US" sz="2000" b="1" dirty="0">
                <a:solidFill>
                  <a:srgbClr val="000066"/>
                </a:solidFill>
              </a:rPr>
              <a:t>Office </a:t>
            </a:r>
            <a:r>
              <a:rPr lang="en-US" sz="2000" b="1" dirty="0" smtClean="0">
                <a:solidFill>
                  <a:srgbClr val="000066"/>
                </a:solidFill>
              </a:rPr>
              <a:t>of Entrepreneurship </a:t>
            </a:r>
            <a:br>
              <a:rPr lang="en-US" sz="2000" b="1" dirty="0" smtClean="0">
                <a:solidFill>
                  <a:srgbClr val="000066"/>
                </a:solidFill>
              </a:rPr>
            </a:br>
            <a:r>
              <a:rPr lang="en-US" sz="2000" b="1" dirty="0" smtClean="0">
                <a:solidFill>
                  <a:srgbClr val="000066"/>
                </a:solidFill>
              </a:rPr>
              <a:t>                            and Commercialization</a:t>
            </a:r>
            <a:endParaRPr lang="en-US" sz="1600" b="1" dirty="0" smtClean="0">
              <a:solidFill>
                <a:srgbClr val="993300"/>
              </a:solidFill>
            </a:endParaRPr>
          </a:p>
          <a:p>
            <a:pPr eaLnBrk="1" hangingPunct="1">
              <a:spcBef>
                <a:spcPts val="600"/>
              </a:spcBef>
              <a:buClr>
                <a:srgbClr val="990000"/>
              </a:buClr>
              <a:buSzPct val="155000"/>
              <a:tabLst>
                <a:tab pos="571500" algn="l"/>
              </a:tabLst>
              <a:defRPr/>
            </a:pPr>
            <a:r>
              <a:rPr lang="en-US" sz="2000" b="1" dirty="0" smtClean="0">
                <a:solidFill>
                  <a:srgbClr val="000066"/>
                </a:solidFill>
              </a:rPr>
              <a:t>Office of Industrial Partnerships</a:t>
            </a:r>
          </a:p>
          <a:p>
            <a:pPr marL="0" indent="0" eaLnBrk="1" hangingPunct="1">
              <a:spcBef>
                <a:spcPts val="0"/>
              </a:spcBef>
              <a:buClr>
                <a:srgbClr val="990000"/>
              </a:buClr>
              <a:buSzPct val="155000"/>
              <a:buNone/>
              <a:tabLst>
                <a:tab pos="571500" algn="l"/>
              </a:tabLst>
              <a:defRPr/>
            </a:pPr>
            <a:r>
              <a:rPr lang="en-US" sz="1800" b="1" dirty="0" smtClean="0">
                <a:solidFill>
                  <a:srgbClr val="993300"/>
                </a:solidFill>
              </a:rPr>
              <a:t>	   </a:t>
            </a:r>
            <a:r>
              <a:rPr lang="en-US" sz="1600" b="1" dirty="0" smtClean="0">
                <a:solidFill>
                  <a:srgbClr val="993300"/>
                </a:solidFill>
              </a:rPr>
              <a:t>www.research.psu.edu/oip</a:t>
            </a:r>
            <a:endParaRPr lang="en-US" sz="1600" b="1" dirty="0">
              <a:solidFill>
                <a:srgbClr val="993300"/>
              </a:solidFill>
            </a:endParaRPr>
          </a:p>
          <a:p>
            <a:pPr eaLnBrk="1" hangingPunct="1">
              <a:spcBef>
                <a:spcPts val="600"/>
              </a:spcBef>
              <a:buClr>
                <a:srgbClr val="990000"/>
              </a:buClr>
              <a:buSzPct val="155000"/>
              <a:tabLst>
                <a:tab pos="571500" algn="l"/>
              </a:tabLst>
              <a:defRPr/>
            </a:pPr>
            <a:r>
              <a:rPr lang="en-US" sz="2000" b="1" dirty="0" smtClean="0">
                <a:solidFill>
                  <a:srgbClr val="000066"/>
                </a:solidFill>
              </a:rPr>
              <a:t>Ben Franklin Technology Partners</a:t>
            </a:r>
          </a:p>
          <a:p>
            <a:pPr marL="0" indent="0" eaLnBrk="1" hangingPunct="1">
              <a:spcBef>
                <a:spcPts val="0"/>
              </a:spcBef>
              <a:buClr>
                <a:srgbClr val="990000"/>
              </a:buClr>
              <a:buSzPct val="155000"/>
              <a:buNone/>
              <a:tabLst>
                <a:tab pos="571500" algn="l"/>
              </a:tabLst>
              <a:defRPr/>
            </a:pPr>
            <a:r>
              <a:rPr lang="en-US" sz="1800" b="1" dirty="0" smtClean="0">
                <a:solidFill>
                  <a:srgbClr val="993300"/>
                </a:solidFill>
              </a:rPr>
              <a:t>	   </a:t>
            </a:r>
            <a:r>
              <a:rPr lang="en-US" sz="1600" b="1" dirty="0" smtClean="0">
                <a:solidFill>
                  <a:srgbClr val="993300"/>
                </a:solidFill>
              </a:rPr>
              <a:t>http</a:t>
            </a:r>
            <a:r>
              <a:rPr lang="en-US" sz="1600" b="1" dirty="0">
                <a:solidFill>
                  <a:srgbClr val="993300"/>
                </a:solidFill>
              </a:rPr>
              <a:t>://cnp.benfranklin.org/</a:t>
            </a:r>
          </a:p>
          <a:p>
            <a:pPr marL="406400" indent="-406400" eaLnBrk="1" hangingPunct="1">
              <a:buClr>
                <a:srgbClr val="990000"/>
              </a:buClr>
              <a:buSzPct val="155000"/>
              <a:buFont typeface="Wingdings" pitchFamily="2" charset="2"/>
              <a:buNone/>
              <a:tabLst>
                <a:tab pos="571500" algn="l"/>
              </a:tabLst>
              <a:defRPr/>
            </a:pPr>
            <a:endParaRPr lang="en-US" sz="2400" b="1" dirty="0">
              <a:solidFill>
                <a:srgbClr val="000066"/>
              </a:solidFill>
            </a:endParaRPr>
          </a:p>
          <a:p>
            <a:pPr marL="406400" indent="-406400" eaLnBrk="1" hangingPunct="1">
              <a:buClr>
                <a:srgbClr val="0000CC"/>
              </a:buClr>
              <a:buSzPct val="75000"/>
              <a:buFont typeface="Wingdings" pitchFamily="2" charset="2"/>
              <a:buNone/>
              <a:tabLst>
                <a:tab pos="571500" algn="l"/>
              </a:tabLst>
              <a:defRPr/>
            </a:pPr>
            <a:endParaRPr lang="en-US" sz="2400" dirty="0">
              <a:solidFill>
                <a:srgbClr val="000066"/>
              </a:solidFill>
              <a:latin typeface="Times New Roman" pitchFamily="18" charset="0"/>
            </a:endParaRPr>
          </a:p>
        </p:txBody>
      </p:sp>
      <p:pic>
        <p:nvPicPr>
          <p:cNvPr id="137220" name="Picture 4" descr="TechCenter"/>
          <p:cNvPicPr>
            <a:picLocks noChangeAspect="1" noChangeArrowheads="1"/>
          </p:cNvPicPr>
          <p:nvPr/>
        </p:nvPicPr>
        <p:blipFill>
          <a:blip r:embed="rId3" cstate="print"/>
          <a:srcRect/>
          <a:stretch>
            <a:fillRect/>
          </a:stretch>
        </p:blipFill>
        <p:spPr bwMode="auto">
          <a:xfrm>
            <a:off x="5715000" y="843992"/>
            <a:ext cx="3262411" cy="1670844"/>
          </a:xfrm>
          <a:prstGeom prst="rect">
            <a:avLst/>
          </a:prstGeom>
          <a:noFill/>
          <a:ln w="9525">
            <a:noFill/>
            <a:miter lim="800000"/>
            <a:headEnd/>
            <a:tailEnd/>
          </a:ln>
          <a:effectLst>
            <a:outerShdw dist="139700" dir="3600003" sx="103000" sy="103000" algn="tl" rotWithShape="0">
              <a:srgbClr val="7F7F7F">
                <a:alpha val="56999"/>
              </a:srgbClr>
            </a:outerShdw>
          </a:effectLst>
        </p:spPr>
      </p:pic>
      <p:sp>
        <p:nvSpPr>
          <p:cNvPr id="22532" name="Rectangle 5"/>
          <p:cNvSpPr>
            <a:spLocks noChangeArrowheads="1"/>
          </p:cNvSpPr>
          <p:nvPr/>
        </p:nvSpPr>
        <p:spPr bwMode="auto">
          <a:xfrm>
            <a:off x="0" y="80963"/>
            <a:ext cx="9144000" cy="1068387"/>
          </a:xfrm>
          <a:prstGeom prst="rect">
            <a:avLst/>
          </a:prstGeom>
          <a:noFill/>
          <a:ln w="9525">
            <a:noFill/>
            <a:miter lim="800000"/>
            <a:headEnd/>
            <a:tailEnd/>
          </a:ln>
        </p:spPr>
        <p:txBody>
          <a:bodyPr>
            <a:spAutoFit/>
          </a:bodyPr>
          <a:lstStyle/>
          <a:p>
            <a:pPr algn="ctr"/>
            <a:r>
              <a:rPr lang="en-US" sz="3500" b="1" dirty="0" smtClean="0">
                <a:solidFill>
                  <a:schemeClr val="bg1"/>
                </a:solidFill>
              </a:rPr>
              <a:t>Technology &amp; Commercialization Center</a:t>
            </a:r>
            <a:r>
              <a:rPr lang="en-US" sz="3600" b="1" dirty="0">
                <a:solidFill>
                  <a:srgbClr val="000066"/>
                </a:solidFill>
              </a:rPr>
              <a:t/>
            </a:r>
            <a:br>
              <a:rPr lang="en-US" sz="3600" b="1" dirty="0">
                <a:solidFill>
                  <a:srgbClr val="000066"/>
                </a:solidFill>
              </a:rPr>
            </a:br>
            <a:r>
              <a:rPr lang="en-US" sz="2800" b="1" i="1" dirty="0" smtClean="0">
                <a:solidFill>
                  <a:srgbClr val="990000"/>
                </a:solidFill>
              </a:rPr>
              <a:t> </a:t>
            </a:r>
            <a:endParaRPr lang="en-US" sz="3600" b="1" dirty="0">
              <a:solidFill>
                <a:srgbClr val="990000"/>
              </a:solidFill>
            </a:endParaRPr>
          </a:p>
        </p:txBody>
      </p:sp>
      <p:grpSp>
        <p:nvGrpSpPr>
          <p:cNvPr id="7" name="Group 6"/>
          <p:cNvGrpSpPr/>
          <p:nvPr/>
        </p:nvGrpSpPr>
        <p:grpSpPr>
          <a:xfrm>
            <a:off x="-152400" y="3505200"/>
            <a:ext cx="9043793" cy="3127546"/>
            <a:chOff x="24007" y="3486677"/>
            <a:chExt cx="9043793" cy="3127546"/>
          </a:xfrm>
        </p:grpSpPr>
        <p:sp>
          <p:nvSpPr>
            <p:cNvPr id="3" name="TextBox 2"/>
            <p:cNvSpPr txBox="1"/>
            <p:nvPr/>
          </p:nvSpPr>
          <p:spPr>
            <a:xfrm>
              <a:off x="4572000" y="5321300"/>
              <a:ext cx="2043358" cy="1107996"/>
            </a:xfrm>
            <a:prstGeom prst="rect">
              <a:avLst/>
            </a:prstGeom>
            <a:noFill/>
          </p:spPr>
          <p:txBody>
            <a:bodyPr wrap="square" rtlCol="0">
              <a:spAutoFit/>
            </a:bodyPr>
            <a:lstStyle/>
            <a:p>
              <a:pPr algn="ctr"/>
              <a:r>
                <a:rPr lang="en-US" b="1" dirty="0" smtClean="0"/>
                <a:t>Jeff Fortin</a:t>
              </a:r>
            </a:p>
            <a:p>
              <a:pPr algn="ctr"/>
              <a:r>
                <a:rPr lang="en-US" sz="1200" dirty="0" smtClean="0"/>
                <a:t>Associate Vice President </a:t>
              </a:r>
            </a:p>
            <a:p>
              <a:pPr algn="ctr"/>
              <a:r>
                <a:rPr lang="en-US" sz="1200" dirty="0" smtClean="0"/>
                <a:t>for Research</a:t>
              </a:r>
            </a:p>
            <a:p>
              <a:pPr algn="ctr"/>
              <a:r>
                <a:rPr lang="en-US" sz="1200" dirty="0" smtClean="0"/>
                <a:t>Director, Office of Industrial Partnerships</a:t>
              </a:r>
              <a:endParaRPr lang="en-US" sz="1200" dirty="0"/>
            </a:p>
          </p:txBody>
        </p:sp>
        <p:sp>
          <p:nvSpPr>
            <p:cNvPr id="4" name="TextBox 3"/>
            <p:cNvSpPr txBox="1"/>
            <p:nvPr/>
          </p:nvSpPr>
          <p:spPr>
            <a:xfrm>
              <a:off x="24007" y="5309896"/>
              <a:ext cx="2590800" cy="707886"/>
            </a:xfrm>
            <a:prstGeom prst="rect">
              <a:avLst/>
            </a:prstGeom>
            <a:noFill/>
          </p:spPr>
          <p:txBody>
            <a:bodyPr wrap="square" rtlCol="0">
              <a:spAutoFit/>
            </a:bodyPr>
            <a:lstStyle/>
            <a:p>
              <a:pPr algn="ctr"/>
              <a:r>
                <a:rPr lang="en-US" b="1" dirty="0" smtClean="0"/>
                <a:t>Brad Swope</a:t>
              </a:r>
            </a:p>
            <a:p>
              <a:pPr algn="ctr"/>
              <a:r>
                <a:rPr lang="en-US" sz="1100" dirty="0" smtClean="0"/>
                <a:t>Interim Director</a:t>
              </a:r>
            </a:p>
            <a:p>
              <a:pPr algn="ctr"/>
              <a:r>
                <a:rPr lang="en-US" sz="1100" dirty="0" smtClean="0"/>
                <a:t> Office of Technology Management</a:t>
              </a:r>
              <a:endParaRPr lang="en-US" sz="1100" dirty="0"/>
            </a:p>
          </p:txBody>
        </p:sp>
        <p:sp>
          <p:nvSpPr>
            <p:cNvPr id="5" name="TextBox 4"/>
            <p:cNvSpPr txBox="1"/>
            <p:nvPr/>
          </p:nvSpPr>
          <p:spPr>
            <a:xfrm>
              <a:off x="6629400" y="5320385"/>
              <a:ext cx="2438400" cy="1107996"/>
            </a:xfrm>
            <a:prstGeom prst="rect">
              <a:avLst/>
            </a:prstGeom>
            <a:noFill/>
          </p:spPr>
          <p:txBody>
            <a:bodyPr wrap="square" rtlCol="0">
              <a:spAutoFit/>
            </a:bodyPr>
            <a:lstStyle/>
            <a:p>
              <a:pPr algn="ctr"/>
              <a:r>
                <a:rPr lang="en-US" b="1" dirty="0" smtClean="0"/>
                <a:t>Steve Brawley</a:t>
              </a:r>
            </a:p>
            <a:p>
              <a:pPr algn="ctr"/>
              <a:r>
                <a:rPr lang="en-US" sz="1200" dirty="0" smtClean="0"/>
                <a:t>President/CEO  </a:t>
              </a:r>
            </a:p>
            <a:p>
              <a:pPr algn="ctr"/>
              <a:r>
                <a:rPr lang="en-US" sz="1200" dirty="0" smtClean="0"/>
                <a:t>Ben Franklin Technology Partners of Central and Northern PA</a:t>
              </a:r>
              <a:endParaRPr lang="en-US" sz="1200" dirty="0"/>
            </a:p>
          </p:txBody>
        </p:sp>
        <p:grpSp>
          <p:nvGrpSpPr>
            <p:cNvPr id="6" name="Group 5"/>
            <p:cNvGrpSpPr/>
            <p:nvPr/>
          </p:nvGrpSpPr>
          <p:grpSpPr>
            <a:xfrm>
              <a:off x="2602107" y="3486677"/>
              <a:ext cx="6001449" cy="1842937"/>
              <a:chOff x="2443601" y="3486677"/>
              <a:chExt cx="6001449" cy="1842937"/>
            </a:xfrm>
          </p:grpSpPr>
          <p:pic>
            <p:nvPicPr>
              <p:cNvPr id="1026" name="Picture 2" descr="Jeff Fort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8986" y="3498107"/>
                <a:ext cx="1714500" cy="181737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b="19630"/>
              <a:stretch/>
            </p:blipFill>
            <p:spPr>
              <a:xfrm>
                <a:off x="6915092" y="3486677"/>
                <a:ext cx="1529958" cy="1842937"/>
              </a:xfrm>
              <a:prstGeom prst="rect">
                <a:avLst/>
              </a:prstGeom>
              <a:ln w="88900" cap="sq" cmpd="thickThin">
                <a:solidFill>
                  <a:srgbClr val="000000"/>
                </a:solidFill>
                <a:prstDash val="solid"/>
                <a:miter lim="800000"/>
              </a:ln>
              <a:effectLst>
                <a:innerShdw blurRad="76200">
                  <a:srgbClr val="000000"/>
                </a:innerShdw>
              </a:effectLst>
            </p:spPr>
          </p:pic>
          <p:pic>
            <p:nvPicPr>
              <p:cNvPr id="2050" name="Picture 2" descr="https://www.research.psu.edu/sites/default/files/styles/staff_directory_pages/public/James%20Delattre.jpg?itok=J7QkB5PH"/>
              <p:cNvPicPr>
                <a:picLocks noChangeAspect="1" noChangeArrowheads="1"/>
              </p:cNvPicPr>
              <p:nvPr/>
            </p:nvPicPr>
            <p:blipFill rotWithShape="1">
              <a:blip r:embed="rId6">
                <a:extLst>
                  <a:ext uri="{28A0092B-C50C-407E-A947-70E740481C1C}">
                    <a14:useLocalDpi xmlns:a14="http://schemas.microsoft.com/office/drawing/2010/main" val="0"/>
                  </a:ext>
                </a:extLst>
              </a:blip>
              <a:srcRect t="5196" b="10401"/>
              <a:stretch/>
            </p:blipFill>
            <p:spPr bwMode="auto">
              <a:xfrm>
                <a:off x="2443601" y="3506616"/>
                <a:ext cx="1534478" cy="180886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grpSp>
        <p:sp>
          <p:nvSpPr>
            <p:cNvPr id="15" name="TextBox 14"/>
            <p:cNvSpPr txBox="1"/>
            <p:nvPr/>
          </p:nvSpPr>
          <p:spPr>
            <a:xfrm>
              <a:off x="2334967" y="5321561"/>
              <a:ext cx="2043358" cy="1292662"/>
            </a:xfrm>
            <a:prstGeom prst="rect">
              <a:avLst/>
            </a:prstGeom>
            <a:noFill/>
          </p:spPr>
          <p:txBody>
            <a:bodyPr wrap="square" rtlCol="0">
              <a:spAutoFit/>
            </a:bodyPr>
            <a:lstStyle/>
            <a:p>
              <a:pPr algn="ctr"/>
              <a:r>
                <a:rPr lang="en-US" b="1" dirty="0" smtClean="0"/>
                <a:t>James Delattre</a:t>
              </a:r>
            </a:p>
            <a:p>
              <a:pPr algn="ctr"/>
              <a:r>
                <a:rPr lang="en-US" sz="1200" dirty="0" smtClean="0"/>
                <a:t>Assistant Vice President </a:t>
              </a:r>
            </a:p>
            <a:p>
              <a:pPr algn="ctr"/>
              <a:r>
                <a:rPr lang="en-US" sz="1200" dirty="0" smtClean="0"/>
                <a:t>for Research</a:t>
              </a:r>
            </a:p>
            <a:p>
              <a:pPr algn="ctr"/>
              <a:r>
                <a:rPr lang="en-US" sz="1200" dirty="0" smtClean="0"/>
                <a:t>Director, </a:t>
              </a:r>
              <a:r>
                <a:rPr lang="en-US" sz="1200" dirty="0" smtClean="0"/>
                <a:t>Office of Entrepreneurship and Commercialization</a:t>
              </a:r>
              <a:endParaRPr lang="en-US" sz="1200" dirty="0"/>
            </a:p>
          </p:txBody>
        </p:sp>
      </p:grpSp>
      <p:pic>
        <p:nvPicPr>
          <p:cNvPr id="4100" name="Picture 4" descr="https://www.research.psu.edu/sites/default/files/styles/staff_directory_pages/public/Brad%20Swope.jpg?itok=EG54HCv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1819" y="3505200"/>
            <a:ext cx="1463040" cy="18288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Text Box 3"/>
          <p:cNvSpPr txBox="1">
            <a:spLocks noChangeArrowheads="1"/>
          </p:cNvSpPr>
          <p:nvPr/>
        </p:nvSpPr>
        <p:spPr bwMode="auto">
          <a:xfrm>
            <a:off x="304800" y="990600"/>
            <a:ext cx="8686800" cy="5390706"/>
          </a:xfrm>
          <a:prstGeom prst="rect">
            <a:avLst/>
          </a:prstGeom>
          <a:noFill/>
          <a:ln w="9525">
            <a:noFill/>
            <a:miter lim="800000"/>
            <a:headEnd/>
            <a:tailEnd/>
          </a:ln>
          <a:effectLst/>
        </p:spPr>
        <p:txBody>
          <a:bodyPr wrap="square">
            <a:spAutoFit/>
          </a:bodyPr>
          <a:lstStyle/>
          <a:p>
            <a:pPr>
              <a:spcBef>
                <a:spcPct val="50000"/>
              </a:spcBef>
              <a:spcAft>
                <a:spcPct val="30000"/>
              </a:spcAft>
              <a:buClr>
                <a:srgbClr val="990000"/>
              </a:buClr>
              <a:buSzPct val="155000"/>
              <a:defRPr/>
            </a:pPr>
            <a:r>
              <a:rPr lang="en-US" sz="2800" b="1" dirty="0">
                <a:solidFill>
                  <a:srgbClr val="000066"/>
                </a:solidFill>
              </a:rPr>
              <a:t>Equipment </a:t>
            </a:r>
            <a:r>
              <a:rPr lang="en-US" sz="2000" b="1" dirty="0">
                <a:solidFill>
                  <a:srgbClr val="000066"/>
                </a:solidFill>
              </a:rPr>
              <a:t>(if required by sponsor)</a:t>
            </a:r>
            <a:r>
              <a:rPr lang="en-US" sz="2800" b="1" dirty="0">
                <a:solidFill>
                  <a:srgbClr val="000066"/>
                </a:solidFill>
              </a:rPr>
              <a:t>:</a:t>
            </a:r>
            <a:r>
              <a:rPr lang="en-US" sz="2400" dirty="0">
                <a:solidFill>
                  <a:srgbClr val="000066"/>
                </a:solidFill>
              </a:rPr>
              <a:t>  </a:t>
            </a:r>
          </a:p>
          <a:p>
            <a:pPr marL="571500" lvl="1" indent="-342900">
              <a:spcBef>
                <a:spcPts val="300"/>
              </a:spcBef>
              <a:buClr>
                <a:srgbClr val="990000"/>
              </a:buClr>
              <a:buSzPct val="155000"/>
              <a:buFontTx/>
              <a:buChar char="•"/>
              <a:defRPr/>
            </a:pPr>
            <a:r>
              <a:rPr lang="en-US" sz="2400" b="1" dirty="0">
                <a:solidFill>
                  <a:srgbClr val="000066"/>
                </a:solidFill>
              </a:rPr>
              <a:t>Match of 15% from central on minimum annual equipment cost of </a:t>
            </a:r>
            <a:r>
              <a:rPr lang="en-US" sz="2400" b="1" dirty="0" smtClean="0">
                <a:solidFill>
                  <a:srgbClr val="000066"/>
                </a:solidFill>
              </a:rPr>
              <a:t>$100,000</a:t>
            </a:r>
            <a:endParaRPr lang="en-US" sz="2400" b="1" dirty="0">
              <a:solidFill>
                <a:srgbClr val="000066"/>
              </a:solidFill>
            </a:endParaRPr>
          </a:p>
          <a:p>
            <a:pPr marL="571500" lvl="1" indent="-342900">
              <a:spcBef>
                <a:spcPts val="300"/>
              </a:spcBef>
              <a:buClr>
                <a:srgbClr val="990000"/>
              </a:buClr>
              <a:buSzPct val="155000"/>
              <a:buFontTx/>
              <a:buChar char="•"/>
              <a:defRPr/>
            </a:pPr>
            <a:r>
              <a:rPr lang="en-US" sz="2400" b="1" dirty="0">
                <a:solidFill>
                  <a:srgbClr val="000066"/>
                </a:solidFill>
              </a:rPr>
              <a:t>College/department must match at </a:t>
            </a:r>
            <a:r>
              <a:rPr lang="en-US" sz="2400" b="1" dirty="0" smtClean="0">
                <a:solidFill>
                  <a:srgbClr val="000066"/>
                </a:solidFill>
              </a:rPr>
              <a:t>a minimum of 7.5</a:t>
            </a:r>
            <a:r>
              <a:rPr lang="en-US" sz="2400" b="1" dirty="0">
                <a:solidFill>
                  <a:srgbClr val="000066"/>
                </a:solidFill>
              </a:rPr>
              <a:t>%</a:t>
            </a:r>
          </a:p>
          <a:p>
            <a:pPr marL="2854325" lvl="5" indent="-796925">
              <a:spcBef>
                <a:spcPts val="300"/>
              </a:spcBef>
              <a:buClr>
                <a:srgbClr val="990000"/>
              </a:buClr>
              <a:buSzPct val="155000"/>
              <a:defRPr/>
            </a:pPr>
            <a:r>
              <a:rPr lang="en-US" sz="2400" b="1" dirty="0">
                <a:solidFill>
                  <a:srgbClr val="993300"/>
                </a:solidFill>
              </a:rPr>
              <a:t>	</a:t>
            </a:r>
            <a:r>
              <a:rPr lang="en-US" sz="2000" b="1" dirty="0" smtClean="0">
                <a:solidFill>
                  <a:srgbClr val="993300"/>
                </a:solidFill>
              </a:rPr>
              <a:t>http://guru.psu.edu/policies/rag51.html </a:t>
            </a:r>
            <a:endParaRPr lang="en-US" sz="2000" b="1" dirty="0">
              <a:solidFill>
                <a:srgbClr val="993300"/>
              </a:solidFill>
            </a:endParaRPr>
          </a:p>
          <a:p>
            <a:pPr marL="685800" lvl="1" indent="-457200">
              <a:buClr>
                <a:srgbClr val="990000"/>
              </a:buClr>
              <a:buSzPct val="155000"/>
              <a:buFontTx/>
              <a:buChar char="•"/>
              <a:defRPr/>
            </a:pPr>
            <a:endParaRPr lang="en-US" sz="1600" b="1" dirty="0">
              <a:solidFill>
                <a:srgbClr val="000066"/>
              </a:solidFill>
            </a:endParaRPr>
          </a:p>
          <a:p>
            <a:pPr>
              <a:spcAft>
                <a:spcPct val="30000"/>
              </a:spcAft>
              <a:buClr>
                <a:srgbClr val="990000"/>
              </a:buClr>
              <a:buSzPct val="155000"/>
              <a:defRPr/>
            </a:pPr>
            <a:r>
              <a:rPr lang="en-US" sz="2800" b="1" dirty="0">
                <a:solidFill>
                  <a:srgbClr val="000066"/>
                </a:solidFill>
              </a:rPr>
              <a:t>Graduate </a:t>
            </a:r>
            <a:r>
              <a:rPr lang="en-US" sz="2800" b="1" dirty="0" smtClean="0">
                <a:solidFill>
                  <a:srgbClr val="000066"/>
                </a:solidFill>
              </a:rPr>
              <a:t>Assistantships/Traineeships </a:t>
            </a:r>
            <a:r>
              <a:rPr lang="en-US" sz="2800" b="1" dirty="0">
                <a:solidFill>
                  <a:srgbClr val="000066"/>
                </a:solidFill>
              </a:rPr>
              <a:t>(GA):</a:t>
            </a:r>
            <a:r>
              <a:rPr lang="en-US" sz="2800" dirty="0">
                <a:solidFill>
                  <a:srgbClr val="000066"/>
                </a:solidFill>
              </a:rPr>
              <a:t> </a:t>
            </a:r>
          </a:p>
          <a:p>
            <a:pPr marL="571500" lvl="1" indent="-342900">
              <a:spcBef>
                <a:spcPts val="300"/>
              </a:spcBef>
              <a:spcAft>
                <a:spcPts val="0"/>
              </a:spcAft>
              <a:buClr>
                <a:srgbClr val="990000"/>
              </a:buClr>
              <a:buSzPct val="155000"/>
              <a:buFontTx/>
              <a:buChar char="•"/>
              <a:defRPr/>
            </a:pPr>
            <a:r>
              <a:rPr lang="en-US" sz="2400" b="1" dirty="0">
                <a:solidFill>
                  <a:srgbClr val="000066"/>
                </a:solidFill>
              </a:rPr>
              <a:t>Match equal to  50% of </a:t>
            </a:r>
            <a:r>
              <a:rPr lang="en-US" sz="2400" b="1" dirty="0" smtClean="0">
                <a:solidFill>
                  <a:srgbClr val="000066"/>
                </a:solidFill>
              </a:rPr>
              <a:t>F&amp;A </a:t>
            </a:r>
            <a:r>
              <a:rPr lang="en-US" sz="2400" b="1" dirty="0">
                <a:solidFill>
                  <a:srgbClr val="000066"/>
                </a:solidFill>
              </a:rPr>
              <a:t>generated on GA costs </a:t>
            </a:r>
            <a:r>
              <a:rPr lang="en-US" sz="2200" b="1" dirty="0" smtClean="0">
                <a:solidFill>
                  <a:srgbClr val="000066"/>
                </a:solidFill>
              </a:rPr>
              <a:t>(F&amp;A </a:t>
            </a:r>
            <a:r>
              <a:rPr lang="en-US" sz="2200" b="1" dirty="0">
                <a:solidFill>
                  <a:srgbClr val="000066"/>
                </a:solidFill>
              </a:rPr>
              <a:t>applied only to stipends, wages &amp; fringe benefits)</a:t>
            </a:r>
          </a:p>
          <a:p>
            <a:pPr marL="571500" lvl="1" indent="-342900">
              <a:spcBef>
                <a:spcPts val="300"/>
              </a:spcBef>
              <a:spcAft>
                <a:spcPts val="0"/>
              </a:spcAft>
              <a:buClr>
                <a:srgbClr val="990000"/>
              </a:buClr>
              <a:buSzPct val="155000"/>
              <a:buFontTx/>
              <a:buChar char="•"/>
              <a:defRPr/>
            </a:pPr>
            <a:r>
              <a:rPr lang="en-US" sz="2400" b="1" dirty="0">
                <a:solidFill>
                  <a:srgbClr val="000066"/>
                </a:solidFill>
              </a:rPr>
              <a:t>If </a:t>
            </a:r>
            <a:r>
              <a:rPr lang="en-US" sz="2400" b="1" dirty="0" smtClean="0">
                <a:solidFill>
                  <a:srgbClr val="000066"/>
                </a:solidFill>
              </a:rPr>
              <a:t>F&amp;A </a:t>
            </a:r>
            <a:r>
              <a:rPr lang="en-US" sz="2400" b="1" dirty="0">
                <a:solidFill>
                  <a:srgbClr val="000066"/>
                </a:solidFill>
              </a:rPr>
              <a:t>is unrecoverable, match based on 10% of total GA costs</a:t>
            </a:r>
          </a:p>
          <a:p>
            <a:pPr marL="571500" lvl="1" indent="-342900">
              <a:spcBef>
                <a:spcPts val="300"/>
              </a:spcBef>
              <a:spcAft>
                <a:spcPts val="0"/>
              </a:spcAft>
              <a:buClr>
                <a:srgbClr val="990000"/>
              </a:buClr>
              <a:buSzPct val="155000"/>
              <a:buFontTx/>
              <a:buChar char="•"/>
              <a:defRPr/>
            </a:pPr>
            <a:r>
              <a:rPr lang="en-US" sz="2400" b="1" dirty="0">
                <a:solidFill>
                  <a:srgbClr val="000066"/>
                </a:solidFill>
              </a:rPr>
              <a:t>Minimum annual match of $10,000</a:t>
            </a:r>
          </a:p>
          <a:p>
            <a:pPr marL="571500" lvl="1" indent="-342900">
              <a:spcBef>
                <a:spcPts val="300"/>
              </a:spcBef>
              <a:spcAft>
                <a:spcPts val="0"/>
              </a:spcAft>
              <a:buClr>
                <a:srgbClr val="990000"/>
              </a:buClr>
              <a:buSzPct val="155000"/>
              <a:tabLst>
                <a:tab pos="2397125" algn="l"/>
                <a:tab pos="2854325" algn="l"/>
              </a:tabLst>
              <a:defRPr/>
            </a:pPr>
            <a:r>
              <a:rPr lang="en-US" sz="2400" b="1" dirty="0">
                <a:solidFill>
                  <a:srgbClr val="993300"/>
                </a:solidFill>
              </a:rPr>
              <a:t>			</a:t>
            </a:r>
            <a:r>
              <a:rPr lang="en-US" sz="2000" b="1" dirty="0" smtClean="0">
                <a:solidFill>
                  <a:srgbClr val="993300"/>
                </a:solidFill>
              </a:rPr>
              <a:t>http://guru.psu.edu/policies/rag52.html</a:t>
            </a:r>
            <a:endParaRPr lang="en-US" sz="2000" b="1" dirty="0">
              <a:solidFill>
                <a:srgbClr val="993300"/>
              </a:solidFill>
            </a:endParaRPr>
          </a:p>
        </p:txBody>
      </p:sp>
      <p:sp>
        <p:nvSpPr>
          <p:cNvPr id="17411" name="Rectangle 4"/>
          <p:cNvSpPr>
            <a:spLocks noChangeArrowheads="1"/>
          </p:cNvSpPr>
          <p:nvPr/>
        </p:nvSpPr>
        <p:spPr bwMode="auto">
          <a:xfrm>
            <a:off x="-7938" y="174625"/>
            <a:ext cx="9151938" cy="641350"/>
          </a:xfrm>
          <a:prstGeom prst="rect">
            <a:avLst/>
          </a:prstGeom>
          <a:noFill/>
          <a:ln w="9525">
            <a:noFill/>
            <a:miter lim="800000"/>
            <a:headEnd/>
            <a:tailEnd/>
          </a:ln>
        </p:spPr>
        <p:txBody>
          <a:bodyPr>
            <a:spAutoFit/>
          </a:bodyPr>
          <a:lstStyle/>
          <a:p>
            <a:pPr algn="ctr"/>
            <a:r>
              <a:rPr lang="en-US" sz="3600" b="1" dirty="0">
                <a:solidFill>
                  <a:schemeClr val="bg1"/>
                </a:solidFill>
              </a:rPr>
              <a:t>Matching Funds Policy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307975" y="1371600"/>
            <a:ext cx="8674100" cy="4533549"/>
          </a:xfrm>
          <a:prstGeom prst="rect">
            <a:avLst/>
          </a:prstGeom>
          <a:noFill/>
          <a:ln w="9525">
            <a:noFill/>
            <a:miter lim="800000"/>
            <a:headEnd/>
            <a:tailEnd/>
          </a:ln>
        </p:spPr>
        <p:txBody>
          <a:bodyPr wrap="square">
            <a:spAutoFit/>
          </a:bodyPr>
          <a:lstStyle/>
          <a:p>
            <a:pPr marL="342900" indent="-342900">
              <a:spcBef>
                <a:spcPct val="30000"/>
              </a:spcBef>
              <a:buClr>
                <a:srgbClr val="990000"/>
              </a:buClr>
              <a:buSzPct val="155000"/>
              <a:buFontTx/>
              <a:buChar char="•"/>
            </a:pPr>
            <a:r>
              <a:rPr lang="en-US" sz="2600" b="1" dirty="0">
                <a:solidFill>
                  <a:srgbClr val="000066"/>
                </a:solidFill>
              </a:rPr>
              <a:t>Human </a:t>
            </a:r>
            <a:r>
              <a:rPr lang="en-US" sz="2600" b="1" dirty="0" smtClean="0">
                <a:solidFill>
                  <a:srgbClr val="000066"/>
                </a:solidFill>
              </a:rPr>
              <a:t>Research Protection Program</a:t>
            </a:r>
            <a:endParaRPr lang="en-US" sz="2600" b="1" dirty="0">
              <a:solidFill>
                <a:srgbClr val="000066"/>
              </a:solidFill>
            </a:endParaRPr>
          </a:p>
          <a:p>
            <a:pPr marL="342900" indent="-342900">
              <a:spcBef>
                <a:spcPct val="30000"/>
              </a:spcBef>
              <a:buClr>
                <a:srgbClr val="990000"/>
              </a:buClr>
              <a:buSzPct val="155000"/>
              <a:buFontTx/>
              <a:buChar char="•"/>
            </a:pPr>
            <a:r>
              <a:rPr lang="en-US" sz="2600" b="1" dirty="0" smtClean="0">
                <a:solidFill>
                  <a:srgbClr val="000066"/>
                </a:solidFill>
              </a:rPr>
              <a:t>Animal, Biosafety, and Isotope Research Protection Program</a:t>
            </a:r>
          </a:p>
          <a:p>
            <a:pPr marL="342900" indent="-342900">
              <a:spcBef>
                <a:spcPct val="30000"/>
              </a:spcBef>
              <a:buClr>
                <a:srgbClr val="990000"/>
              </a:buClr>
              <a:buSzPct val="155000"/>
              <a:buFontTx/>
              <a:buChar char="•"/>
            </a:pPr>
            <a:r>
              <a:rPr lang="en-US" sz="2600" b="1" dirty="0">
                <a:solidFill>
                  <a:srgbClr val="000066"/>
                </a:solidFill>
              </a:rPr>
              <a:t>Research Misconduct Inquiries &amp; </a:t>
            </a:r>
            <a:r>
              <a:rPr lang="en-US" sz="2600" b="1" dirty="0" smtClean="0">
                <a:solidFill>
                  <a:srgbClr val="000066"/>
                </a:solidFill>
              </a:rPr>
              <a:t>Investigations</a:t>
            </a:r>
          </a:p>
          <a:p>
            <a:pPr marL="342900" indent="-342900">
              <a:spcBef>
                <a:spcPct val="30000"/>
              </a:spcBef>
              <a:buClr>
                <a:srgbClr val="990000"/>
              </a:buClr>
              <a:buSzPct val="155000"/>
              <a:buFontTx/>
              <a:buChar char="•"/>
            </a:pPr>
            <a:r>
              <a:rPr lang="en-US" sz="2600" b="1" dirty="0" smtClean="0">
                <a:solidFill>
                  <a:srgbClr val="000066"/>
                </a:solidFill>
              </a:rPr>
              <a:t>Conflict </a:t>
            </a:r>
            <a:r>
              <a:rPr lang="en-US" sz="2600" b="1" dirty="0">
                <a:solidFill>
                  <a:srgbClr val="000066"/>
                </a:solidFill>
              </a:rPr>
              <a:t>of </a:t>
            </a:r>
            <a:r>
              <a:rPr lang="en-US" sz="2600" b="1" dirty="0" smtClean="0">
                <a:solidFill>
                  <a:srgbClr val="000066"/>
                </a:solidFill>
              </a:rPr>
              <a:t>Interest Program</a:t>
            </a:r>
          </a:p>
          <a:p>
            <a:pPr marL="342900" indent="-342900">
              <a:spcBef>
                <a:spcPct val="30000"/>
              </a:spcBef>
              <a:buClr>
                <a:srgbClr val="990000"/>
              </a:buClr>
              <a:buSzPct val="155000"/>
              <a:buFontTx/>
              <a:buChar char="•"/>
            </a:pPr>
            <a:r>
              <a:rPr lang="en-US" sz="2600" b="1" dirty="0" smtClean="0">
                <a:solidFill>
                  <a:srgbClr val="000066"/>
                </a:solidFill>
              </a:rPr>
              <a:t>Education Program</a:t>
            </a:r>
          </a:p>
          <a:p>
            <a:pPr marL="342900" indent="-342900">
              <a:spcBef>
                <a:spcPct val="30000"/>
              </a:spcBef>
              <a:buClr>
                <a:srgbClr val="990000"/>
              </a:buClr>
              <a:buSzPct val="155000"/>
              <a:buFontTx/>
              <a:buChar char="•"/>
            </a:pPr>
            <a:r>
              <a:rPr lang="en-US" sz="2600" b="1" dirty="0" smtClean="0">
                <a:solidFill>
                  <a:srgbClr val="000066"/>
                </a:solidFill>
              </a:rPr>
              <a:t>Quality Management Program</a:t>
            </a:r>
          </a:p>
          <a:p>
            <a:pPr marL="342900" indent="-342900">
              <a:spcBef>
                <a:spcPct val="30000"/>
              </a:spcBef>
              <a:buClr>
                <a:srgbClr val="990000"/>
              </a:buClr>
              <a:buSzPct val="155000"/>
              <a:buFontTx/>
              <a:buChar char="•"/>
            </a:pPr>
            <a:r>
              <a:rPr lang="en-US" sz="2600" b="1" dirty="0" smtClean="0">
                <a:solidFill>
                  <a:srgbClr val="000066"/>
                </a:solidFill>
              </a:rPr>
              <a:t>Scientific Diving Program</a:t>
            </a:r>
          </a:p>
          <a:p>
            <a:pPr marL="342900" indent="-342900">
              <a:spcBef>
                <a:spcPct val="30000"/>
              </a:spcBef>
              <a:buClr>
                <a:srgbClr val="990000"/>
              </a:buClr>
              <a:buSzPct val="155000"/>
              <a:buFontTx/>
              <a:buChar char="•"/>
            </a:pPr>
            <a:r>
              <a:rPr lang="en-US" sz="2600" b="1" dirty="0" smtClean="0">
                <a:solidFill>
                  <a:srgbClr val="000066"/>
                </a:solidFill>
              </a:rPr>
              <a:t>Unmanned Aerial Vehicles Program</a:t>
            </a:r>
          </a:p>
        </p:txBody>
      </p:sp>
      <p:sp>
        <p:nvSpPr>
          <p:cNvPr id="18435" name="Rectangle 4"/>
          <p:cNvSpPr>
            <a:spLocks noChangeArrowheads="1"/>
          </p:cNvSpPr>
          <p:nvPr/>
        </p:nvSpPr>
        <p:spPr bwMode="auto">
          <a:xfrm>
            <a:off x="12700" y="114300"/>
            <a:ext cx="9131300" cy="1077218"/>
          </a:xfrm>
          <a:prstGeom prst="rect">
            <a:avLst/>
          </a:prstGeom>
          <a:noFill/>
          <a:ln w="9525">
            <a:noFill/>
            <a:miter lim="800000"/>
            <a:headEnd/>
            <a:tailEnd/>
          </a:ln>
        </p:spPr>
        <p:txBody>
          <a:bodyPr>
            <a:spAutoFit/>
          </a:bodyPr>
          <a:lstStyle/>
          <a:p>
            <a:pPr algn="ctr"/>
            <a:r>
              <a:rPr lang="en-US" sz="3600" b="1" dirty="0">
                <a:solidFill>
                  <a:schemeClr val="bg1"/>
                </a:solidFill>
              </a:rPr>
              <a:t>Office for Research </a:t>
            </a:r>
            <a:r>
              <a:rPr lang="en-US" sz="3600" b="1" dirty="0" smtClean="0">
                <a:solidFill>
                  <a:schemeClr val="bg1"/>
                </a:solidFill>
              </a:rPr>
              <a:t>Protections (</a:t>
            </a:r>
            <a:r>
              <a:rPr lang="en-US" sz="3600" b="1" dirty="0">
                <a:solidFill>
                  <a:schemeClr val="bg1"/>
                </a:solidFill>
              </a:rPr>
              <a:t>ORP)</a:t>
            </a:r>
            <a:br>
              <a:rPr lang="en-US" sz="3600" b="1" dirty="0">
                <a:solidFill>
                  <a:schemeClr val="bg1"/>
                </a:solidFill>
              </a:rPr>
            </a:br>
            <a:r>
              <a:rPr lang="en-US" sz="2800" b="1" i="1" dirty="0" smtClean="0">
                <a:solidFill>
                  <a:srgbClr val="990000"/>
                </a:solidFill>
              </a:rPr>
              <a:t>www.research.psu.edu/orp</a:t>
            </a:r>
            <a:endParaRPr lang="en-US" sz="2800" b="1" i="1" dirty="0">
              <a:solidFill>
                <a:srgbClr val="990000"/>
              </a:solidFill>
            </a:endParaRPr>
          </a:p>
        </p:txBody>
      </p:sp>
      <p:sp>
        <p:nvSpPr>
          <p:cNvPr id="3" name="TextBox 2"/>
          <p:cNvSpPr txBox="1"/>
          <p:nvPr/>
        </p:nvSpPr>
        <p:spPr>
          <a:xfrm>
            <a:off x="5330825" y="5637659"/>
            <a:ext cx="3800475" cy="1107996"/>
          </a:xfrm>
          <a:prstGeom prst="rect">
            <a:avLst/>
          </a:prstGeom>
          <a:noFill/>
        </p:spPr>
        <p:txBody>
          <a:bodyPr wrap="square" rtlCol="0">
            <a:spAutoFit/>
          </a:bodyPr>
          <a:lstStyle/>
          <a:p>
            <a:pPr algn="ctr"/>
            <a:r>
              <a:rPr lang="en-US" b="1" dirty="0" smtClean="0">
                <a:solidFill>
                  <a:srgbClr val="000066"/>
                </a:solidFill>
              </a:rPr>
              <a:t>   Candice Yekel</a:t>
            </a:r>
          </a:p>
          <a:p>
            <a:pPr algn="ctr"/>
            <a:r>
              <a:rPr lang="en-US" sz="1600" dirty="0" smtClean="0">
                <a:solidFill>
                  <a:srgbClr val="000066"/>
                </a:solidFill>
              </a:rPr>
              <a:t>Associate Vice President for Research </a:t>
            </a:r>
          </a:p>
          <a:p>
            <a:pPr algn="ctr"/>
            <a:r>
              <a:rPr lang="en-US" sz="1600" dirty="0" smtClean="0">
                <a:solidFill>
                  <a:srgbClr val="000066"/>
                </a:solidFill>
              </a:rPr>
              <a:t>Director, Office for Research Protections</a:t>
            </a:r>
            <a:endParaRPr lang="en-US" sz="1600" dirty="0">
              <a:solidFill>
                <a:srgbClr val="000066"/>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4456" b="4017"/>
          <a:stretch/>
        </p:blipFill>
        <p:spPr>
          <a:xfrm>
            <a:off x="6502755" y="3459712"/>
            <a:ext cx="1637005" cy="2089047"/>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body" idx="4294967295"/>
          </p:nvPr>
        </p:nvSpPr>
        <p:spPr bwMode="auto">
          <a:xfrm>
            <a:off x="669925" y="1209504"/>
            <a:ext cx="7712075" cy="5419896"/>
          </a:xfrm>
          <a:prstGeom prst="rect">
            <a:avLst/>
          </a:prstGeom>
          <a:noFill/>
          <a:ln>
            <a:miter lim="800000"/>
            <a:headEnd/>
            <a:tailEnd/>
          </a:ln>
        </p:spPr>
        <p:txBody>
          <a:bodyPr/>
          <a:lstStyle/>
          <a:p>
            <a:pPr eaLnBrk="1" hangingPunct="1">
              <a:spcBef>
                <a:spcPct val="10000"/>
              </a:spcBef>
              <a:spcAft>
                <a:spcPct val="20000"/>
              </a:spcAft>
              <a:buClr>
                <a:srgbClr val="990000"/>
              </a:buClr>
              <a:buSzPct val="155000"/>
              <a:defRPr/>
            </a:pPr>
            <a:r>
              <a:rPr lang="en-US" b="1" dirty="0">
                <a:solidFill>
                  <a:srgbClr val="000066"/>
                </a:solidFill>
              </a:rPr>
              <a:t>Educational Program</a:t>
            </a:r>
          </a:p>
          <a:p>
            <a:pPr marL="914400" lvl="1" indent="-571500" eaLnBrk="1" hangingPunct="1">
              <a:spcBef>
                <a:spcPts val="600"/>
              </a:spcBef>
              <a:buClr>
                <a:srgbClr val="990000"/>
              </a:buClr>
              <a:buSzPct val="125000"/>
              <a:buFont typeface="Wingdings" pitchFamily="2" charset="2"/>
              <a:buChar char="ü"/>
              <a:defRPr/>
            </a:pPr>
            <a:r>
              <a:rPr lang="en-US" sz="2900" b="1" dirty="0" smtClean="0">
                <a:solidFill>
                  <a:srgbClr val="000066"/>
                </a:solidFill>
              </a:rPr>
              <a:t>Scholarship and Research Integrity (SARI@PSU)</a:t>
            </a:r>
          </a:p>
          <a:p>
            <a:pPr marL="914400" lvl="1" indent="-571500" eaLnBrk="1" hangingPunct="1">
              <a:spcBef>
                <a:spcPct val="25000"/>
              </a:spcBef>
              <a:buClr>
                <a:srgbClr val="990000"/>
              </a:buClr>
              <a:buSzPct val="125000"/>
              <a:buFont typeface="Wingdings" pitchFamily="2" charset="2"/>
              <a:buChar char="ü"/>
              <a:defRPr/>
            </a:pPr>
            <a:r>
              <a:rPr lang="en-US" sz="2900" b="1" dirty="0" smtClean="0">
                <a:solidFill>
                  <a:srgbClr val="000066"/>
                </a:solidFill>
              </a:rPr>
              <a:t>Responsible Conduct of Research</a:t>
            </a:r>
          </a:p>
          <a:p>
            <a:pPr marL="1482725" lvl="3" indent="-334963" eaLnBrk="1" hangingPunct="1">
              <a:spcBef>
                <a:spcPct val="25000"/>
              </a:spcBef>
              <a:buClr>
                <a:srgbClr val="990000"/>
              </a:buClr>
              <a:buSzPct val="125000"/>
              <a:buFont typeface="Wingdings" pitchFamily="2" charset="2"/>
              <a:buChar char="§"/>
              <a:defRPr/>
            </a:pPr>
            <a:r>
              <a:rPr lang="en-US" b="1" dirty="0" smtClean="0">
                <a:solidFill>
                  <a:srgbClr val="000066"/>
                </a:solidFill>
              </a:rPr>
              <a:t>2 hours of discussion-based activities, plus 1 hour continuing education requirement every three years</a:t>
            </a:r>
          </a:p>
          <a:p>
            <a:pPr marL="914400" lvl="1" indent="-571500" eaLnBrk="1" hangingPunct="1">
              <a:spcBef>
                <a:spcPct val="25000"/>
              </a:spcBef>
              <a:buClr>
                <a:srgbClr val="990000"/>
              </a:buClr>
              <a:buSzPct val="125000"/>
              <a:buFont typeface="Wingdings" pitchFamily="2" charset="2"/>
              <a:buChar char="ü"/>
              <a:defRPr/>
            </a:pPr>
            <a:r>
              <a:rPr lang="en-US" sz="2900" b="1" dirty="0" smtClean="0">
                <a:solidFill>
                  <a:srgbClr val="000066"/>
                </a:solidFill>
              </a:rPr>
              <a:t>Campus-Wide Workshops and Brownbag Series</a:t>
            </a:r>
          </a:p>
          <a:p>
            <a:pPr marL="914400" lvl="1" indent="-571500" eaLnBrk="1" hangingPunct="1">
              <a:spcBef>
                <a:spcPct val="25000"/>
              </a:spcBef>
              <a:buClr>
                <a:srgbClr val="990000"/>
              </a:buClr>
              <a:buSzPct val="125000"/>
              <a:buFont typeface="Wingdings" pitchFamily="2" charset="2"/>
              <a:buChar char="ü"/>
              <a:defRPr/>
            </a:pPr>
            <a:r>
              <a:rPr lang="en-US" sz="2900" b="1" dirty="0" smtClean="0">
                <a:solidFill>
                  <a:srgbClr val="000066"/>
                </a:solidFill>
              </a:rPr>
              <a:t>ACES – ACOR Certification and Education Series</a:t>
            </a:r>
            <a:endParaRPr lang="en-US" sz="2900" b="1" dirty="0">
              <a:solidFill>
                <a:srgbClr val="000066"/>
              </a:solidFill>
            </a:endParaRPr>
          </a:p>
          <a:p>
            <a:pPr marL="457200" indent="-457200" eaLnBrk="1" hangingPunct="1">
              <a:spcBef>
                <a:spcPct val="10000"/>
              </a:spcBef>
              <a:buClr>
                <a:srgbClr val="990000"/>
              </a:buClr>
              <a:buSzPct val="125000"/>
              <a:buFont typeface="Wingdings" pitchFamily="2" charset="2"/>
              <a:buNone/>
              <a:defRPr/>
            </a:pPr>
            <a:endParaRPr lang="en-US" b="1" dirty="0">
              <a:solidFill>
                <a:srgbClr val="000066"/>
              </a:solidFill>
            </a:endParaRPr>
          </a:p>
        </p:txBody>
      </p:sp>
      <p:sp>
        <p:nvSpPr>
          <p:cNvPr id="19459" name="Rectangle 4"/>
          <p:cNvSpPr>
            <a:spLocks noChangeArrowheads="1"/>
          </p:cNvSpPr>
          <p:nvPr/>
        </p:nvSpPr>
        <p:spPr bwMode="auto">
          <a:xfrm>
            <a:off x="12700" y="100013"/>
            <a:ext cx="9131300" cy="1077218"/>
          </a:xfrm>
          <a:prstGeom prst="rect">
            <a:avLst/>
          </a:prstGeom>
          <a:noFill/>
          <a:ln w="9525">
            <a:noFill/>
            <a:miter lim="800000"/>
            <a:headEnd/>
            <a:tailEnd/>
          </a:ln>
        </p:spPr>
        <p:txBody>
          <a:bodyPr>
            <a:spAutoFit/>
          </a:bodyPr>
          <a:lstStyle/>
          <a:p>
            <a:pPr algn="ctr"/>
            <a:r>
              <a:rPr lang="en-US" sz="3600" b="1" dirty="0">
                <a:solidFill>
                  <a:schemeClr val="bg1"/>
                </a:solidFill>
              </a:rPr>
              <a:t>Office for Research </a:t>
            </a:r>
            <a:r>
              <a:rPr lang="en-US" sz="3600" b="1" dirty="0" smtClean="0">
                <a:solidFill>
                  <a:schemeClr val="bg1"/>
                </a:solidFill>
              </a:rPr>
              <a:t>Protections (</a:t>
            </a:r>
            <a:r>
              <a:rPr lang="en-US" sz="3600" b="1" dirty="0">
                <a:solidFill>
                  <a:schemeClr val="bg1"/>
                </a:solidFill>
              </a:rPr>
              <a:t>ORP)</a:t>
            </a:r>
            <a:br>
              <a:rPr lang="en-US" sz="3600" b="1" dirty="0">
                <a:solidFill>
                  <a:schemeClr val="bg1"/>
                </a:solidFill>
              </a:rPr>
            </a:br>
            <a:r>
              <a:rPr lang="en-US" sz="2800" b="1" i="1" dirty="0" smtClean="0">
                <a:solidFill>
                  <a:srgbClr val="990000"/>
                </a:solidFill>
              </a:rPr>
              <a:t>https://www.research.psu.edu/education</a:t>
            </a:r>
            <a:endParaRPr lang="en-US" sz="2800" b="1" i="1" dirty="0">
              <a:solidFill>
                <a:srgbClr val="9900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body" idx="4294967295"/>
          </p:nvPr>
        </p:nvSpPr>
        <p:spPr bwMode="auto">
          <a:xfrm>
            <a:off x="273050" y="1371600"/>
            <a:ext cx="8610599" cy="5029200"/>
          </a:xfrm>
          <a:prstGeom prst="rect">
            <a:avLst/>
          </a:prstGeom>
          <a:noFill/>
          <a:ln>
            <a:miter lim="800000"/>
            <a:headEnd/>
            <a:tailEnd/>
          </a:ln>
        </p:spPr>
        <p:txBody>
          <a:bodyPr>
            <a:normAutofit/>
          </a:bodyPr>
          <a:lstStyle/>
          <a:p>
            <a:pPr marL="0" indent="0" eaLnBrk="1" hangingPunct="1">
              <a:spcBef>
                <a:spcPct val="10000"/>
              </a:spcBef>
              <a:spcAft>
                <a:spcPct val="20000"/>
              </a:spcAft>
              <a:buClr>
                <a:srgbClr val="990000"/>
              </a:buClr>
              <a:buSzPct val="155000"/>
              <a:buNone/>
              <a:defRPr/>
            </a:pPr>
            <a:r>
              <a:rPr lang="en-US" b="1" dirty="0" smtClean="0">
                <a:solidFill>
                  <a:srgbClr val="000066"/>
                </a:solidFill>
              </a:rPr>
              <a:t>ORP required education and training </a:t>
            </a:r>
          </a:p>
          <a:p>
            <a:pPr marL="0" indent="0" eaLnBrk="1" hangingPunct="1">
              <a:spcBef>
                <a:spcPct val="10000"/>
              </a:spcBef>
              <a:spcAft>
                <a:spcPct val="20000"/>
              </a:spcAft>
              <a:buClr>
                <a:srgbClr val="990000"/>
              </a:buClr>
              <a:buSzPct val="155000"/>
              <a:buNone/>
              <a:defRPr/>
            </a:pPr>
            <a:endParaRPr lang="en-US" sz="800" b="1" dirty="0" smtClean="0">
              <a:solidFill>
                <a:srgbClr val="000066"/>
              </a:solidFill>
            </a:endParaRPr>
          </a:p>
          <a:p>
            <a:pPr eaLnBrk="1" hangingPunct="1">
              <a:spcBef>
                <a:spcPct val="10000"/>
              </a:spcBef>
              <a:spcAft>
                <a:spcPct val="20000"/>
              </a:spcAft>
              <a:buClr>
                <a:srgbClr val="990000"/>
              </a:buClr>
              <a:buSzPct val="155000"/>
              <a:defRPr/>
            </a:pPr>
            <a:r>
              <a:rPr lang="en-US" sz="2800" b="1" dirty="0" smtClean="0">
                <a:solidFill>
                  <a:srgbClr val="000066"/>
                </a:solidFill>
              </a:rPr>
              <a:t>Offered online through the Collaborative Institutional Training Initiative (CITI)</a:t>
            </a:r>
            <a:endParaRPr lang="en-US" sz="2800" b="1" dirty="0">
              <a:solidFill>
                <a:srgbClr val="000066"/>
              </a:solidFill>
            </a:endParaRPr>
          </a:p>
          <a:p>
            <a:pPr marL="914400" lvl="1" indent="-571500" eaLnBrk="1" hangingPunct="1">
              <a:spcBef>
                <a:spcPct val="25000"/>
              </a:spcBef>
              <a:buClr>
                <a:srgbClr val="990000"/>
              </a:buClr>
              <a:buSzPct val="125000"/>
              <a:buFont typeface="Wingdings" panose="05000000000000000000" pitchFamily="2" charset="2"/>
              <a:buChar char="§"/>
              <a:defRPr/>
            </a:pPr>
            <a:r>
              <a:rPr lang="en-US" sz="2400" b="1" dirty="0" smtClean="0">
                <a:solidFill>
                  <a:srgbClr val="000066"/>
                </a:solidFill>
              </a:rPr>
              <a:t>IRB training (for human subjects researchers)</a:t>
            </a:r>
          </a:p>
          <a:p>
            <a:pPr marL="914400" lvl="1" indent="-571500" eaLnBrk="1" hangingPunct="1">
              <a:spcBef>
                <a:spcPct val="25000"/>
              </a:spcBef>
              <a:buClr>
                <a:srgbClr val="990000"/>
              </a:buClr>
              <a:buSzPct val="125000"/>
              <a:buFont typeface="Wingdings" panose="05000000000000000000" pitchFamily="2" charset="2"/>
              <a:buChar char="§"/>
              <a:defRPr/>
            </a:pPr>
            <a:r>
              <a:rPr lang="en-US" sz="2400" b="1" dirty="0" smtClean="0">
                <a:solidFill>
                  <a:srgbClr val="000066"/>
                </a:solidFill>
              </a:rPr>
              <a:t>IACUC training (for animal users)</a:t>
            </a:r>
          </a:p>
          <a:p>
            <a:pPr marL="914400" lvl="1" indent="-571500" eaLnBrk="1" hangingPunct="1">
              <a:spcBef>
                <a:spcPct val="25000"/>
              </a:spcBef>
              <a:buClr>
                <a:srgbClr val="990000"/>
              </a:buClr>
              <a:buSzPct val="125000"/>
              <a:buFont typeface="Wingdings" panose="05000000000000000000" pitchFamily="2" charset="2"/>
              <a:buChar char="§"/>
              <a:defRPr/>
            </a:pPr>
            <a:r>
              <a:rPr lang="en-US" sz="2400" b="1" dirty="0" smtClean="0">
                <a:solidFill>
                  <a:srgbClr val="000066"/>
                </a:solidFill>
              </a:rPr>
              <a:t>SARI@PSU education for all new faculty (non-CITI options available)</a:t>
            </a:r>
            <a:endParaRPr lang="en-US" sz="800" b="1" dirty="0" smtClean="0">
              <a:solidFill>
                <a:srgbClr val="000066"/>
              </a:solidFill>
            </a:endParaRPr>
          </a:p>
          <a:p>
            <a:pPr>
              <a:spcBef>
                <a:spcPct val="25000"/>
              </a:spcBef>
              <a:buClr>
                <a:srgbClr val="990000"/>
              </a:buClr>
              <a:buSzPct val="125000"/>
              <a:defRPr/>
            </a:pPr>
            <a:r>
              <a:rPr lang="en-US" sz="2800" b="1" dirty="0" smtClean="0">
                <a:solidFill>
                  <a:srgbClr val="000066"/>
                </a:solidFill>
              </a:rPr>
              <a:t>Conflict of Interest Training (</a:t>
            </a:r>
            <a:r>
              <a:rPr lang="en-US" sz="2800" b="1" dirty="0">
                <a:solidFill>
                  <a:srgbClr val="000066"/>
                </a:solidFill>
              </a:rPr>
              <a:t>a</a:t>
            </a:r>
            <a:r>
              <a:rPr lang="en-US" sz="2800" b="1" dirty="0" smtClean="0">
                <a:solidFill>
                  <a:srgbClr val="000066"/>
                </a:solidFill>
              </a:rPr>
              <a:t>s part of Annual Financial Disclosure process in COINS)</a:t>
            </a:r>
          </a:p>
          <a:p>
            <a:pPr marL="457200" indent="-457200" eaLnBrk="1" hangingPunct="1">
              <a:spcBef>
                <a:spcPct val="10000"/>
              </a:spcBef>
              <a:buClr>
                <a:srgbClr val="990000"/>
              </a:buClr>
              <a:buSzPct val="125000"/>
              <a:buFont typeface="Wingdings" pitchFamily="2" charset="2"/>
              <a:buNone/>
              <a:defRPr/>
            </a:pPr>
            <a:endParaRPr lang="en-US" b="1" dirty="0">
              <a:solidFill>
                <a:srgbClr val="000066"/>
              </a:solidFill>
            </a:endParaRPr>
          </a:p>
        </p:txBody>
      </p:sp>
      <p:sp>
        <p:nvSpPr>
          <p:cNvPr id="19459" name="Rectangle 4"/>
          <p:cNvSpPr>
            <a:spLocks noChangeArrowheads="1"/>
          </p:cNvSpPr>
          <p:nvPr/>
        </p:nvSpPr>
        <p:spPr bwMode="auto">
          <a:xfrm>
            <a:off x="12700" y="100013"/>
            <a:ext cx="9131300" cy="1077218"/>
          </a:xfrm>
          <a:prstGeom prst="rect">
            <a:avLst/>
          </a:prstGeom>
          <a:noFill/>
          <a:ln w="9525">
            <a:noFill/>
            <a:miter lim="800000"/>
            <a:headEnd/>
            <a:tailEnd/>
          </a:ln>
        </p:spPr>
        <p:txBody>
          <a:bodyPr>
            <a:spAutoFit/>
          </a:bodyPr>
          <a:lstStyle/>
          <a:p>
            <a:pPr algn="ctr"/>
            <a:r>
              <a:rPr lang="en-US" sz="3600" b="1" dirty="0">
                <a:solidFill>
                  <a:schemeClr val="bg1"/>
                </a:solidFill>
              </a:rPr>
              <a:t>Office for Research </a:t>
            </a:r>
            <a:r>
              <a:rPr lang="en-US" sz="3600" b="1" dirty="0" smtClean="0">
                <a:solidFill>
                  <a:schemeClr val="bg1"/>
                </a:solidFill>
              </a:rPr>
              <a:t>Protections (</a:t>
            </a:r>
            <a:r>
              <a:rPr lang="en-US" sz="3600" b="1" dirty="0">
                <a:solidFill>
                  <a:schemeClr val="bg1"/>
                </a:solidFill>
              </a:rPr>
              <a:t>ORP)</a:t>
            </a:r>
            <a:br>
              <a:rPr lang="en-US" sz="3600" b="1" dirty="0">
                <a:solidFill>
                  <a:schemeClr val="bg1"/>
                </a:solidFill>
              </a:rPr>
            </a:br>
            <a:r>
              <a:rPr lang="en-US" sz="2800" b="1" i="1" dirty="0">
                <a:solidFill>
                  <a:srgbClr val="990000"/>
                </a:solidFill>
              </a:rPr>
              <a:t>http://</a:t>
            </a:r>
            <a:r>
              <a:rPr lang="en-US" sz="2800" b="1" i="1" dirty="0" smtClean="0">
                <a:solidFill>
                  <a:srgbClr val="990000"/>
                </a:solidFill>
              </a:rPr>
              <a:t>www.research.psu.edu/education</a:t>
            </a:r>
            <a:endParaRPr lang="en-US" sz="2800" b="1" i="1" dirty="0">
              <a:solidFill>
                <a:srgbClr val="990000"/>
              </a:solidFill>
            </a:endParaRPr>
          </a:p>
        </p:txBody>
      </p:sp>
    </p:spTree>
    <p:extLst>
      <p:ext uri="{BB962C8B-B14F-4D97-AF65-F5344CB8AC3E}">
        <p14:creationId xmlns:p14="http://schemas.microsoft.com/office/powerpoint/2010/main" val="35905303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3"/>
          <p:cNvSpPr txBox="1">
            <a:spLocks noChangeArrowheads="1"/>
          </p:cNvSpPr>
          <p:nvPr/>
        </p:nvSpPr>
        <p:spPr bwMode="auto">
          <a:xfrm>
            <a:off x="136525" y="1219200"/>
            <a:ext cx="8839200" cy="4939814"/>
          </a:xfrm>
          <a:prstGeom prst="rect">
            <a:avLst/>
          </a:prstGeom>
          <a:noFill/>
          <a:ln w="9525">
            <a:noFill/>
            <a:miter lim="800000"/>
            <a:headEnd/>
            <a:tailEnd/>
          </a:ln>
        </p:spPr>
        <p:txBody>
          <a:bodyPr wrap="square">
            <a:spAutoFit/>
          </a:bodyPr>
          <a:lstStyle/>
          <a:p>
            <a:pPr marL="342900" indent="-342900" fontAlgn="auto">
              <a:spcBef>
                <a:spcPts val="0"/>
              </a:spcBef>
              <a:spcAft>
                <a:spcPts val="0"/>
              </a:spcAft>
              <a:buClr>
                <a:srgbClr val="990000"/>
              </a:buClr>
              <a:buSzPct val="155000"/>
              <a:buFontTx/>
              <a:buChar char="•"/>
              <a:defRPr/>
            </a:pPr>
            <a:r>
              <a:rPr lang="en-US" sz="2050" b="1" dirty="0" smtClean="0">
                <a:solidFill>
                  <a:srgbClr val="000066"/>
                </a:solidFill>
                <a:latin typeface="+mn-lt"/>
              </a:rPr>
              <a:t>Investigators </a:t>
            </a:r>
            <a:r>
              <a:rPr lang="en-US" sz="2050" b="1" dirty="0">
                <a:solidFill>
                  <a:srgbClr val="000066"/>
                </a:solidFill>
                <a:latin typeface="+mn-lt"/>
              </a:rPr>
              <a:t>are required to disclose personal financial </a:t>
            </a:r>
            <a:r>
              <a:rPr lang="en-US" sz="2050" b="1" dirty="0" smtClean="0">
                <a:solidFill>
                  <a:srgbClr val="000066"/>
                </a:solidFill>
                <a:latin typeface="+mn-lt"/>
              </a:rPr>
              <a:t>interests that </a:t>
            </a:r>
            <a:r>
              <a:rPr lang="en-US" sz="2050" b="1" dirty="0">
                <a:solidFill>
                  <a:srgbClr val="000066"/>
                </a:solidFill>
                <a:latin typeface="+mn-lt"/>
              </a:rPr>
              <a:t>are related to his/her </a:t>
            </a:r>
            <a:r>
              <a:rPr lang="en-US" sz="2050" b="1" dirty="0" smtClean="0">
                <a:solidFill>
                  <a:srgbClr val="000066"/>
                </a:solidFill>
                <a:latin typeface="+mn-lt"/>
              </a:rPr>
              <a:t>institutional responsibilities</a:t>
            </a:r>
            <a:endParaRPr lang="en-US" sz="2050" b="1" dirty="0">
              <a:solidFill>
                <a:srgbClr val="000066"/>
              </a:solidFill>
              <a:latin typeface="+mn-lt"/>
            </a:endParaRPr>
          </a:p>
          <a:p>
            <a:pPr marL="342900" indent="-342900" fontAlgn="auto">
              <a:spcBef>
                <a:spcPts val="0"/>
              </a:spcBef>
              <a:spcAft>
                <a:spcPts val="0"/>
              </a:spcAft>
              <a:buClr>
                <a:srgbClr val="990000"/>
              </a:buClr>
              <a:buSzPct val="155000"/>
              <a:buFontTx/>
              <a:buChar char="•"/>
              <a:defRPr/>
            </a:pPr>
            <a:endParaRPr lang="en-US" sz="2050" b="1" dirty="0">
              <a:solidFill>
                <a:srgbClr val="000066"/>
              </a:solidFill>
              <a:latin typeface="+mn-lt"/>
            </a:endParaRPr>
          </a:p>
          <a:p>
            <a:pPr marL="342900" indent="-342900" fontAlgn="auto">
              <a:spcBef>
                <a:spcPts val="0"/>
              </a:spcBef>
              <a:spcAft>
                <a:spcPts val="0"/>
              </a:spcAft>
              <a:buClr>
                <a:srgbClr val="990000"/>
              </a:buClr>
              <a:buSzPct val="155000"/>
              <a:buFontTx/>
              <a:buChar char="•"/>
              <a:defRPr/>
            </a:pPr>
            <a:r>
              <a:rPr lang="en-US" sz="2050" b="1" dirty="0">
                <a:solidFill>
                  <a:srgbClr val="000066"/>
                </a:solidFill>
                <a:latin typeface="+mn-lt"/>
              </a:rPr>
              <a:t>Disclosure triggers - </a:t>
            </a:r>
            <a:r>
              <a:rPr lang="en-US" sz="2050" b="1" dirty="0" smtClean="0">
                <a:solidFill>
                  <a:srgbClr val="000066"/>
                </a:solidFill>
                <a:latin typeface="+mn-lt"/>
              </a:rPr>
              <a:t> at least annually, within 30 days of discovering or acquiring a new SFI </a:t>
            </a:r>
            <a:r>
              <a:rPr lang="en-US" sz="2050" b="1" u="sng" dirty="0" smtClean="0">
                <a:solidFill>
                  <a:srgbClr val="000066"/>
                </a:solidFill>
                <a:latin typeface="+mn-lt"/>
              </a:rPr>
              <a:t>and</a:t>
            </a:r>
            <a:r>
              <a:rPr lang="en-US" sz="2050" b="1" dirty="0" smtClean="0">
                <a:solidFill>
                  <a:srgbClr val="000066"/>
                </a:solidFill>
                <a:latin typeface="+mn-lt"/>
              </a:rPr>
              <a:t> prior to the submission of research proposals that are related to the SFI (e.g., the entity sponsoring or providing cost-share in the proposed research or that makes a product being tested in the study)</a:t>
            </a:r>
            <a:r>
              <a:rPr lang="en-US" sz="2050" b="1" dirty="0">
                <a:solidFill>
                  <a:srgbClr val="000066"/>
                </a:solidFill>
                <a:latin typeface="+mn-lt"/>
              </a:rPr>
              <a:t/>
            </a:r>
            <a:br>
              <a:rPr lang="en-US" sz="2050" b="1" dirty="0">
                <a:solidFill>
                  <a:srgbClr val="000066"/>
                </a:solidFill>
                <a:latin typeface="+mn-lt"/>
              </a:rPr>
            </a:br>
            <a:endParaRPr lang="en-US" sz="2050" b="1" dirty="0">
              <a:solidFill>
                <a:srgbClr val="000066"/>
              </a:solidFill>
              <a:latin typeface="+mn-lt"/>
            </a:endParaRPr>
          </a:p>
          <a:p>
            <a:pPr marL="342900" indent="-342900" fontAlgn="auto">
              <a:spcBef>
                <a:spcPts val="0"/>
              </a:spcBef>
              <a:spcAft>
                <a:spcPts val="0"/>
              </a:spcAft>
              <a:buClr>
                <a:srgbClr val="990000"/>
              </a:buClr>
              <a:buSzPct val="155000"/>
              <a:buFontTx/>
              <a:buChar char="•"/>
              <a:defRPr/>
            </a:pPr>
            <a:r>
              <a:rPr lang="en-US" sz="2050" b="1" dirty="0" smtClean="0">
                <a:solidFill>
                  <a:srgbClr val="000066"/>
                </a:solidFill>
                <a:latin typeface="+mn-lt"/>
              </a:rPr>
              <a:t>If the COI Committee determines that there is a potential or perceived conflict between the disclosed SFI and any Penn State research, then it will work with the investigator to reduce or eliminate the conflict </a:t>
            </a:r>
            <a:r>
              <a:rPr lang="en-US" sz="2050" b="1" u="sng" dirty="0" smtClean="0">
                <a:solidFill>
                  <a:srgbClr val="000066"/>
                </a:solidFill>
                <a:latin typeface="+mn-lt"/>
              </a:rPr>
              <a:t>PRIOR</a:t>
            </a:r>
            <a:r>
              <a:rPr lang="en-US" sz="2050" b="1" dirty="0" smtClean="0">
                <a:solidFill>
                  <a:srgbClr val="000066"/>
                </a:solidFill>
                <a:latin typeface="+mn-lt"/>
              </a:rPr>
              <a:t> to any award funds being released</a:t>
            </a:r>
          </a:p>
          <a:p>
            <a:pPr marL="342900" indent="-342900" fontAlgn="auto">
              <a:spcBef>
                <a:spcPts val="0"/>
              </a:spcBef>
              <a:spcAft>
                <a:spcPts val="0"/>
              </a:spcAft>
              <a:buClr>
                <a:srgbClr val="990000"/>
              </a:buClr>
              <a:buSzPct val="155000"/>
              <a:buFontTx/>
              <a:buChar char="•"/>
              <a:defRPr/>
            </a:pPr>
            <a:endParaRPr lang="en-US" sz="1000" b="1" dirty="0" smtClean="0">
              <a:solidFill>
                <a:srgbClr val="000066"/>
              </a:solidFill>
              <a:latin typeface="+mn-lt"/>
            </a:endParaRPr>
          </a:p>
          <a:p>
            <a:pPr fontAlgn="auto">
              <a:spcBef>
                <a:spcPts val="0"/>
              </a:spcBef>
              <a:spcAft>
                <a:spcPts val="0"/>
              </a:spcAft>
              <a:buClr>
                <a:schemeClr val="bg1"/>
              </a:buClr>
              <a:buSzPct val="75000"/>
              <a:tabLst>
                <a:tab pos="346075" algn="l"/>
                <a:tab pos="977900" algn="l"/>
              </a:tabLst>
              <a:defRPr/>
            </a:pPr>
            <a:r>
              <a:rPr lang="en-US" sz="2050" b="1" dirty="0" smtClean="0">
                <a:solidFill>
                  <a:srgbClr val="000066"/>
                </a:solidFill>
                <a:latin typeface="+mn-lt"/>
              </a:rPr>
              <a:t>		</a:t>
            </a:r>
            <a:r>
              <a:rPr lang="en-US" sz="2050" b="1" dirty="0" smtClean="0">
                <a:solidFill>
                  <a:srgbClr val="990000"/>
                </a:solidFill>
                <a:latin typeface="+mn-lt"/>
              </a:rPr>
              <a:t>See:	RP06 (</a:t>
            </a:r>
            <a:r>
              <a:rPr lang="en-US" sz="2050" b="1" dirty="0">
                <a:solidFill>
                  <a:srgbClr val="993300"/>
                </a:solidFill>
                <a:latin typeface="+mn-lt"/>
              </a:rPr>
              <a:t>http://guru.psu.edu/policies/RP06.html</a:t>
            </a:r>
            <a:r>
              <a:rPr lang="en-US" sz="2050" b="1" dirty="0" smtClean="0">
                <a:solidFill>
                  <a:srgbClr val="990000"/>
                </a:solidFill>
                <a:latin typeface="+mn-lt"/>
              </a:rPr>
              <a:t>)  </a:t>
            </a:r>
          </a:p>
          <a:p>
            <a:pPr fontAlgn="auto">
              <a:spcBef>
                <a:spcPts val="0"/>
              </a:spcBef>
              <a:spcAft>
                <a:spcPts val="0"/>
              </a:spcAft>
              <a:buClr>
                <a:schemeClr val="bg1"/>
              </a:buClr>
              <a:buSzPct val="75000"/>
              <a:tabLst>
                <a:tab pos="346075" algn="l"/>
                <a:tab pos="977900" algn="l"/>
              </a:tabLst>
              <a:defRPr/>
            </a:pPr>
            <a:r>
              <a:rPr lang="en-US" b="1" dirty="0" smtClean="0">
                <a:solidFill>
                  <a:srgbClr val="990000"/>
                </a:solidFill>
                <a:latin typeface="+mn-lt"/>
              </a:rPr>
              <a:t>			</a:t>
            </a:r>
            <a:endParaRPr lang="en-US" b="1" dirty="0">
              <a:solidFill>
                <a:srgbClr val="990000"/>
              </a:solidFill>
              <a:latin typeface="+mn-lt"/>
            </a:endParaRPr>
          </a:p>
        </p:txBody>
      </p:sp>
      <p:sp>
        <p:nvSpPr>
          <p:cNvPr id="2051" name="Rectangle 5"/>
          <p:cNvSpPr>
            <a:spLocks noChangeArrowheads="1"/>
          </p:cNvSpPr>
          <p:nvPr/>
        </p:nvSpPr>
        <p:spPr bwMode="auto">
          <a:xfrm>
            <a:off x="-31750" y="152400"/>
            <a:ext cx="9175750" cy="646331"/>
          </a:xfrm>
          <a:prstGeom prst="rect">
            <a:avLst/>
          </a:prstGeom>
          <a:noFill/>
          <a:ln w="9525">
            <a:noFill/>
            <a:miter lim="800000"/>
            <a:headEnd/>
            <a:tailEnd/>
          </a:ln>
        </p:spPr>
        <p:txBody>
          <a:bodyPr>
            <a:spAutoFit/>
          </a:bodyPr>
          <a:lstStyle/>
          <a:p>
            <a:pPr algn="ctr"/>
            <a:r>
              <a:rPr lang="en-US" sz="3600" b="1" dirty="0" smtClean="0">
                <a:solidFill>
                  <a:schemeClr val="bg1"/>
                </a:solidFill>
                <a:latin typeface="+mn-lt"/>
              </a:rPr>
              <a:t>Significant Financial Interests (“SFI”)</a:t>
            </a:r>
            <a:endParaRPr lang="en-US" sz="3600" b="1" dirty="0">
              <a:solidFill>
                <a:schemeClr val="bg1"/>
              </a:solidFill>
              <a:latin typeface="+mn-l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a:xfrm>
            <a:off x="-5080" y="121920"/>
            <a:ext cx="9144000" cy="990600"/>
          </a:xfrm>
          <a:prstGeom prst="rect">
            <a:avLst/>
          </a:prstGeom>
        </p:spPr>
        <p:txBody>
          <a:bodyPr/>
          <a:lstStyle/>
          <a:p>
            <a:r>
              <a:rPr lang="en-US" sz="3600" b="1" dirty="0" smtClean="0">
                <a:solidFill>
                  <a:schemeClr val="bg1"/>
                </a:solidFill>
              </a:rPr>
              <a:t>Outside Professional Commitments</a:t>
            </a:r>
          </a:p>
        </p:txBody>
      </p:sp>
      <p:sp>
        <p:nvSpPr>
          <p:cNvPr id="3" name="Content Placeholder 2"/>
          <p:cNvSpPr>
            <a:spLocks noGrp="1"/>
          </p:cNvSpPr>
          <p:nvPr>
            <p:ph idx="4294967295"/>
          </p:nvPr>
        </p:nvSpPr>
        <p:spPr>
          <a:xfrm>
            <a:off x="228600" y="990600"/>
            <a:ext cx="8458200" cy="4952999"/>
          </a:xfrm>
          <a:prstGeom prst="rect">
            <a:avLst/>
          </a:prstGeom>
        </p:spPr>
        <p:txBody>
          <a:bodyPr rtlCol="0">
            <a:noAutofit/>
          </a:bodyPr>
          <a:lstStyle/>
          <a:p>
            <a:pPr fontAlgn="auto">
              <a:spcAft>
                <a:spcPts val="0"/>
              </a:spcAft>
              <a:buClr>
                <a:srgbClr val="993300"/>
              </a:buClr>
              <a:buSzPct val="145000"/>
              <a:buFont typeface="Arial" pitchFamily="34" charset="0"/>
              <a:buChar char="•"/>
              <a:defRPr/>
            </a:pPr>
            <a:r>
              <a:rPr lang="en-US" sz="2000" b="1" dirty="0" smtClean="0">
                <a:solidFill>
                  <a:srgbClr val="000066"/>
                </a:solidFill>
              </a:rPr>
              <a:t>Outside, private professional activities cannot exceed 40 hours per month.</a:t>
            </a:r>
            <a:endParaRPr lang="en-US" sz="2000" b="1" dirty="0">
              <a:solidFill>
                <a:srgbClr val="000066"/>
              </a:solidFill>
            </a:endParaRPr>
          </a:p>
          <a:p>
            <a:pPr fontAlgn="auto">
              <a:spcAft>
                <a:spcPts val="0"/>
              </a:spcAft>
              <a:buClr>
                <a:srgbClr val="993300"/>
              </a:buClr>
              <a:buSzPct val="145000"/>
              <a:buFont typeface="Arial" pitchFamily="34" charset="0"/>
              <a:buChar char="•"/>
              <a:defRPr/>
            </a:pPr>
            <a:endParaRPr lang="en-US" sz="1000" b="1" dirty="0" smtClean="0">
              <a:solidFill>
                <a:srgbClr val="000066"/>
              </a:solidFill>
            </a:endParaRPr>
          </a:p>
          <a:p>
            <a:pPr fontAlgn="auto">
              <a:spcAft>
                <a:spcPts val="0"/>
              </a:spcAft>
              <a:buClr>
                <a:srgbClr val="993300"/>
              </a:buClr>
              <a:buSzPct val="145000"/>
              <a:buFont typeface="Arial" pitchFamily="34" charset="0"/>
              <a:buChar char="•"/>
              <a:defRPr/>
            </a:pPr>
            <a:r>
              <a:rPr lang="en-US" sz="2000" b="1" dirty="0" smtClean="0">
                <a:solidFill>
                  <a:srgbClr val="000066"/>
                </a:solidFill>
              </a:rPr>
              <a:t>Special care should be exercised in executing private consulting contracts or arrangements.  For example:</a:t>
            </a:r>
          </a:p>
          <a:p>
            <a:pPr fontAlgn="auto">
              <a:spcAft>
                <a:spcPts val="0"/>
              </a:spcAft>
              <a:buClr>
                <a:srgbClr val="993300"/>
              </a:buClr>
              <a:buSzPct val="145000"/>
              <a:buFont typeface="Arial" pitchFamily="34" charset="0"/>
              <a:buChar char="•"/>
              <a:defRPr/>
            </a:pPr>
            <a:endParaRPr lang="en-US" sz="1000" b="1" dirty="0" smtClean="0">
              <a:solidFill>
                <a:srgbClr val="000066"/>
              </a:solidFill>
            </a:endParaRPr>
          </a:p>
          <a:p>
            <a:pPr lvl="1" fontAlgn="auto">
              <a:spcAft>
                <a:spcPts val="0"/>
              </a:spcAft>
              <a:buClr>
                <a:srgbClr val="993300"/>
              </a:buClr>
              <a:buSzPct val="145000"/>
              <a:buFont typeface="Arial" pitchFamily="34" charset="0"/>
              <a:buChar char="–"/>
              <a:defRPr/>
            </a:pPr>
            <a:r>
              <a:rPr lang="en-US" sz="1800" b="1" dirty="0" smtClean="0">
                <a:solidFill>
                  <a:srgbClr val="000066"/>
                </a:solidFill>
              </a:rPr>
              <a:t>contracts should be examined to ensure that the assignment of rights to intellectual property evolving from consulting activities does not conflict with the patent agreement signed by all faculty; and </a:t>
            </a:r>
          </a:p>
          <a:p>
            <a:pPr lvl="1" fontAlgn="auto">
              <a:spcAft>
                <a:spcPts val="0"/>
              </a:spcAft>
              <a:buClr>
                <a:srgbClr val="993300"/>
              </a:buClr>
              <a:buSzPct val="145000"/>
              <a:buFont typeface="Arial" pitchFamily="34" charset="0"/>
              <a:buChar char="–"/>
              <a:defRPr/>
            </a:pPr>
            <a:endParaRPr lang="en-US" sz="1000" b="1" dirty="0" smtClean="0">
              <a:solidFill>
                <a:srgbClr val="000066"/>
              </a:solidFill>
            </a:endParaRPr>
          </a:p>
          <a:p>
            <a:pPr lvl="1" fontAlgn="auto">
              <a:spcAft>
                <a:spcPts val="0"/>
              </a:spcAft>
              <a:buClr>
                <a:srgbClr val="993300"/>
              </a:buClr>
              <a:buSzPct val="145000"/>
              <a:buFont typeface="Arial" pitchFamily="34" charset="0"/>
              <a:buChar char="–"/>
              <a:defRPr/>
            </a:pPr>
            <a:r>
              <a:rPr lang="en-US" sz="1800" b="1" dirty="0" smtClean="0">
                <a:solidFill>
                  <a:srgbClr val="000066"/>
                </a:solidFill>
              </a:rPr>
              <a:t>any associated compensation will likely require a financial disclosure by the faculty involved </a:t>
            </a:r>
          </a:p>
          <a:p>
            <a:pPr lvl="1" fontAlgn="auto">
              <a:spcAft>
                <a:spcPts val="0"/>
              </a:spcAft>
              <a:buClr>
                <a:srgbClr val="993300"/>
              </a:buClr>
              <a:buSzPct val="145000"/>
              <a:buFont typeface="Arial" pitchFamily="34" charset="0"/>
              <a:buChar char="–"/>
              <a:defRPr/>
            </a:pPr>
            <a:endParaRPr lang="en-US" sz="1800" b="1" dirty="0" smtClean="0">
              <a:solidFill>
                <a:srgbClr val="000066"/>
              </a:solidFill>
            </a:endParaRPr>
          </a:p>
          <a:p>
            <a:pPr fontAlgn="auto">
              <a:spcAft>
                <a:spcPts val="0"/>
              </a:spcAft>
              <a:buFont typeface="Arial" pitchFamily="34" charset="0"/>
              <a:buNone/>
              <a:defRPr/>
            </a:pPr>
            <a:r>
              <a:rPr lang="en-US" sz="1200" dirty="0" smtClean="0">
                <a:solidFill>
                  <a:srgbClr val="000066"/>
                </a:solidFill>
              </a:rPr>
              <a:t>	</a:t>
            </a:r>
          </a:p>
          <a:p>
            <a:pPr fontAlgn="auto">
              <a:spcAft>
                <a:spcPts val="0"/>
              </a:spcAft>
              <a:buClr>
                <a:schemeClr val="bg1"/>
              </a:buClr>
              <a:buSzPct val="75000"/>
              <a:buFont typeface="Arial" pitchFamily="34" charset="0"/>
              <a:buChar char="•"/>
              <a:tabLst>
                <a:tab pos="346075" algn="l"/>
                <a:tab pos="977900" algn="l"/>
              </a:tabLst>
              <a:defRPr/>
            </a:pPr>
            <a:r>
              <a:rPr lang="en-US" sz="1200" dirty="0" smtClean="0">
                <a:solidFill>
                  <a:srgbClr val="000066"/>
                </a:solidFill>
              </a:rPr>
              <a:t> </a:t>
            </a:r>
            <a:r>
              <a:rPr lang="en-US" sz="1800" b="1" dirty="0" smtClean="0">
                <a:solidFill>
                  <a:srgbClr val="990000"/>
                </a:solidFill>
              </a:rPr>
              <a:t>See</a:t>
            </a:r>
            <a:r>
              <a:rPr lang="en-US" sz="1800" b="1" dirty="0">
                <a:solidFill>
                  <a:srgbClr val="990000"/>
                </a:solidFill>
              </a:rPr>
              <a:t>:	</a:t>
            </a:r>
            <a:r>
              <a:rPr lang="en-US" sz="1800" b="1" dirty="0" smtClean="0">
                <a:solidFill>
                  <a:srgbClr val="990000"/>
                </a:solidFill>
              </a:rPr>
              <a:t>HR80    (</a:t>
            </a:r>
            <a:r>
              <a:rPr lang="en-US" sz="1800" b="1" dirty="0">
                <a:solidFill>
                  <a:srgbClr val="993300"/>
                </a:solidFill>
              </a:rPr>
              <a:t>http://guru.psu.edu/policies/OHR/hr80.html</a:t>
            </a:r>
            <a:r>
              <a:rPr lang="en-US" sz="1800" b="1" dirty="0" smtClean="0">
                <a:solidFill>
                  <a:srgbClr val="990000"/>
                </a:solidFill>
              </a:rPr>
              <a:t>)  </a:t>
            </a:r>
            <a:endParaRPr lang="en-US" sz="1800" b="1" dirty="0">
              <a:solidFill>
                <a:srgbClr val="990000"/>
              </a:solidFill>
            </a:endParaRPr>
          </a:p>
          <a:p>
            <a:pPr fontAlgn="auto">
              <a:spcAft>
                <a:spcPts val="0"/>
              </a:spcAft>
              <a:buClr>
                <a:schemeClr val="bg1"/>
              </a:buClr>
              <a:buSzPct val="75000"/>
              <a:buFont typeface="Arial" pitchFamily="34" charset="0"/>
              <a:buChar char="•"/>
              <a:tabLst>
                <a:tab pos="346075" algn="l"/>
                <a:tab pos="977900" algn="l"/>
              </a:tabLst>
              <a:defRPr/>
            </a:pPr>
            <a:r>
              <a:rPr lang="en-US" sz="1800" b="1" dirty="0">
                <a:solidFill>
                  <a:srgbClr val="990000"/>
                </a:solidFill>
              </a:rPr>
              <a:t>		</a:t>
            </a:r>
            <a:r>
              <a:rPr lang="en-US" sz="1800" b="1" dirty="0" smtClean="0">
                <a:solidFill>
                  <a:srgbClr val="990000"/>
                </a:solidFill>
              </a:rPr>
              <a:t>AD77    (</a:t>
            </a:r>
            <a:r>
              <a:rPr lang="en-US" sz="1800" b="1" dirty="0">
                <a:solidFill>
                  <a:srgbClr val="993300"/>
                </a:solidFill>
              </a:rPr>
              <a:t>https://guru.psu.edu/policies/AD77.html</a:t>
            </a:r>
            <a:r>
              <a:rPr lang="en-US" sz="1800" b="1" dirty="0" smtClean="0">
                <a:solidFill>
                  <a:srgbClr val="990000"/>
                </a:solidFill>
              </a:rPr>
              <a:t>)</a:t>
            </a:r>
            <a:endParaRPr lang="en-US" sz="1800" dirty="0" smtClean="0">
              <a:solidFill>
                <a:srgbClr val="000066"/>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p:cNvSpPr txBox="1">
            <a:spLocks noChangeArrowheads="1"/>
          </p:cNvSpPr>
          <p:nvPr/>
        </p:nvSpPr>
        <p:spPr bwMode="auto">
          <a:xfrm>
            <a:off x="0" y="228600"/>
            <a:ext cx="9144000" cy="646113"/>
          </a:xfrm>
          <a:prstGeom prst="rect">
            <a:avLst/>
          </a:prstGeom>
          <a:noFill/>
          <a:ln w="9525">
            <a:noFill/>
            <a:miter lim="800000"/>
            <a:headEnd/>
            <a:tailEnd/>
          </a:ln>
        </p:spPr>
        <p:txBody>
          <a:bodyPr>
            <a:spAutoFit/>
          </a:bodyPr>
          <a:lstStyle/>
          <a:p>
            <a:pPr algn="ctr"/>
            <a:r>
              <a:rPr lang="en-US" sz="3600" b="1" dirty="0">
                <a:solidFill>
                  <a:schemeClr val="bg1"/>
                </a:solidFill>
              </a:rPr>
              <a:t>Data Management and Integrity</a:t>
            </a:r>
          </a:p>
        </p:txBody>
      </p:sp>
      <p:sp>
        <p:nvSpPr>
          <p:cNvPr id="21507" name="TextBox 2"/>
          <p:cNvSpPr txBox="1">
            <a:spLocks noChangeArrowheads="1"/>
          </p:cNvSpPr>
          <p:nvPr/>
        </p:nvSpPr>
        <p:spPr bwMode="auto">
          <a:xfrm>
            <a:off x="533400" y="1752600"/>
            <a:ext cx="8153400" cy="3540125"/>
          </a:xfrm>
          <a:prstGeom prst="rect">
            <a:avLst/>
          </a:prstGeom>
          <a:noFill/>
          <a:ln w="9525">
            <a:noFill/>
            <a:miter lim="800000"/>
            <a:headEnd/>
            <a:tailEnd/>
          </a:ln>
        </p:spPr>
        <p:txBody>
          <a:bodyPr>
            <a:spAutoFit/>
          </a:bodyPr>
          <a:lstStyle/>
          <a:p>
            <a:pPr marL="346075" indent="-346075">
              <a:buClr>
                <a:srgbClr val="993300"/>
              </a:buClr>
              <a:buSzPct val="155000"/>
              <a:tabLst>
                <a:tab pos="346075" algn="l"/>
              </a:tabLst>
            </a:pPr>
            <a:r>
              <a:rPr lang="en-US" sz="2800" b="1">
                <a:solidFill>
                  <a:srgbClr val="000066"/>
                </a:solidFill>
              </a:rPr>
              <a:t>Researchers are responsible for:</a:t>
            </a:r>
          </a:p>
          <a:p>
            <a:pPr marL="346075" indent="-346075">
              <a:buClr>
                <a:srgbClr val="993300"/>
              </a:buClr>
              <a:buSzPct val="155000"/>
              <a:tabLst>
                <a:tab pos="346075" algn="l"/>
              </a:tabLst>
            </a:pPr>
            <a:endParaRPr lang="en-US" sz="2800" b="1">
              <a:solidFill>
                <a:srgbClr val="000066"/>
              </a:solidFill>
            </a:endParaRPr>
          </a:p>
          <a:p>
            <a:pPr marL="346075" indent="-346075">
              <a:buClr>
                <a:srgbClr val="993300"/>
              </a:buClr>
              <a:buSzPct val="155000"/>
              <a:buFont typeface="Arial" charset="0"/>
              <a:buChar char="•"/>
              <a:tabLst>
                <a:tab pos="346075" algn="l"/>
              </a:tabLst>
            </a:pPr>
            <a:r>
              <a:rPr lang="en-US" sz="2800" b="1">
                <a:solidFill>
                  <a:srgbClr val="000066"/>
                </a:solidFill>
              </a:rPr>
              <a:t>Ensuring the integrity of their data</a:t>
            </a:r>
          </a:p>
          <a:p>
            <a:pPr marL="346075" indent="-346075">
              <a:buClr>
                <a:srgbClr val="993300"/>
              </a:buClr>
              <a:buSzPct val="155000"/>
              <a:buFont typeface="Arial" charset="0"/>
              <a:buChar char="•"/>
              <a:tabLst>
                <a:tab pos="346075" algn="l"/>
              </a:tabLst>
            </a:pPr>
            <a:endParaRPr lang="en-US" sz="2800" b="1">
              <a:solidFill>
                <a:srgbClr val="000066"/>
              </a:solidFill>
            </a:endParaRPr>
          </a:p>
          <a:p>
            <a:pPr marL="342900" lvl="1" indent="-342900">
              <a:buClr>
                <a:srgbClr val="993300"/>
              </a:buClr>
              <a:buSzPct val="155000"/>
              <a:buFont typeface="Arial" charset="0"/>
              <a:buChar char="•"/>
              <a:tabLst>
                <a:tab pos="346075" algn="l"/>
              </a:tabLst>
            </a:pPr>
            <a:r>
              <a:rPr lang="en-US" sz="2800" b="1">
                <a:solidFill>
                  <a:srgbClr val="000066"/>
                </a:solidFill>
              </a:rPr>
              <a:t>Ensuring that the data from published papers are publically accessible</a:t>
            </a:r>
          </a:p>
          <a:p>
            <a:pPr marL="342900" lvl="1" indent="-342900">
              <a:buClr>
                <a:srgbClr val="993300"/>
              </a:buClr>
              <a:buSzPct val="155000"/>
              <a:buFont typeface="Arial" charset="0"/>
              <a:buChar char="•"/>
              <a:tabLst>
                <a:tab pos="346075" algn="l"/>
              </a:tabLst>
            </a:pPr>
            <a:endParaRPr lang="en-US" sz="2800" b="1">
              <a:solidFill>
                <a:srgbClr val="000066"/>
              </a:solidFill>
            </a:endParaRPr>
          </a:p>
          <a:p>
            <a:pPr marL="346075" indent="-346075">
              <a:buClr>
                <a:srgbClr val="993300"/>
              </a:buClr>
              <a:buSzPct val="155000"/>
              <a:buFont typeface="Arial" charset="0"/>
              <a:buChar char="•"/>
              <a:tabLst>
                <a:tab pos="346075" algn="l"/>
              </a:tabLst>
            </a:pPr>
            <a:r>
              <a:rPr lang="en-US" sz="2800" b="1">
                <a:solidFill>
                  <a:srgbClr val="000066"/>
                </a:solidFill>
              </a:rPr>
              <a:t>Properly archiving data</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457200" y="152400"/>
            <a:ext cx="8229600" cy="1143000"/>
          </a:xfrm>
          <a:prstGeom prst="rect">
            <a:avLst/>
          </a:prstGeom>
        </p:spPr>
        <p:txBody>
          <a:bodyPr/>
          <a:lstStyle/>
          <a:p>
            <a:r>
              <a:rPr lang="en-US" sz="3600" b="1" dirty="0" err="1" smtClean="0">
                <a:solidFill>
                  <a:schemeClr val="bg1"/>
                </a:solidFill>
              </a:rPr>
              <a:t>myResearch</a:t>
            </a:r>
            <a:r>
              <a:rPr lang="en-US" sz="3600" b="1" dirty="0" smtClean="0">
                <a:solidFill>
                  <a:schemeClr val="bg1"/>
                </a:solidFill>
              </a:rPr>
              <a:t> Portal</a:t>
            </a:r>
            <a:br>
              <a:rPr lang="en-US" sz="3600" b="1" dirty="0" smtClean="0">
                <a:solidFill>
                  <a:schemeClr val="bg1"/>
                </a:solidFill>
              </a:rPr>
            </a:br>
            <a:r>
              <a:rPr lang="en-US" sz="2800" b="1" i="1" dirty="0" smtClean="0">
                <a:solidFill>
                  <a:srgbClr val="C00000"/>
                </a:solidFill>
              </a:rPr>
              <a:t>www.myresearch.psu.edu</a:t>
            </a:r>
          </a:p>
        </p:txBody>
      </p:sp>
      <p:sp>
        <p:nvSpPr>
          <p:cNvPr id="3" name="Content Placeholder 2"/>
          <p:cNvSpPr>
            <a:spLocks noGrp="1"/>
          </p:cNvSpPr>
          <p:nvPr>
            <p:ph idx="4294967295"/>
          </p:nvPr>
        </p:nvSpPr>
        <p:spPr>
          <a:xfrm>
            <a:off x="609600" y="1447800"/>
            <a:ext cx="8229600" cy="4525963"/>
          </a:xfrm>
          <a:prstGeom prst="rect">
            <a:avLst/>
          </a:prstGeom>
        </p:spPr>
        <p:txBody>
          <a:bodyPr rtlCol="0">
            <a:normAutofit fontScale="85000" lnSpcReduction="10000"/>
          </a:bodyPr>
          <a:lstStyle/>
          <a:p>
            <a:pPr fontAlgn="auto">
              <a:spcBef>
                <a:spcPts val="900"/>
              </a:spcBef>
              <a:spcAft>
                <a:spcPts val="0"/>
              </a:spcAft>
              <a:buFont typeface="Arial" pitchFamily="34" charset="0"/>
              <a:buChar char="•"/>
              <a:defRPr/>
            </a:pPr>
            <a:r>
              <a:rPr lang="en-US" dirty="0" smtClean="0">
                <a:solidFill>
                  <a:srgbClr val="000066"/>
                </a:solidFill>
              </a:rPr>
              <a:t>Provides investigators an integrated view of sponsored portfolio data</a:t>
            </a:r>
          </a:p>
          <a:p>
            <a:pPr fontAlgn="auto">
              <a:spcBef>
                <a:spcPts val="900"/>
              </a:spcBef>
              <a:spcAft>
                <a:spcPts val="0"/>
              </a:spcAft>
              <a:buFont typeface="Arial" pitchFamily="34" charset="0"/>
              <a:buChar char="•"/>
              <a:defRPr/>
            </a:pPr>
            <a:r>
              <a:rPr lang="en-US" dirty="0" smtClean="0">
                <a:solidFill>
                  <a:srgbClr val="000066"/>
                </a:solidFill>
              </a:rPr>
              <a:t>Simple tools to support the PI</a:t>
            </a:r>
          </a:p>
          <a:p>
            <a:pPr lvl="1" fontAlgn="auto">
              <a:spcBef>
                <a:spcPts val="900"/>
              </a:spcBef>
              <a:spcAft>
                <a:spcPts val="0"/>
              </a:spcAft>
              <a:buFont typeface="Arial" pitchFamily="34" charset="0"/>
              <a:buChar char="–"/>
              <a:defRPr/>
            </a:pPr>
            <a:r>
              <a:rPr lang="en-US" dirty="0" smtClean="0">
                <a:solidFill>
                  <a:srgbClr val="000066"/>
                </a:solidFill>
              </a:rPr>
              <a:t>Current and Pending report</a:t>
            </a:r>
          </a:p>
          <a:p>
            <a:pPr lvl="1" fontAlgn="auto">
              <a:spcBef>
                <a:spcPts val="900"/>
              </a:spcBef>
              <a:spcAft>
                <a:spcPts val="0"/>
              </a:spcAft>
              <a:buFont typeface="Arial" pitchFamily="34" charset="0"/>
              <a:buChar char="–"/>
              <a:defRPr/>
            </a:pPr>
            <a:r>
              <a:rPr lang="en-US" dirty="0" smtClean="0">
                <a:solidFill>
                  <a:srgbClr val="000066"/>
                </a:solidFill>
              </a:rPr>
              <a:t>Export financial data to Excel</a:t>
            </a:r>
          </a:p>
          <a:p>
            <a:pPr fontAlgn="auto">
              <a:spcBef>
                <a:spcPts val="900"/>
              </a:spcBef>
              <a:spcAft>
                <a:spcPts val="0"/>
              </a:spcAft>
              <a:buFont typeface="Arial" pitchFamily="34" charset="0"/>
              <a:buChar char="•"/>
              <a:defRPr/>
            </a:pPr>
            <a:r>
              <a:rPr lang="en-US" dirty="0" smtClean="0">
                <a:solidFill>
                  <a:srgbClr val="000066"/>
                </a:solidFill>
              </a:rPr>
              <a:t>Accessible anytime, anywhere</a:t>
            </a:r>
          </a:p>
          <a:p>
            <a:pPr fontAlgn="auto">
              <a:spcBef>
                <a:spcPts val="900"/>
              </a:spcBef>
              <a:spcAft>
                <a:spcPts val="0"/>
              </a:spcAft>
              <a:buFont typeface="Arial" pitchFamily="34" charset="0"/>
              <a:buChar char="•"/>
              <a:defRPr/>
            </a:pPr>
            <a:r>
              <a:rPr lang="en-US" dirty="0" smtClean="0">
                <a:solidFill>
                  <a:srgbClr val="000066"/>
                </a:solidFill>
              </a:rPr>
              <a:t>Simple to use, always evolving</a:t>
            </a:r>
          </a:p>
          <a:p>
            <a:pPr fontAlgn="auto">
              <a:spcBef>
                <a:spcPts val="900"/>
              </a:spcBef>
              <a:spcAft>
                <a:spcPts val="0"/>
              </a:spcAft>
              <a:buFont typeface="Arial" pitchFamily="34" charset="0"/>
              <a:buChar char="•"/>
              <a:defRPr/>
            </a:pPr>
            <a:r>
              <a:rPr lang="en-US" dirty="0" smtClean="0">
                <a:solidFill>
                  <a:srgbClr val="000066"/>
                </a:solidFill>
              </a:rPr>
              <a:t>Login via </a:t>
            </a:r>
            <a:r>
              <a:rPr lang="en-US" dirty="0">
                <a:solidFill>
                  <a:srgbClr val="000066"/>
                </a:solidFill>
              </a:rPr>
              <a:t>the </a:t>
            </a:r>
            <a:r>
              <a:rPr lang="en-US" dirty="0" err="1">
                <a:solidFill>
                  <a:srgbClr val="0000CC"/>
                </a:solidFill>
              </a:rPr>
              <a:t>WebAccess</a:t>
            </a:r>
            <a:r>
              <a:rPr lang="en-US" dirty="0">
                <a:solidFill>
                  <a:srgbClr val="000066"/>
                </a:solidFill>
              </a:rPr>
              <a:t> application, which requires two-factor authentication via either the Duo application or the Vasco </a:t>
            </a:r>
            <a:r>
              <a:rPr lang="en-US" dirty="0" err="1">
                <a:solidFill>
                  <a:srgbClr val="000066"/>
                </a:solidFill>
              </a:rPr>
              <a:t>SecureID</a:t>
            </a:r>
            <a:r>
              <a:rPr lang="en-US" dirty="0">
                <a:solidFill>
                  <a:srgbClr val="000066"/>
                </a:solidFill>
              </a:rPr>
              <a:t> </a:t>
            </a:r>
            <a:r>
              <a:rPr lang="en-US" dirty="0" smtClean="0">
                <a:solidFill>
                  <a:srgbClr val="000066"/>
                </a:solidFill>
              </a:rPr>
              <a:t>token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734" y="302054"/>
            <a:ext cx="8645465" cy="5717746"/>
          </a:xfrm>
          <a:prstGeom prst="rect">
            <a:avLst/>
          </a:prstGeom>
        </p:spPr>
      </p:pic>
    </p:spTree>
    <p:extLst>
      <p:ext uri="{BB962C8B-B14F-4D97-AF65-F5344CB8AC3E}">
        <p14:creationId xmlns:p14="http://schemas.microsoft.com/office/powerpoint/2010/main" val="779033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bwMode="auto">
          <a:xfrm>
            <a:off x="0" y="838200"/>
            <a:ext cx="9144000" cy="1143000"/>
          </a:xfrm>
          <a:prstGeom prst="rect">
            <a:avLst/>
          </a:prstGeom>
          <a:noFill/>
          <a:ln>
            <a:miter lim="800000"/>
            <a:headEnd/>
            <a:tailEnd/>
          </a:ln>
        </p:spPr>
        <p:txBody>
          <a:bodyPr anchor="ctr"/>
          <a:lstStyle/>
          <a:p>
            <a:pPr eaLnBrk="1" hangingPunct="1"/>
            <a:r>
              <a:rPr lang="en-US" sz="3600" b="1" dirty="0" smtClean="0">
                <a:solidFill>
                  <a:srgbClr val="000099"/>
                </a:solidFill>
              </a:rPr>
              <a:t>    </a:t>
            </a:r>
            <a:r>
              <a:rPr lang="en-US" sz="3200" b="1" dirty="0" smtClean="0">
                <a:solidFill>
                  <a:srgbClr val="000066"/>
                </a:solidFill>
              </a:rPr>
              <a:t>EDUCATION</a:t>
            </a:r>
          </a:p>
        </p:txBody>
      </p:sp>
      <p:sp>
        <p:nvSpPr>
          <p:cNvPr id="4099" name="AutoShape 4"/>
          <p:cNvSpPr>
            <a:spLocks noChangeAspect="1" noChangeArrowheads="1"/>
          </p:cNvSpPr>
          <p:nvPr/>
        </p:nvSpPr>
        <p:spPr bwMode="auto">
          <a:xfrm>
            <a:off x="2714625" y="1857375"/>
            <a:ext cx="3867150" cy="3190875"/>
          </a:xfrm>
          <a:prstGeom prst="triangle">
            <a:avLst>
              <a:gd name="adj" fmla="val 50000"/>
            </a:avLst>
          </a:prstGeom>
          <a:gradFill rotWithShape="0">
            <a:gsLst>
              <a:gs pos="0">
                <a:srgbClr val="EAEAEA"/>
              </a:gs>
              <a:gs pos="100000">
                <a:srgbClr val="CC3300"/>
              </a:gs>
            </a:gsLst>
            <a:path path="shape">
              <a:fillToRect l="50000" t="50000" r="50000" b="50000"/>
            </a:path>
          </a:gradFill>
          <a:ln w="9525">
            <a:solidFill>
              <a:schemeClr val="tx1"/>
            </a:solidFill>
            <a:miter lim="800000"/>
            <a:headEnd/>
            <a:tailEnd/>
          </a:ln>
        </p:spPr>
        <p:txBody>
          <a:bodyPr wrap="none" anchor="ctr"/>
          <a:lstStyle/>
          <a:p>
            <a:endParaRPr lang="en-US"/>
          </a:p>
        </p:txBody>
      </p:sp>
      <p:sp>
        <p:nvSpPr>
          <p:cNvPr id="4104" name="Text Box 6"/>
          <p:cNvSpPr txBox="1">
            <a:spLocks noChangeAspect="1" noChangeArrowheads="1"/>
          </p:cNvSpPr>
          <p:nvPr/>
        </p:nvSpPr>
        <p:spPr bwMode="auto">
          <a:xfrm>
            <a:off x="207963" y="5387975"/>
            <a:ext cx="2525712" cy="579438"/>
          </a:xfrm>
          <a:prstGeom prst="rect">
            <a:avLst/>
          </a:prstGeom>
          <a:noFill/>
          <a:ln w="38100" cmpd="dbl">
            <a:noFill/>
            <a:miter lim="800000"/>
            <a:headEnd/>
            <a:tailEnd/>
          </a:ln>
        </p:spPr>
        <p:txBody>
          <a:bodyPr>
            <a:spAutoFit/>
          </a:bodyPr>
          <a:lstStyle/>
          <a:p>
            <a:pPr algn="ctr" eaLnBrk="0" hangingPunct="0"/>
            <a:r>
              <a:rPr lang="en-US" sz="3200" b="1">
                <a:solidFill>
                  <a:srgbClr val="000066"/>
                </a:solidFill>
              </a:rPr>
              <a:t>RESEARCH</a:t>
            </a:r>
          </a:p>
        </p:txBody>
      </p:sp>
      <p:sp>
        <p:nvSpPr>
          <p:cNvPr id="4105" name="Text Box 7"/>
          <p:cNvSpPr txBox="1">
            <a:spLocks noChangeAspect="1" noChangeArrowheads="1"/>
          </p:cNvSpPr>
          <p:nvPr/>
        </p:nvSpPr>
        <p:spPr bwMode="auto">
          <a:xfrm>
            <a:off x="6361113" y="5311775"/>
            <a:ext cx="2487612" cy="579438"/>
          </a:xfrm>
          <a:prstGeom prst="rect">
            <a:avLst/>
          </a:prstGeom>
          <a:noFill/>
          <a:ln w="38100" cmpd="dbl">
            <a:noFill/>
            <a:miter lim="800000"/>
            <a:headEnd/>
            <a:tailEnd/>
          </a:ln>
        </p:spPr>
        <p:txBody>
          <a:bodyPr wrap="none">
            <a:spAutoFit/>
          </a:bodyPr>
          <a:lstStyle/>
          <a:p>
            <a:pPr eaLnBrk="0" hangingPunct="0"/>
            <a:r>
              <a:rPr lang="en-US" sz="3200" b="1">
                <a:solidFill>
                  <a:srgbClr val="000066"/>
                </a:solidFill>
              </a:rPr>
              <a:t>OUTREACH</a:t>
            </a:r>
          </a:p>
        </p:txBody>
      </p:sp>
      <p:sp>
        <p:nvSpPr>
          <p:cNvPr id="4101" name="Line 8"/>
          <p:cNvSpPr>
            <a:spLocks noChangeAspect="1" noChangeShapeType="1"/>
          </p:cNvSpPr>
          <p:nvPr/>
        </p:nvSpPr>
        <p:spPr bwMode="auto">
          <a:xfrm>
            <a:off x="5426075" y="2097088"/>
            <a:ext cx="1547813" cy="2444750"/>
          </a:xfrm>
          <a:prstGeom prst="line">
            <a:avLst/>
          </a:prstGeom>
          <a:noFill/>
          <a:ln w="76200">
            <a:solidFill>
              <a:schemeClr val="tx1"/>
            </a:solidFill>
            <a:round/>
            <a:headEnd type="triangle" w="med" len="med"/>
            <a:tailEnd type="triangle" w="med" len="med"/>
          </a:ln>
        </p:spPr>
        <p:txBody>
          <a:bodyPr wrap="none" anchor="ctr"/>
          <a:lstStyle/>
          <a:p>
            <a:endParaRPr lang="en-US"/>
          </a:p>
        </p:txBody>
      </p:sp>
      <p:sp>
        <p:nvSpPr>
          <p:cNvPr id="4102" name="Line 9"/>
          <p:cNvSpPr>
            <a:spLocks noChangeAspect="1" noChangeShapeType="1"/>
          </p:cNvSpPr>
          <p:nvPr/>
        </p:nvSpPr>
        <p:spPr bwMode="auto">
          <a:xfrm>
            <a:off x="2943225" y="5667375"/>
            <a:ext cx="3259138" cy="0"/>
          </a:xfrm>
          <a:prstGeom prst="line">
            <a:avLst/>
          </a:prstGeom>
          <a:noFill/>
          <a:ln w="76200">
            <a:solidFill>
              <a:schemeClr val="tx1"/>
            </a:solidFill>
            <a:round/>
            <a:headEnd type="triangle" w="med" len="med"/>
            <a:tailEnd type="triangle" w="med" len="med"/>
          </a:ln>
        </p:spPr>
        <p:txBody>
          <a:bodyPr wrap="none" anchor="ctr"/>
          <a:lstStyle/>
          <a:p>
            <a:endParaRPr lang="en-US"/>
          </a:p>
        </p:txBody>
      </p:sp>
      <p:sp>
        <p:nvSpPr>
          <p:cNvPr id="4103" name="Line 10"/>
          <p:cNvSpPr>
            <a:spLocks noChangeAspect="1" noChangeShapeType="1"/>
          </p:cNvSpPr>
          <p:nvPr/>
        </p:nvSpPr>
        <p:spPr bwMode="auto">
          <a:xfrm flipH="1">
            <a:off x="2324100" y="2168525"/>
            <a:ext cx="1466850" cy="2281238"/>
          </a:xfrm>
          <a:prstGeom prst="line">
            <a:avLst/>
          </a:prstGeom>
          <a:noFill/>
          <a:ln w="76200">
            <a:solidFill>
              <a:schemeClr val="tx1"/>
            </a:solidFill>
            <a:round/>
            <a:headEnd type="triangle" w="med" len="med"/>
            <a:tailEnd type="triangle"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381000"/>
            <a:ext cx="6705600" cy="5815020"/>
          </a:xfrm>
          <a:prstGeom prst="rect">
            <a:avLst/>
          </a:prstGeom>
        </p:spPr>
      </p:pic>
    </p:spTree>
    <p:extLst>
      <p:ext uri="{BB962C8B-B14F-4D97-AF65-F5344CB8AC3E}">
        <p14:creationId xmlns:p14="http://schemas.microsoft.com/office/powerpoint/2010/main" val="581244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0" y="185738"/>
            <a:ext cx="9144001" cy="641350"/>
          </a:xfrm>
          <a:prstGeom prst="rect">
            <a:avLst/>
          </a:prstGeom>
          <a:noFill/>
          <a:ln w="9525">
            <a:noFill/>
            <a:miter lim="800000"/>
            <a:headEnd/>
            <a:tailEnd/>
          </a:ln>
        </p:spPr>
        <p:txBody>
          <a:bodyPr>
            <a:spAutoFit/>
          </a:bodyPr>
          <a:lstStyle/>
          <a:p>
            <a:pPr algn="ctr">
              <a:spcBef>
                <a:spcPct val="50000"/>
              </a:spcBef>
            </a:pPr>
            <a:r>
              <a:rPr lang="en-US" sz="3600" b="1" dirty="0" smtClean="0">
                <a:solidFill>
                  <a:schemeClr val="bg1"/>
                </a:solidFill>
              </a:rPr>
              <a:t>Institutes</a:t>
            </a:r>
            <a:endParaRPr lang="en-US" sz="3600" b="1" dirty="0">
              <a:solidFill>
                <a:schemeClr val="bg1"/>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507074524"/>
              </p:ext>
            </p:extLst>
          </p:nvPr>
        </p:nvGraphicFramePr>
        <p:xfrm>
          <a:off x="804863" y="827088"/>
          <a:ext cx="7496175" cy="5440362"/>
        </p:xfrm>
        <a:graphic>
          <a:graphicData uri="http://schemas.openxmlformats.org/presentationml/2006/ole">
            <mc:AlternateContent xmlns:mc="http://schemas.openxmlformats.org/markup-compatibility/2006">
              <mc:Choice xmlns:v="urn:schemas-microsoft-com:vml" Requires="v">
                <p:oleObj spid="_x0000_s1075" name="Worksheet" r:id="rId3" imgW="6629487" imgH="4933937" progId="Excel.Sheet.12">
                  <p:embed/>
                </p:oleObj>
              </mc:Choice>
              <mc:Fallback>
                <p:oleObj name="Worksheet" r:id="rId3" imgW="6629487" imgH="4933937" progId="Excel.Sheet.12">
                  <p:embed/>
                  <p:pic>
                    <p:nvPicPr>
                      <p:cNvPr id="0" name=""/>
                      <p:cNvPicPr/>
                      <p:nvPr/>
                    </p:nvPicPr>
                    <p:blipFill>
                      <a:blip r:embed="rId4"/>
                      <a:stretch>
                        <a:fillRect/>
                      </a:stretch>
                    </p:blipFill>
                    <p:spPr>
                      <a:xfrm>
                        <a:off x="804863" y="827088"/>
                        <a:ext cx="7496175" cy="5440362"/>
                      </a:xfrm>
                      <a:prstGeom prst="rect">
                        <a:avLst/>
                      </a:prstGeom>
                    </p:spPr>
                  </p:pic>
                </p:oleObj>
              </mc:Fallback>
            </mc:AlternateContent>
          </a:graphicData>
        </a:graphic>
      </p:graphicFrame>
    </p:spTree>
    <p:extLst>
      <p:ext uri="{BB962C8B-B14F-4D97-AF65-F5344CB8AC3E}">
        <p14:creationId xmlns:p14="http://schemas.microsoft.com/office/powerpoint/2010/main" val="29476221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7"/>
          <p:cNvSpPr>
            <a:spLocks noGrp="1" noChangeArrowheads="1"/>
          </p:cNvSpPr>
          <p:nvPr>
            <p:ph type="title" idx="4294967295"/>
          </p:nvPr>
        </p:nvSpPr>
        <p:spPr bwMode="auto">
          <a:xfrm>
            <a:off x="-33338" y="-33338"/>
            <a:ext cx="9177338" cy="1346201"/>
          </a:xfrm>
          <a:prstGeom prst="rect">
            <a:avLst/>
          </a:prstGeom>
          <a:noFill/>
          <a:ln>
            <a:miter lim="800000"/>
            <a:headEnd/>
            <a:tailEnd/>
          </a:ln>
        </p:spPr>
        <p:txBody>
          <a:bodyPr anchor="ctr"/>
          <a:lstStyle/>
          <a:p>
            <a:pPr eaLnBrk="1" hangingPunct="1"/>
            <a:r>
              <a:rPr lang="en-US" sz="3600" b="1" dirty="0" smtClean="0">
                <a:solidFill>
                  <a:schemeClr val="bg1"/>
                </a:solidFill>
              </a:rPr>
              <a:t>Institutes of Energy </a:t>
            </a:r>
            <a:br>
              <a:rPr lang="en-US" sz="3600" b="1" dirty="0" smtClean="0">
                <a:solidFill>
                  <a:schemeClr val="bg1"/>
                </a:solidFill>
              </a:rPr>
            </a:br>
            <a:r>
              <a:rPr lang="en-US" sz="3600" b="1" dirty="0" smtClean="0">
                <a:solidFill>
                  <a:schemeClr val="bg1"/>
                </a:solidFill>
              </a:rPr>
              <a:t>and the Environment</a:t>
            </a:r>
          </a:p>
        </p:txBody>
      </p:sp>
      <p:sp>
        <p:nvSpPr>
          <p:cNvPr id="7175" name="Rectangle 6"/>
          <p:cNvSpPr>
            <a:spLocks noChangeArrowheads="1"/>
          </p:cNvSpPr>
          <p:nvPr/>
        </p:nvSpPr>
        <p:spPr bwMode="auto">
          <a:xfrm>
            <a:off x="6708775" y="6416675"/>
            <a:ext cx="2317750" cy="369888"/>
          </a:xfrm>
          <a:prstGeom prst="rect">
            <a:avLst/>
          </a:prstGeom>
          <a:noFill/>
          <a:ln w="9525">
            <a:noFill/>
            <a:miter lim="800000"/>
            <a:headEnd/>
            <a:tailEnd/>
          </a:ln>
        </p:spPr>
        <p:txBody>
          <a:bodyPr wrap="none">
            <a:spAutoFit/>
          </a:bodyPr>
          <a:lstStyle/>
          <a:p>
            <a:r>
              <a:rPr lang="en-US" b="1" dirty="0">
                <a:solidFill>
                  <a:srgbClr val="993300"/>
                </a:solidFill>
              </a:rPr>
              <a:t>www.psiee.psu.edu</a:t>
            </a:r>
          </a:p>
        </p:txBody>
      </p:sp>
      <p:pic>
        <p:nvPicPr>
          <p:cNvPr id="4100" name="Picture 4" descr="featured research"/>
          <p:cNvPicPr>
            <a:picLocks noChangeAspect="1" noChangeArrowheads="1"/>
          </p:cNvPicPr>
          <p:nvPr/>
        </p:nvPicPr>
        <p:blipFill rotWithShape="1">
          <a:blip r:embed="rId3">
            <a:extLst>
              <a:ext uri="{28A0092B-C50C-407E-A947-70E740481C1C}">
                <a14:useLocalDpi xmlns:a14="http://schemas.microsoft.com/office/drawing/2010/main" val="0"/>
              </a:ext>
            </a:extLst>
          </a:blip>
          <a:srcRect r="15248"/>
          <a:stretch/>
        </p:blipFill>
        <p:spPr bwMode="auto">
          <a:xfrm rot="21150215">
            <a:off x="262267" y="1595025"/>
            <a:ext cx="4439920" cy="31432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0" name="Picture 2" descr="A photo of a farm in central Pennsylvania"/>
          <p:cNvPicPr>
            <a:picLocks noChangeAspect="1" noChangeArrowheads="1"/>
          </p:cNvPicPr>
          <p:nvPr/>
        </p:nvPicPr>
        <p:blipFill rotWithShape="1">
          <a:blip r:embed="rId4">
            <a:extLst>
              <a:ext uri="{28A0092B-C50C-407E-A947-70E740481C1C}">
                <a14:useLocalDpi xmlns:a14="http://schemas.microsoft.com/office/drawing/2010/main" val="0"/>
              </a:ext>
            </a:extLst>
          </a:blip>
          <a:srcRect t="8807" b="11606"/>
          <a:stretch/>
        </p:blipFill>
        <p:spPr bwMode="auto">
          <a:xfrm rot="882841">
            <a:off x="4550687" y="1835383"/>
            <a:ext cx="4145280" cy="247432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 name="Picture 2" descr="List of five research themes placed on woven ribbon graphi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7659" y="3639343"/>
            <a:ext cx="4270375" cy="29622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7"/>
          <p:cNvSpPr txBox="1">
            <a:spLocks noChangeArrowheads="1"/>
          </p:cNvSpPr>
          <p:nvPr/>
        </p:nvSpPr>
        <p:spPr bwMode="auto">
          <a:xfrm>
            <a:off x="-28575" y="171450"/>
            <a:ext cx="9144000" cy="641350"/>
          </a:xfrm>
          <a:prstGeom prst="rect">
            <a:avLst/>
          </a:prstGeom>
          <a:noFill/>
          <a:ln w="9525">
            <a:noFill/>
            <a:miter lim="800000"/>
            <a:headEnd/>
            <a:tailEnd/>
          </a:ln>
        </p:spPr>
        <p:txBody>
          <a:bodyPr>
            <a:spAutoFit/>
          </a:bodyPr>
          <a:lstStyle/>
          <a:p>
            <a:pPr algn="ctr">
              <a:spcBef>
                <a:spcPct val="50000"/>
              </a:spcBef>
            </a:pPr>
            <a:r>
              <a:rPr lang="en-US" sz="3600" b="1" dirty="0">
                <a:solidFill>
                  <a:schemeClr val="bg1"/>
                </a:solidFill>
              </a:rPr>
              <a:t>Materials Research Institute</a:t>
            </a:r>
          </a:p>
        </p:txBody>
      </p:sp>
      <p:sp>
        <p:nvSpPr>
          <p:cNvPr id="8199" name="Rectangle 6"/>
          <p:cNvSpPr>
            <a:spLocks noChangeArrowheads="1"/>
          </p:cNvSpPr>
          <p:nvPr/>
        </p:nvSpPr>
        <p:spPr bwMode="auto">
          <a:xfrm>
            <a:off x="7056437" y="6488112"/>
            <a:ext cx="2087563" cy="369888"/>
          </a:xfrm>
          <a:prstGeom prst="rect">
            <a:avLst/>
          </a:prstGeom>
          <a:noFill/>
          <a:ln w="9525">
            <a:noFill/>
            <a:miter lim="800000"/>
            <a:headEnd/>
            <a:tailEnd/>
          </a:ln>
        </p:spPr>
        <p:txBody>
          <a:bodyPr wrap="none">
            <a:spAutoFit/>
          </a:bodyPr>
          <a:lstStyle/>
          <a:p>
            <a:r>
              <a:rPr lang="en-US" b="1" dirty="0">
                <a:solidFill>
                  <a:srgbClr val="993300"/>
                </a:solidFill>
              </a:rPr>
              <a:t>www.mri.psu.edu</a:t>
            </a:r>
          </a:p>
        </p:txBody>
      </p:sp>
      <p:pic>
        <p:nvPicPr>
          <p:cNvPr id="2" name="Picture 4" descr="https://www.mri.psu.edu/sites/default/files/mcl-sample-prep-nicho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4017" y="843905"/>
            <a:ext cx="7094220" cy="1809750"/>
          </a:xfrm>
          <a:prstGeom prst="rect">
            <a:avLst/>
          </a:prstGeom>
          <a:ln>
            <a:noFill/>
          </a:ln>
          <a:effectLst>
            <a:softEdge rad="112500"/>
          </a:effectLst>
          <a:extLst/>
        </p:spPr>
      </p:pic>
      <p:pic>
        <p:nvPicPr>
          <p:cNvPr id="3078" name="Picture 6" descr="https://www.mri.psu.edu/sites/default/files/nanofab-sound-wav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644130"/>
            <a:ext cx="7000875" cy="1785938"/>
          </a:xfrm>
          <a:prstGeom prst="rect">
            <a:avLst/>
          </a:prstGeom>
          <a:ln>
            <a:noFill/>
          </a:ln>
          <a:effectLst>
            <a:softEdge rad="112500"/>
          </a:effectLst>
          <a:extLst/>
        </p:spPr>
      </p:pic>
      <p:pic>
        <p:nvPicPr>
          <p:cNvPr id="3080" name="Picture 8" descr="https://www.mri.psu.edu/sites/default/files/mcc-carbon-atom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3999" y="4430068"/>
            <a:ext cx="7374255" cy="1881188"/>
          </a:xfrm>
          <a:prstGeom prst="rect">
            <a:avLst/>
          </a:prstGeom>
          <a:ln>
            <a:noFill/>
          </a:ln>
          <a:effectLst>
            <a:softEdge rad="112500"/>
          </a:effectLs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8"/>
          <p:cNvSpPr txBox="1">
            <a:spLocks noChangeArrowheads="1"/>
          </p:cNvSpPr>
          <p:nvPr/>
        </p:nvSpPr>
        <p:spPr bwMode="auto">
          <a:xfrm>
            <a:off x="0" y="233440"/>
            <a:ext cx="9144000" cy="641350"/>
          </a:xfrm>
          <a:prstGeom prst="rect">
            <a:avLst/>
          </a:prstGeom>
          <a:noFill/>
          <a:ln w="9525">
            <a:noFill/>
            <a:miter lim="800000"/>
            <a:headEnd/>
            <a:tailEnd/>
          </a:ln>
        </p:spPr>
        <p:txBody>
          <a:bodyPr>
            <a:spAutoFit/>
          </a:bodyPr>
          <a:lstStyle/>
          <a:p>
            <a:pPr algn="ctr">
              <a:spcBef>
                <a:spcPct val="50000"/>
              </a:spcBef>
            </a:pPr>
            <a:r>
              <a:rPr lang="en-US" sz="3600" b="1" dirty="0">
                <a:solidFill>
                  <a:schemeClr val="bg1"/>
                </a:solidFill>
              </a:rPr>
              <a:t>Huck </a:t>
            </a:r>
            <a:r>
              <a:rPr lang="en-US" sz="3600" b="1" dirty="0" smtClean="0">
                <a:solidFill>
                  <a:schemeClr val="bg1"/>
                </a:solidFill>
              </a:rPr>
              <a:t>Institutes of </a:t>
            </a:r>
            <a:r>
              <a:rPr lang="en-US" sz="3600" b="1" dirty="0">
                <a:solidFill>
                  <a:schemeClr val="bg1"/>
                </a:solidFill>
              </a:rPr>
              <a:t>the Life Sciences</a:t>
            </a:r>
          </a:p>
        </p:txBody>
      </p:sp>
      <p:sp>
        <p:nvSpPr>
          <p:cNvPr id="9223" name="Rectangle 6"/>
          <p:cNvSpPr>
            <a:spLocks noChangeArrowheads="1"/>
          </p:cNvSpPr>
          <p:nvPr/>
        </p:nvSpPr>
        <p:spPr bwMode="auto">
          <a:xfrm>
            <a:off x="6742113" y="6411913"/>
            <a:ext cx="2266950" cy="369887"/>
          </a:xfrm>
          <a:prstGeom prst="rect">
            <a:avLst/>
          </a:prstGeom>
          <a:noFill/>
          <a:ln w="9525">
            <a:noFill/>
            <a:miter lim="800000"/>
            <a:headEnd/>
            <a:tailEnd/>
          </a:ln>
        </p:spPr>
        <p:txBody>
          <a:bodyPr wrap="none">
            <a:spAutoFit/>
          </a:bodyPr>
          <a:lstStyle/>
          <a:p>
            <a:r>
              <a:rPr lang="en-US" b="1" dirty="0">
                <a:solidFill>
                  <a:srgbClr val="993300"/>
                </a:solidFill>
              </a:rPr>
              <a:t>www.huck.psu.edu</a:t>
            </a:r>
          </a:p>
        </p:txBody>
      </p:sp>
      <p:pic>
        <p:nvPicPr>
          <p:cNvPr id="7" name="Picture 2" descr="Cryo-electron microscopes enable the creation of detailed atomic and molecular models such as this one, a full cryo-EM reconstruction of F-actin and a corresponding close-up view with the atomic and molecular model of an F-actin subunit (cyan) and tropomyosin (yellow). Credit: Julian von der Ecken and Prof. Dr. Stefan Raunser, Max Planck Institute of Molecular Physiology, Dortmund, German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07498">
            <a:off x="537966" y="1210309"/>
            <a:ext cx="4480560" cy="252031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Research Hero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4037568"/>
            <a:ext cx="7956995" cy="212426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4110" name="Picture 14" descr="sea anemon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3202"/>
          <a:stretch/>
        </p:blipFill>
        <p:spPr bwMode="auto">
          <a:xfrm>
            <a:off x="5410200" y="930647"/>
            <a:ext cx="3023616" cy="28793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52400"/>
            <a:ext cx="9144000" cy="584775"/>
          </a:xfrm>
          <a:prstGeom prst="rect">
            <a:avLst/>
          </a:prstGeom>
          <a:noFill/>
        </p:spPr>
        <p:txBody>
          <a:bodyPr wrap="square" rtlCol="0">
            <a:spAutoFit/>
          </a:bodyPr>
          <a:lstStyle/>
          <a:p>
            <a:pPr algn="ctr"/>
            <a:r>
              <a:rPr lang="en-US" sz="3200" b="1" dirty="0" smtClean="0">
                <a:solidFill>
                  <a:schemeClr val="bg1"/>
                </a:solidFill>
              </a:rPr>
              <a:t>The Millennium Science Complex</a:t>
            </a:r>
            <a:endParaRPr lang="en-US" sz="3200" b="1" dirty="0">
              <a:solidFill>
                <a:schemeClr val="bg1"/>
              </a:solidFill>
            </a:endParaRPr>
          </a:p>
        </p:txBody>
      </p:sp>
      <p:pic>
        <p:nvPicPr>
          <p:cNvPr id="5124" name="Picture 4" descr="http://www.mri.psu.edu/images/msc-building/msc-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5622" y="4267200"/>
            <a:ext cx="4762500" cy="24955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6" descr="Millennium Science Complex view from an airplane"/>
          <p:cNvPicPr>
            <a:picLocks noChangeAspect="1" noChangeArrowheads="1"/>
          </p:cNvPicPr>
          <p:nvPr/>
        </p:nvPicPr>
        <p:blipFill rotWithShape="1">
          <a:blip r:embed="rId3">
            <a:extLst>
              <a:ext uri="{28A0092B-C50C-407E-A947-70E740481C1C}">
                <a14:useLocalDpi xmlns:a14="http://schemas.microsoft.com/office/drawing/2010/main" val="0"/>
              </a:ext>
            </a:extLst>
          </a:blip>
          <a:srcRect l="14564" t="-3120" r="239" b="12803"/>
          <a:stretch/>
        </p:blipFill>
        <p:spPr bwMode="auto">
          <a:xfrm rot="21241123">
            <a:off x="163300" y="2277638"/>
            <a:ext cx="5849147" cy="30540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122" name="Picture 2" descr="Millennium Science Complex - MRI and The Huck Institute Life Sciences Converge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74" y="737174"/>
            <a:ext cx="9173947" cy="15245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6134</TotalTime>
  <Words>1785</Words>
  <Application>Microsoft Office PowerPoint</Application>
  <PresentationFormat>On-screen Show (4:3)</PresentationFormat>
  <Paragraphs>220</Paragraphs>
  <Slides>29</Slides>
  <Notes>20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7" baseType="lpstr">
      <vt:lpstr>Arial</vt:lpstr>
      <vt:lpstr>Arial Narrow</vt:lpstr>
      <vt:lpstr>Calibri</vt:lpstr>
      <vt:lpstr>Tahoma</vt:lpstr>
      <vt:lpstr>Times New Roman</vt:lpstr>
      <vt:lpstr>Wingdings</vt:lpstr>
      <vt:lpstr>Default Design</vt:lpstr>
      <vt:lpstr>Worksheet</vt:lpstr>
      <vt:lpstr>PowerPoint Presentation</vt:lpstr>
      <vt:lpstr>PowerPoint Presentation</vt:lpstr>
      <vt:lpstr>    EDUCATION</vt:lpstr>
      <vt:lpstr>PowerPoint Presentation</vt:lpstr>
      <vt:lpstr>PowerPoint Presentation</vt:lpstr>
      <vt:lpstr>Institutes of Energy  and the Environment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Outside Professional Commitments</vt:lpstr>
      <vt:lpstr>PowerPoint Presentation</vt:lpstr>
      <vt:lpstr>myResearch Portal www.myresearch.psu.edu</vt:lpstr>
      <vt:lpstr>PowerPoint Presentation</vt:lpstr>
    </vt:vector>
  </TitlesOfParts>
  <Company>Penn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dc:title>
  <dc:creator>llb2</dc:creator>
  <cp:lastModifiedBy>Diane Plummer</cp:lastModifiedBy>
  <cp:revision>532</cp:revision>
  <cp:lastPrinted>2014-08-20T12:25:01Z</cp:lastPrinted>
  <dcterms:created xsi:type="dcterms:W3CDTF">2008-08-11T15:24:22Z</dcterms:created>
  <dcterms:modified xsi:type="dcterms:W3CDTF">2017-08-04T15:53:58Z</dcterms:modified>
</cp:coreProperties>
</file>