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0" r:id="rId3"/>
    <p:sldId id="265" r:id="rId4"/>
    <p:sldId id="268" r:id="rId5"/>
    <p:sldId id="257" r:id="rId6"/>
    <p:sldId id="269" r:id="rId7"/>
    <p:sldId id="259" r:id="rId8"/>
    <p:sldId id="270" r:id="rId9"/>
    <p:sldId id="258" r:id="rId10"/>
    <p:sldId id="271" r:id="rId11"/>
    <p:sldId id="273" r:id="rId12"/>
    <p:sldId id="272" r:id="rId13"/>
    <p:sldId id="267" r:id="rId14"/>
    <p:sldId id="274" r:id="rId15"/>
    <p:sldId id="261" r:id="rId16"/>
    <p:sldId id="275" r:id="rId17"/>
    <p:sldId id="266"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9"/>
    <p:restoredTop sz="92404"/>
  </p:normalViewPr>
  <p:slideViewPr>
    <p:cSldViewPr snapToGrid="0" snapToObjects="1">
      <p:cViewPr varScale="1">
        <p:scale>
          <a:sx n="172" d="100"/>
          <a:sy n="172" d="100"/>
        </p:scale>
        <p:origin x="8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3F5BCF-93EA-C444-A8EF-0891508F76E8}" type="datetimeFigureOut">
              <a:rPr lang="en-US" smtClean="0"/>
              <a:t>1/25/18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D2CBDC0-C664-DC4B-8A88-C03C9A906F32}" type="slidenum">
              <a:rPr lang="en-US" smtClean="0"/>
              <a:t>‹#›</a:t>
            </a:fld>
            <a:endParaRPr lang="en-US"/>
          </a:p>
        </p:txBody>
      </p:sp>
    </p:spTree>
    <p:extLst>
      <p:ext uri="{BB962C8B-B14F-4D97-AF65-F5344CB8AC3E}">
        <p14:creationId xmlns:p14="http://schemas.microsoft.com/office/powerpoint/2010/main" val="40531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F5BCF-93EA-C444-A8EF-0891508F76E8}"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188746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F5BCF-93EA-C444-A8EF-0891508F76E8}"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322560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F5BCF-93EA-C444-A8EF-0891508F76E8}"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28863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03F5BCF-93EA-C444-A8EF-0891508F76E8}" type="datetimeFigureOut">
              <a:rPr lang="en-US" smtClean="0"/>
              <a:t>1/25/18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D2CBDC0-C664-DC4B-8A88-C03C9A906F32}" type="slidenum">
              <a:rPr lang="en-US" smtClean="0"/>
              <a:t>‹#›</a:t>
            </a:fld>
            <a:endParaRPr lang="en-US"/>
          </a:p>
        </p:txBody>
      </p:sp>
    </p:spTree>
    <p:extLst>
      <p:ext uri="{BB962C8B-B14F-4D97-AF65-F5344CB8AC3E}">
        <p14:creationId xmlns:p14="http://schemas.microsoft.com/office/powerpoint/2010/main" val="174009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F5BCF-93EA-C444-A8EF-0891508F76E8}"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41778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F5BCF-93EA-C444-A8EF-0891508F76E8}"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CBDC0-C664-DC4B-8A88-C03C9A906F3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894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03F5BCF-93EA-C444-A8EF-0891508F76E8}" type="datetimeFigureOut">
              <a:rPr lang="en-US" smtClean="0"/>
              <a:t>1/25/18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DD2CBDC0-C664-DC4B-8A88-C03C9A906F3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24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F5BCF-93EA-C444-A8EF-0891508F76E8}" type="datetimeFigureOut">
              <a:rPr lang="en-US" smtClean="0"/>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31590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F03F5BCF-93EA-C444-A8EF-0891508F76E8}" type="datetimeFigureOut">
              <a:rPr lang="en-US" smtClean="0"/>
              <a:t>1/25/18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175723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F03F5BCF-93EA-C444-A8EF-0891508F76E8}" type="datetimeFigureOut">
              <a:rPr lang="en-US" smtClean="0"/>
              <a:t>1/25/18</a:t>
            </a:fld>
            <a:endParaRPr lang="en-US"/>
          </a:p>
        </p:txBody>
      </p:sp>
      <p:sp>
        <p:nvSpPr>
          <p:cNvPr id="10" name="Slide Number Placeholder 9"/>
          <p:cNvSpPr>
            <a:spLocks noGrp="1"/>
          </p:cNvSpPr>
          <p:nvPr>
            <p:ph type="sldNum" sz="quarter" idx="12"/>
          </p:nvPr>
        </p:nvSpPr>
        <p:spPr/>
        <p:txBody>
          <a:bodyPr/>
          <a:lstStyle/>
          <a:p>
            <a:fld id="{DD2CBDC0-C664-DC4B-8A88-C03C9A906F32}" type="slidenum">
              <a:rPr lang="en-US" smtClean="0"/>
              <a:t>‹#›</a:t>
            </a:fld>
            <a:endParaRPr lang="en-US"/>
          </a:p>
        </p:txBody>
      </p:sp>
    </p:spTree>
    <p:extLst>
      <p:ext uri="{BB962C8B-B14F-4D97-AF65-F5344CB8AC3E}">
        <p14:creationId xmlns:p14="http://schemas.microsoft.com/office/powerpoint/2010/main" val="152971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03F5BCF-93EA-C444-A8EF-0891508F76E8}" type="datetimeFigureOut">
              <a:rPr lang="en-US" smtClean="0"/>
              <a:t>1/25/18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D2CBDC0-C664-DC4B-8A88-C03C9A906F32}" type="slidenum">
              <a:rPr lang="en-US" smtClean="0"/>
              <a:t>‹#›</a:t>
            </a:fld>
            <a:endParaRPr lang="en-US"/>
          </a:p>
        </p:txBody>
      </p:sp>
    </p:spTree>
    <p:extLst>
      <p:ext uri="{BB962C8B-B14F-4D97-AF65-F5344CB8AC3E}">
        <p14:creationId xmlns:p14="http://schemas.microsoft.com/office/powerpoint/2010/main" val="32822721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izmodo.com/betamax-vs-vhs-how-sony-lost-the-original-home-video-159190037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uardian.com/music/2017/jan/03/record-sales-vinyl-hits-25-year-high-and-outstrips-streaming" TargetMode="External"/><Relationship Id="rId2" Type="http://schemas.openxmlformats.org/officeDocument/2006/relationships/hyperlink" Target="https://www.theglobeandmail.com/report-on-business/rob-commentary/a-tempest-in-a-headphone-jack/article31767127/" TargetMode="External"/><Relationship Id="rId1" Type="http://schemas.openxmlformats.org/officeDocument/2006/relationships/slideLayout" Target="../slideLayouts/slideLayout2.xml"/><Relationship Id="rId5" Type="http://schemas.openxmlformats.org/officeDocument/2006/relationships/hyperlink" Target="https://www.theguardian.com/music/2015/may/28/how-the-compact-disc-lost-its-shine" TargetMode="External"/><Relationship Id="rId4" Type="http://schemas.openxmlformats.org/officeDocument/2006/relationships/hyperlink" Target="https://www.forbes.com/sites/hughmcintyre/2017/01/25/cassette-sales-grew-by-74-in-2016/#4cb36b091fd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thw.org/Picturephone" TargetMode="External"/><Relationship Id="rId2" Type="http://schemas.openxmlformats.org/officeDocument/2006/relationships/image" Target="../media/image11.jpg"/><Relationship Id="rId1" Type="http://schemas.openxmlformats.org/officeDocument/2006/relationships/slideLayout" Target="../slideLayouts/slideLayout9.xml"/><Relationship Id="rId5" Type="http://schemas.openxmlformats.org/officeDocument/2006/relationships/hyperlink" Target="http://www.dailymail.co.uk/sciencetech/article-2792894/do-work-calls-toilet-people-admit-answering-phone-loo.html" TargetMode="External"/><Relationship Id="rId4" Type="http://schemas.openxmlformats.org/officeDocument/2006/relationships/hyperlink" Target="https://www.google.com/url?sa=t&amp;rct=j&amp;q=&amp;esrc=s&amp;source=web&amp;cd=1&amp;ved=0ahUKEwivsIfGobzXAhVo74MKHQUqB3AQ3ywImgEwAA&amp;url=https://www.youtube.com/watch?v=CGkvXp0vdng&amp;usg=AOvVaw2hLF2QFYNO5tGClxr-1qB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mitpress.mit.edu/sites/default/files/titles/content/9780262582766_sch_000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pr.org/2012/08/29/160265990/first-radio-commercial-hit-airwaves-90-years-ago" TargetMode="External"/><Relationship Id="rId2" Type="http://schemas.openxmlformats.org/officeDocument/2006/relationships/hyperlink" Target="http://www.nydailynews.com/entertainment/tv-movies/radio-breathed-life-heavy-weight-championship-fight-dempsey-carpentier-90-years-article-1.1579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news.gatech.edu/features/technology-and-future-higher-education" TargetMode="External"/><Relationship Id="rId2" Type="http://schemas.openxmlformats.org/officeDocument/2006/relationships/hyperlink" Target="https://www.theatlantic.com/magazine/archive/2008/07/is-google-making-us-stupid/306868/" TargetMode="External"/><Relationship Id="rId1" Type="http://schemas.openxmlformats.org/officeDocument/2006/relationships/slideLayout" Target="../slideLayouts/slideLayout2.xml"/><Relationship Id="rId4" Type="http://schemas.openxmlformats.org/officeDocument/2006/relationships/hyperlink" Target="https://www.nrdc.org/experts/noah-long/renewable-energy-key-fighting-climate-chan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SR5BfQ4rEqQ?t=2m31s" TargetMode="External"/><Relationship Id="rId2" Type="http://schemas.openxmlformats.org/officeDocument/2006/relationships/hyperlink" Target="http://www.gnu.org/gnu/manifesto.html" TargetMode="External"/><Relationship Id="rId1" Type="http://schemas.openxmlformats.org/officeDocument/2006/relationships/slideLayout" Target="../slideLayouts/slideLayout2.xml"/><Relationship Id="rId4" Type="http://schemas.openxmlformats.org/officeDocument/2006/relationships/hyperlink" Target="http://www.businessinsider.com/the-16-most-high-tech-guns-in-the-world-2016-5?op=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Thinking about &amp; with media technologies</a:t>
            </a:r>
          </a:p>
        </p:txBody>
      </p:sp>
      <p:sp>
        <p:nvSpPr>
          <p:cNvPr id="3" name="Subtitle 2"/>
          <p:cNvSpPr>
            <a:spLocks noGrp="1"/>
          </p:cNvSpPr>
          <p:nvPr>
            <p:ph type="subTitle" idx="1"/>
          </p:nvPr>
        </p:nvSpPr>
        <p:spPr/>
        <p:txBody>
          <a:bodyPr/>
          <a:lstStyle/>
          <a:p>
            <a:r>
              <a:rPr lang="en-US" dirty="0"/>
              <a:t>Dr. Zack Furness</a:t>
            </a:r>
            <a:br>
              <a:rPr lang="en-US" dirty="0"/>
            </a:br>
            <a:r>
              <a:rPr lang="en-US" dirty="0"/>
              <a:t>Penn State Greater Allegheny</a:t>
            </a:r>
          </a:p>
        </p:txBody>
      </p:sp>
    </p:spTree>
    <p:extLst>
      <p:ext uri="{BB962C8B-B14F-4D97-AF65-F5344CB8AC3E}">
        <p14:creationId xmlns:p14="http://schemas.microsoft.com/office/powerpoint/2010/main" val="5786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C109-F013-E74A-813E-CDAECE22BE2E}"/>
              </a:ext>
            </a:extLst>
          </p:cNvPr>
          <p:cNvSpPr>
            <a:spLocks noGrp="1"/>
          </p:cNvSpPr>
          <p:nvPr>
            <p:ph type="title"/>
          </p:nvPr>
        </p:nvSpPr>
        <p:spPr/>
        <p:txBody>
          <a:bodyPr/>
          <a:lstStyle/>
          <a:p>
            <a:r>
              <a:rPr lang="en-US" dirty="0"/>
              <a:t>There will be a man…</a:t>
            </a:r>
          </a:p>
        </p:txBody>
      </p:sp>
      <p:sp>
        <p:nvSpPr>
          <p:cNvPr id="3" name="Content Placeholder 2">
            <a:extLst>
              <a:ext uri="{FF2B5EF4-FFF2-40B4-BE49-F238E27FC236}">
                <a16:creationId xmlns:a16="http://schemas.microsoft.com/office/drawing/2014/main" id="{234E715D-3719-C349-AE81-FA0F3161E70D}"/>
              </a:ext>
            </a:extLst>
          </p:cNvPr>
          <p:cNvSpPr>
            <a:spLocks noGrp="1"/>
          </p:cNvSpPr>
          <p:nvPr>
            <p:ph idx="1"/>
          </p:nvPr>
        </p:nvSpPr>
        <p:spPr/>
        <p:txBody>
          <a:bodyPr/>
          <a:lstStyle/>
          <a:p>
            <a:pPr marL="0" indent="0">
              <a:buNone/>
            </a:pPr>
            <a:r>
              <a:rPr lang="en-US" b="1" dirty="0"/>
              <a:t>The Great Inventor Story, Version #2: </a:t>
            </a:r>
            <a:r>
              <a:rPr lang="en-US" i="1" dirty="0"/>
              <a:t>The future will be forged by individual geniuses who will do with technology what has never been done before </a:t>
            </a:r>
          </a:p>
          <a:p>
            <a:pPr marL="274320" lvl="1" indent="0">
              <a:buNone/>
            </a:pPr>
            <a:endParaRPr lang="en-US" sz="1400" dirty="0">
              <a:solidFill>
                <a:schemeClr val="accent2"/>
              </a:solidFill>
            </a:endParaRPr>
          </a:p>
          <a:p>
            <a:pPr marL="274320" lvl="1" indent="0">
              <a:buNone/>
            </a:pPr>
            <a:r>
              <a:rPr lang="en-US" sz="1400" dirty="0">
                <a:solidFill>
                  <a:schemeClr val="accent2"/>
                </a:solidFill>
              </a:rPr>
              <a:t>Perhaps. But…</a:t>
            </a:r>
          </a:p>
          <a:p>
            <a:pPr lvl="2"/>
            <a:r>
              <a:rPr lang="en-US" dirty="0"/>
              <a:t>That probably won’t happen.</a:t>
            </a:r>
          </a:p>
          <a:p>
            <a:pPr lvl="2"/>
            <a:r>
              <a:rPr lang="en-US" dirty="0"/>
              <a:t>Because that’s not the way things happen.</a:t>
            </a:r>
          </a:p>
          <a:p>
            <a:pPr lvl="2"/>
            <a:r>
              <a:rPr lang="en-US" dirty="0"/>
              <a:t>Regardless of what </a:t>
            </a:r>
            <a:r>
              <a:rPr lang="en-US" i="1" dirty="0"/>
              <a:t>Forbes </a:t>
            </a:r>
            <a:r>
              <a:rPr lang="en-US" dirty="0"/>
              <a:t>magazine says.</a:t>
            </a:r>
          </a:p>
          <a:p>
            <a:pPr marL="0" indent="0">
              <a:buNone/>
            </a:pPr>
            <a:endParaRPr lang="en-US" b="1" i="1" dirty="0"/>
          </a:p>
          <a:p>
            <a:pPr marL="0" indent="0">
              <a:buNone/>
            </a:pPr>
            <a:endParaRPr lang="en-US" dirty="0"/>
          </a:p>
        </p:txBody>
      </p:sp>
      <p:pic>
        <p:nvPicPr>
          <p:cNvPr id="5" name="Picture 4">
            <a:extLst>
              <a:ext uri="{FF2B5EF4-FFF2-40B4-BE49-F238E27FC236}">
                <a16:creationId xmlns:a16="http://schemas.microsoft.com/office/drawing/2014/main" id="{397F89B7-9E7C-224C-9642-AE713D167B30}"/>
              </a:ext>
            </a:extLst>
          </p:cNvPr>
          <p:cNvPicPr>
            <a:picLocks noChangeAspect="1"/>
          </p:cNvPicPr>
          <p:nvPr/>
        </p:nvPicPr>
        <p:blipFill>
          <a:blip r:embed="rId2"/>
          <a:stretch>
            <a:fillRect/>
          </a:stretch>
        </p:blipFill>
        <p:spPr>
          <a:xfrm>
            <a:off x="5555300" y="2867489"/>
            <a:ext cx="2805246" cy="3759124"/>
          </a:xfrm>
          <a:prstGeom prst="rect">
            <a:avLst/>
          </a:prstGeom>
        </p:spPr>
      </p:pic>
    </p:spTree>
    <p:extLst>
      <p:ext uri="{BB962C8B-B14F-4D97-AF65-F5344CB8AC3E}">
        <p14:creationId xmlns:p14="http://schemas.microsoft.com/office/powerpoint/2010/main" val="189113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766F-7C25-BC48-AFB4-62AB6946B994}"/>
              </a:ext>
            </a:extLst>
          </p:cNvPr>
          <p:cNvSpPr>
            <a:spLocks noGrp="1"/>
          </p:cNvSpPr>
          <p:nvPr>
            <p:ph type="title"/>
          </p:nvPr>
        </p:nvSpPr>
        <p:spPr/>
        <p:txBody>
          <a:bodyPr/>
          <a:lstStyle/>
          <a:p>
            <a:r>
              <a:rPr lang="en-US" dirty="0"/>
              <a:t>R&amp;D: How it really happens</a:t>
            </a:r>
          </a:p>
        </p:txBody>
      </p:sp>
      <p:sp>
        <p:nvSpPr>
          <p:cNvPr id="3" name="Content Placeholder 2">
            <a:extLst>
              <a:ext uri="{FF2B5EF4-FFF2-40B4-BE49-F238E27FC236}">
                <a16:creationId xmlns:a16="http://schemas.microsoft.com/office/drawing/2014/main" id="{7F504D18-EAC2-B34F-8D47-87071237B2A2}"/>
              </a:ext>
            </a:extLst>
          </p:cNvPr>
          <p:cNvSpPr>
            <a:spLocks noGrp="1"/>
          </p:cNvSpPr>
          <p:nvPr>
            <p:ph idx="1"/>
          </p:nvPr>
        </p:nvSpPr>
        <p:spPr/>
        <p:txBody>
          <a:bodyPr/>
          <a:lstStyle/>
          <a:p>
            <a:pPr marL="0" indent="0">
              <a:buNone/>
            </a:pPr>
            <a:r>
              <a:rPr lang="en-US" b="1" dirty="0"/>
              <a:t>The Systematization Of Technological Research</a:t>
            </a:r>
          </a:p>
          <a:p>
            <a:r>
              <a:rPr lang="en-US" dirty="0"/>
              <a:t>In the latter half of the 19</a:t>
            </a:r>
            <a:r>
              <a:rPr lang="en-US" baseline="30000" dirty="0"/>
              <a:t>th</a:t>
            </a:r>
            <a:r>
              <a:rPr lang="en-US" dirty="0"/>
              <a:t> Century, Western Union funds a boom in technological research and hires people like Thomas Edison and Alexander Graham Bell to create things.</a:t>
            </a:r>
          </a:p>
          <a:p>
            <a:r>
              <a:rPr lang="en-US" dirty="0"/>
              <a:t>Following their work at Western Union, both Edison and Bell found their own laboratories and begin funding new experiments and research that leads to the development of commercially viable technologies (such as the phonograph)</a:t>
            </a:r>
          </a:p>
          <a:p>
            <a:r>
              <a:rPr lang="en-US" dirty="0"/>
              <a:t>This model of institutionally funded scientific research proved very influential and became standard practice for companies interested in developing new technologies for the market in the 20</a:t>
            </a:r>
            <a:r>
              <a:rPr lang="en-US" baseline="30000" dirty="0"/>
              <a:t>th</a:t>
            </a:r>
            <a:r>
              <a:rPr lang="en-US" dirty="0"/>
              <a:t> Century.</a:t>
            </a:r>
          </a:p>
          <a:p>
            <a:pPr marL="0" indent="0">
              <a:buNone/>
            </a:pPr>
            <a:endParaRPr lang="en-US" dirty="0"/>
          </a:p>
          <a:p>
            <a:endParaRPr lang="en-US" dirty="0"/>
          </a:p>
        </p:txBody>
      </p:sp>
      <p:pic>
        <p:nvPicPr>
          <p:cNvPr id="4" name="Picture 3">
            <a:extLst>
              <a:ext uri="{FF2B5EF4-FFF2-40B4-BE49-F238E27FC236}">
                <a16:creationId xmlns:a16="http://schemas.microsoft.com/office/drawing/2014/main" id="{781650CF-E7FA-9A48-A4F7-1F1C083A1064}"/>
              </a:ext>
            </a:extLst>
          </p:cNvPr>
          <p:cNvPicPr>
            <a:picLocks noChangeAspect="1"/>
          </p:cNvPicPr>
          <p:nvPr/>
        </p:nvPicPr>
        <p:blipFill>
          <a:blip r:embed="rId2"/>
          <a:stretch>
            <a:fillRect/>
          </a:stretch>
        </p:blipFill>
        <p:spPr>
          <a:xfrm>
            <a:off x="6669105" y="350024"/>
            <a:ext cx="2028793" cy="1452431"/>
          </a:xfrm>
          <a:prstGeom prst="rect">
            <a:avLst/>
          </a:prstGeom>
        </p:spPr>
      </p:pic>
    </p:spTree>
    <p:extLst>
      <p:ext uri="{BB962C8B-B14F-4D97-AF65-F5344CB8AC3E}">
        <p14:creationId xmlns:p14="http://schemas.microsoft.com/office/powerpoint/2010/main" val="324002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0CD-00AB-1C47-9ADA-688D67221C9D}"/>
              </a:ext>
            </a:extLst>
          </p:cNvPr>
          <p:cNvSpPr>
            <a:spLocks noGrp="1"/>
          </p:cNvSpPr>
          <p:nvPr>
            <p:ph type="title"/>
          </p:nvPr>
        </p:nvSpPr>
        <p:spPr>
          <a:xfrm>
            <a:off x="1625346" y="1225296"/>
            <a:ext cx="6960870" cy="3520440"/>
          </a:xfrm>
        </p:spPr>
        <p:txBody>
          <a:bodyPr/>
          <a:lstStyle/>
          <a:p>
            <a:r>
              <a:rPr lang="en-US" dirty="0"/>
              <a:t>How </a:t>
            </a:r>
            <a:r>
              <a:rPr lang="en-US" u="sng" dirty="0"/>
              <a:t>not</a:t>
            </a:r>
            <a:r>
              <a:rPr lang="en-US" i="1" dirty="0"/>
              <a:t> </a:t>
            </a:r>
            <a:r>
              <a:rPr lang="en-US" dirty="0"/>
              <a:t>to think about technology: </a:t>
            </a:r>
            <a:br>
              <a:rPr lang="en-US" sz="4800" dirty="0"/>
            </a:br>
            <a:br>
              <a:rPr lang="en-US" sz="4800" dirty="0"/>
            </a:br>
            <a:r>
              <a:rPr lang="en-US" sz="4800" dirty="0"/>
              <a:t>3. markets appear naturally</a:t>
            </a:r>
          </a:p>
        </p:txBody>
      </p:sp>
      <p:sp>
        <p:nvSpPr>
          <p:cNvPr id="3" name="Text Placeholder 2">
            <a:extLst>
              <a:ext uri="{FF2B5EF4-FFF2-40B4-BE49-F238E27FC236}">
                <a16:creationId xmlns:a16="http://schemas.microsoft.com/office/drawing/2014/main" id="{F438FC80-4278-5845-A99D-C5276734E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396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583C-5497-B845-9549-E147EB1E556E}"/>
              </a:ext>
            </a:extLst>
          </p:cNvPr>
          <p:cNvSpPr>
            <a:spLocks noGrp="1"/>
          </p:cNvSpPr>
          <p:nvPr>
            <p:ph type="title"/>
          </p:nvPr>
        </p:nvSpPr>
        <p:spPr/>
        <p:txBody>
          <a:bodyPr/>
          <a:lstStyle/>
          <a:p>
            <a:r>
              <a:rPr lang="en-US" dirty="0"/>
              <a:t>If you build it, they may not come (and they might use it differently)</a:t>
            </a:r>
          </a:p>
        </p:txBody>
      </p:sp>
      <p:sp>
        <p:nvSpPr>
          <p:cNvPr id="3" name="Content Placeholder 2">
            <a:extLst>
              <a:ext uri="{FF2B5EF4-FFF2-40B4-BE49-F238E27FC236}">
                <a16:creationId xmlns:a16="http://schemas.microsoft.com/office/drawing/2014/main" id="{A473D768-AE3C-8245-AAEC-F667FBF72094}"/>
              </a:ext>
            </a:extLst>
          </p:cNvPr>
          <p:cNvSpPr>
            <a:spLocks noGrp="1"/>
          </p:cNvSpPr>
          <p:nvPr>
            <p:ph idx="1"/>
          </p:nvPr>
        </p:nvSpPr>
        <p:spPr>
          <a:xfrm>
            <a:off x="685800" y="2121408"/>
            <a:ext cx="7772400" cy="4050792"/>
          </a:xfrm>
        </p:spPr>
        <p:txBody>
          <a:bodyPr>
            <a:normAutofit lnSpcReduction="10000"/>
          </a:bodyPr>
          <a:lstStyle/>
          <a:p>
            <a:pPr marL="0" lvl="0" indent="0">
              <a:lnSpc>
                <a:spcPct val="120000"/>
              </a:lnSpc>
              <a:buNone/>
            </a:pPr>
            <a:r>
              <a:rPr lang="en-US" b="1" dirty="0"/>
              <a:t>Faulty Assumption: The market for new technologies appears naturally</a:t>
            </a:r>
            <a:endParaRPr lang="en-US" sz="1800" b="1" i="1" dirty="0">
              <a:solidFill>
                <a:schemeClr val="accent2"/>
              </a:solidFill>
            </a:endParaRPr>
          </a:p>
          <a:p>
            <a:pPr marL="274320" lvl="1" indent="0">
              <a:lnSpc>
                <a:spcPct val="120000"/>
              </a:lnSpc>
              <a:buNone/>
            </a:pPr>
            <a:r>
              <a:rPr lang="en-US" sz="1400" i="1" dirty="0">
                <a:solidFill>
                  <a:schemeClr val="accent2"/>
                </a:solidFill>
              </a:rPr>
              <a:t>On rare occasions, yes. But…</a:t>
            </a:r>
            <a:endParaRPr lang="en-US" sz="1400" b="1" dirty="0"/>
          </a:p>
          <a:p>
            <a:pPr lvl="2"/>
            <a:r>
              <a:rPr lang="en-US" dirty="0"/>
              <a:t>Markets typically have to be created. </a:t>
            </a:r>
          </a:p>
          <a:p>
            <a:pPr lvl="2"/>
            <a:r>
              <a:rPr lang="en-US" dirty="0"/>
              <a:t>People need to be persuaded as consumers – they don’t automatically desire new technologies simply because they exist.</a:t>
            </a:r>
          </a:p>
          <a:p>
            <a:pPr lvl="2"/>
            <a:r>
              <a:rPr lang="en-US" b="1" dirty="0"/>
              <a:t>Example</a:t>
            </a:r>
            <a:r>
              <a:rPr lang="en-US" dirty="0"/>
              <a:t>: The first home computers </a:t>
            </a:r>
          </a:p>
          <a:p>
            <a:pPr marL="0" lvl="0" indent="0">
              <a:lnSpc>
                <a:spcPct val="120000"/>
              </a:lnSpc>
              <a:buNone/>
            </a:pPr>
            <a:r>
              <a:rPr lang="en-US" b="1" dirty="0"/>
              <a:t>Faulty Assumption: Uses are invented along with the technology</a:t>
            </a:r>
            <a:endParaRPr lang="en-US" sz="1800" b="1" i="1" dirty="0">
              <a:solidFill>
                <a:schemeClr val="accent2"/>
              </a:solidFill>
            </a:endParaRPr>
          </a:p>
          <a:p>
            <a:pPr marL="274320" lvl="1" indent="0">
              <a:lnSpc>
                <a:spcPct val="120000"/>
              </a:lnSpc>
              <a:buNone/>
            </a:pPr>
            <a:r>
              <a:rPr lang="en-US" sz="1400" i="1" dirty="0">
                <a:solidFill>
                  <a:schemeClr val="accent2"/>
                </a:solidFill>
              </a:rPr>
              <a:t>On rare occasions, yes. But…</a:t>
            </a:r>
            <a:endParaRPr lang="en-US" b="1" dirty="0"/>
          </a:p>
          <a:p>
            <a:pPr lvl="2"/>
            <a:r>
              <a:rPr lang="en-US" dirty="0"/>
              <a:t>More often than not, uses are created by people who are not involved in developing specific technologies.</a:t>
            </a:r>
          </a:p>
          <a:p>
            <a:pPr lvl="2"/>
            <a:r>
              <a:rPr lang="en-US" b="1" dirty="0"/>
              <a:t>Example</a:t>
            </a:r>
            <a:r>
              <a:rPr lang="en-US" dirty="0"/>
              <a:t>: Turntables used in hip hop</a:t>
            </a:r>
          </a:p>
          <a:p>
            <a:endParaRPr lang="en-US" dirty="0"/>
          </a:p>
        </p:txBody>
      </p:sp>
    </p:spTree>
    <p:extLst>
      <p:ext uri="{BB962C8B-B14F-4D97-AF65-F5344CB8AC3E}">
        <p14:creationId xmlns:p14="http://schemas.microsoft.com/office/powerpoint/2010/main" val="334890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0CD-00AB-1C47-9ADA-688D67221C9D}"/>
              </a:ext>
            </a:extLst>
          </p:cNvPr>
          <p:cNvSpPr>
            <a:spLocks noGrp="1"/>
          </p:cNvSpPr>
          <p:nvPr>
            <p:ph type="title"/>
          </p:nvPr>
        </p:nvSpPr>
        <p:spPr>
          <a:xfrm>
            <a:off x="1625346" y="1225296"/>
            <a:ext cx="6960870" cy="3520440"/>
          </a:xfrm>
        </p:spPr>
        <p:txBody>
          <a:bodyPr/>
          <a:lstStyle/>
          <a:p>
            <a:r>
              <a:rPr lang="en-US" dirty="0"/>
              <a:t>How </a:t>
            </a:r>
            <a:r>
              <a:rPr lang="en-US" u="sng" dirty="0"/>
              <a:t>not</a:t>
            </a:r>
            <a:r>
              <a:rPr lang="en-US" i="1" dirty="0"/>
              <a:t> </a:t>
            </a:r>
            <a:r>
              <a:rPr lang="en-US" dirty="0"/>
              <a:t>to think about technology: </a:t>
            </a:r>
            <a:br>
              <a:rPr lang="en-US" sz="4800" dirty="0"/>
            </a:br>
            <a:br>
              <a:rPr lang="en-US" sz="4800" dirty="0"/>
            </a:br>
            <a:r>
              <a:rPr lang="en-US" sz="4800" dirty="0"/>
              <a:t>4. evolutionary theory</a:t>
            </a:r>
          </a:p>
        </p:txBody>
      </p:sp>
      <p:sp>
        <p:nvSpPr>
          <p:cNvPr id="3" name="Text Placeholder 2">
            <a:extLst>
              <a:ext uri="{FF2B5EF4-FFF2-40B4-BE49-F238E27FC236}">
                <a16:creationId xmlns:a16="http://schemas.microsoft.com/office/drawing/2014/main" id="{F438FC80-4278-5845-A99D-C5276734E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449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Evolutionary Theory of Tech History</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 great deal of theorizing about technology relies on an explicit or tacit belief in an evolutionary theory of technology. Simply put, it’s the idea that technologies endure because they are the best. It has several interrelated premises:</a:t>
            </a:r>
          </a:p>
          <a:p>
            <a:pPr marL="0" indent="0">
              <a:buNone/>
            </a:pPr>
            <a:r>
              <a:rPr lang="en-US" b="1" dirty="0"/>
              <a:t>Survival of the fittest (</a:t>
            </a:r>
            <a:r>
              <a:rPr lang="en-US" b="1" i="1" dirty="0"/>
              <a:t>superior tech displace inferior tech</a:t>
            </a:r>
            <a:r>
              <a:rPr lang="en-US" b="1" dirty="0"/>
              <a:t>)</a:t>
            </a:r>
          </a:p>
          <a:p>
            <a:pPr lvl="2"/>
            <a:r>
              <a:rPr lang="en-US" dirty="0"/>
              <a:t>Many examples would prove otherwise. For instance, people have predicted the demise of print for well over 500 years - initially, because it was seen as inferior to oral communication and, nowadays, because it’s seen as inferior to digital. </a:t>
            </a:r>
          </a:p>
          <a:p>
            <a:pPr lvl="2"/>
            <a:r>
              <a:rPr lang="en-US" dirty="0"/>
              <a:t>Sometimes economic competition suppresses the better technology, often for reasons that have nothing to do with the technology itself. </a:t>
            </a:r>
          </a:p>
          <a:p>
            <a:pPr lvl="3"/>
            <a:r>
              <a:rPr lang="en-US" b="1" dirty="0"/>
              <a:t>Example</a:t>
            </a:r>
            <a:r>
              <a:rPr lang="en-US" dirty="0"/>
              <a:t>: </a:t>
            </a:r>
            <a:r>
              <a:rPr lang="en-US" dirty="0">
                <a:hlinkClick r:id="rId2"/>
              </a:rPr>
              <a:t>Betamax versus VHS</a:t>
            </a:r>
            <a:r>
              <a:rPr lang="en-US" dirty="0"/>
              <a:t>. Betamax had a better picture and sound (at the time) but the tapes were only 1.5 hours long. This proved to be a huge marketing blunder because you needed more than one tape to watch a typical movie. The booming video rental industry stopped carrying them in favor of 2-hr VHS tapes.</a:t>
            </a:r>
          </a:p>
          <a:p>
            <a:pPr lvl="2"/>
            <a:r>
              <a:rPr lang="en-US" dirty="0"/>
              <a:t>Also, many new technologies appear because of </a:t>
            </a:r>
            <a:r>
              <a:rPr lang="en-US" i="1" dirty="0"/>
              <a:t>invented necessity </a:t>
            </a:r>
            <a:r>
              <a:rPr lang="en-US" dirty="0"/>
              <a:t>(such as email or cell phones). </a:t>
            </a:r>
          </a:p>
        </p:txBody>
      </p:sp>
      <p:pic>
        <p:nvPicPr>
          <p:cNvPr id="5" name="Picture 4">
            <a:extLst>
              <a:ext uri="{FF2B5EF4-FFF2-40B4-BE49-F238E27FC236}">
                <a16:creationId xmlns:a16="http://schemas.microsoft.com/office/drawing/2014/main" id="{782498B6-BE15-4D42-9328-297C8BA3D79F}"/>
              </a:ext>
            </a:extLst>
          </p:cNvPr>
          <p:cNvPicPr>
            <a:picLocks noChangeAspect="1"/>
          </p:cNvPicPr>
          <p:nvPr/>
        </p:nvPicPr>
        <p:blipFill>
          <a:blip r:embed="rId3"/>
          <a:stretch>
            <a:fillRect/>
          </a:stretch>
        </p:blipFill>
        <p:spPr>
          <a:xfrm>
            <a:off x="3578868" y="5701655"/>
            <a:ext cx="2002317" cy="941089"/>
          </a:xfrm>
          <a:prstGeom prst="rect">
            <a:avLst/>
          </a:prstGeom>
        </p:spPr>
      </p:pic>
    </p:spTree>
    <p:extLst>
      <p:ext uri="{BB962C8B-B14F-4D97-AF65-F5344CB8AC3E}">
        <p14:creationId xmlns:p14="http://schemas.microsoft.com/office/powerpoint/2010/main" val="60292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DD06-0FC1-0946-8B09-39F242D8F877}"/>
              </a:ext>
            </a:extLst>
          </p:cNvPr>
          <p:cNvSpPr>
            <a:spLocks noGrp="1"/>
          </p:cNvSpPr>
          <p:nvPr>
            <p:ph type="title"/>
          </p:nvPr>
        </p:nvSpPr>
        <p:spPr/>
        <p:txBody>
          <a:bodyPr/>
          <a:lstStyle/>
          <a:p>
            <a:r>
              <a:rPr lang="en-US" dirty="0"/>
              <a:t>Evolutionary Theory of Tech (Cont.)</a:t>
            </a:r>
          </a:p>
        </p:txBody>
      </p:sp>
      <p:sp>
        <p:nvSpPr>
          <p:cNvPr id="3" name="Content Placeholder 2">
            <a:extLst>
              <a:ext uri="{FF2B5EF4-FFF2-40B4-BE49-F238E27FC236}">
                <a16:creationId xmlns:a16="http://schemas.microsoft.com/office/drawing/2014/main" id="{23A825C2-C47E-DE4D-B096-F0B0F1C8276A}"/>
              </a:ext>
            </a:extLst>
          </p:cNvPr>
          <p:cNvSpPr>
            <a:spLocks noGrp="1"/>
          </p:cNvSpPr>
          <p:nvPr>
            <p:ph idx="1"/>
          </p:nvPr>
        </p:nvSpPr>
        <p:spPr/>
        <p:txBody>
          <a:bodyPr>
            <a:normAutofit fontScale="85000" lnSpcReduction="20000"/>
          </a:bodyPr>
          <a:lstStyle/>
          <a:p>
            <a:pPr marL="0" indent="0">
              <a:buNone/>
            </a:pPr>
            <a:r>
              <a:rPr lang="en-US" b="1" i="1" dirty="0"/>
              <a:t>“The best of all possible worlds”</a:t>
            </a:r>
          </a:p>
          <a:p>
            <a:pPr lvl="2"/>
            <a:r>
              <a:rPr lang="en-US" dirty="0"/>
              <a:t>In a nutshell, this is belief that our current use of technologies allows us to create the best world that’s possible. </a:t>
            </a:r>
          </a:p>
          <a:p>
            <a:pPr lvl="2"/>
            <a:r>
              <a:rPr lang="en-US" dirty="0"/>
              <a:t>However, there are many social and contextual factors that mitigate against technology realizing its potential. For instance, existing technologies could be used to remedy world hunger and eliminate poverty, but this doesn’t happen for ideological reasons (such actions are “communist” and therefore deemed bad, antithetical to capitalism, etc.). </a:t>
            </a:r>
          </a:p>
          <a:p>
            <a:pPr marL="0" indent="0">
              <a:buNone/>
            </a:pPr>
            <a:r>
              <a:rPr lang="en-US" b="1" dirty="0"/>
              <a:t>Triumphalism (</a:t>
            </a:r>
            <a:r>
              <a:rPr lang="en-US" b="1" i="1" dirty="0"/>
              <a:t>the idea of inevitability</a:t>
            </a:r>
            <a:r>
              <a:rPr lang="en-US" b="1" dirty="0"/>
              <a:t>)</a:t>
            </a:r>
          </a:p>
          <a:p>
            <a:pPr lvl="2"/>
            <a:r>
              <a:rPr lang="en-US" dirty="0"/>
              <a:t>This is the notion that there is a natural, inevitable progression of technology throughout human history that cannot be stopped. </a:t>
            </a:r>
          </a:p>
          <a:p>
            <a:pPr lvl="2"/>
            <a:r>
              <a:rPr lang="en-US" dirty="0"/>
              <a:t>This implies that newer technologies are inherently better than old ones. But there are plenty of things that we sacrifice for newness, such as compatibility with other technologies we use or being subject to </a:t>
            </a:r>
            <a:r>
              <a:rPr lang="en-US" i="1" dirty="0"/>
              <a:t>planned obsolescence </a:t>
            </a:r>
            <a:r>
              <a:rPr lang="en-US" dirty="0"/>
              <a:t>in newer designs.</a:t>
            </a:r>
          </a:p>
          <a:p>
            <a:pPr lvl="3"/>
            <a:r>
              <a:rPr lang="en-US" b="1" dirty="0"/>
              <a:t>Example</a:t>
            </a:r>
            <a:r>
              <a:rPr lang="en-US" dirty="0"/>
              <a:t>: </a:t>
            </a:r>
            <a:r>
              <a:rPr lang="en-US" dirty="0">
                <a:hlinkClick r:id="rId2"/>
              </a:rPr>
              <a:t>Eliminating the headphone jack in the newest iPhones</a:t>
            </a:r>
            <a:r>
              <a:rPr lang="en-US" dirty="0"/>
              <a:t>.</a:t>
            </a:r>
          </a:p>
          <a:p>
            <a:pPr lvl="2"/>
            <a:r>
              <a:rPr lang="en-US" dirty="0"/>
              <a:t>Also, sometimes we go back to using “old” technologies because we realize they are actually better (in terms of quality, ease of use, cost) than ones that once replaced them.</a:t>
            </a:r>
          </a:p>
          <a:p>
            <a:pPr lvl="3"/>
            <a:r>
              <a:rPr lang="en-US" b="1" dirty="0"/>
              <a:t>Example</a:t>
            </a:r>
            <a:r>
              <a:rPr lang="en-US" dirty="0"/>
              <a:t>: </a:t>
            </a:r>
            <a:r>
              <a:rPr lang="en-US" dirty="0">
                <a:hlinkClick r:id="rId3"/>
              </a:rPr>
              <a:t>Vinyl record sales hit a 25-year high in 2017</a:t>
            </a:r>
            <a:r>
              <a:rPr lang="en-US" dirty="0"/>
              <a:t> and </a:t>
            </a:r>
            <a:r>
              <a:rPr lang="en-US" dirty="0">
                <a:hlinkClick r:id="rId4"/>
              </a:rPr>
              <a:t>cassette sales grew by 74% in 2016</a:t>
            </a:r>
            <a:r>
              <a:rPr lang="en-US" dirty="0"/>
              <a:t>, whereas CDs – once heralded as the superior format – </a:t>
            </a:r>
            <a:r>
              <a:rPr lang="en-US" dirty="0">
                <a:hlinkClick r:id="rId5"/>
              </a:rPr>
              <a:t>are now almost obsolete</a:t>
            </a:r>
            <a:r>
              <a:rPr lang="en-US" dirty="0"/>
              <a:t>.</a:t>
            </a:r>
          </a:p>
        </p:txBody>
      </p:sp>
    </p:spTree>
    <p:extLst>
      <p:ext uri="{BB962C8B-B14F-4D97-AF65-F5344CB8AC3E}">
        <p14:creationId xmlns:p14="http://schemas.microsoft.com/office/powerpoint/2010/main" val="184031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209D-5E73-FA45-82CE-26D33F8670FC}"/>
              </a:ext>
            </a:extLst>
          </p:cNvPr>
          <p:cNvSpPr>
            <a:spLocks noGrp="1"/>
          </p:cNvSpPr>
          <p:nvPr>
            <p:ph type="title"/>
          </p:nvPr>
        </p:nvSpPr>
        <p:spPr>
          <a:xfrm>
            <a:off x="6428527" y="305525"/>
            <a:ext cx="2916195" cy="560157"/>
          </a:xfrm>
        </p:spPr>
        <p:txBody>
          <a:bodyPr>
            <a:normAutofit fontScale="90000"/>
          </a:bodyPr>
          <a:lstStyle/>
          <a:p>
            <a:r>
              <a:rPr lang="en-US" sz="2700" dirty="0"/>
              <a:t>Why inventions fail</a:t>
            </a:r>
            <a:br>
              <a:rPr lang="en-US" sz="2700" dirty="0"/>
            </a:br>
            <a:r>
              <a:rPr lang="en-US" sz="2700" dirty="0"/>
              <a:t>(it’s not ‘evolution’)</a:t>
            </a:r>
          </a:p>
        </p:txBody>
      </p:sp>
      <p:pic>
        <p:nvPicPr>
          <p:cNvPr id="6" name="Picture Placeholder 5">
            <a:extLst>
              <a:ext uri="{FF2B5EF4-FFF2-40B4-BE49-F238E27FC236}">
                <a16:creationId xmlns:a16="http://schemas.microsoft.com/office/drawing/2014/main" id="{F4C5267D-5EC5-6143-8F68-8F8617F20CD9}"/>
              </a:ext>
            </a:extLst>
          </p:cNvPr>
          <p:cNvPicPr>
            <a:picLocks noGrp="1" noChangeAspect="1"/>
          </p:cNvPicPr>
          <p:nvPr>
            <p:ph type="pic" idx="1"/>
          </p:nvPr>
        </p:nvPicPr>
        <p:blipFill>
          <a:blip r:embed="rId2"/>
          <a:srcRect t="8090" b="8090"/>
          <a:stretch>
            <a:fillRect/>
          </a:stretch>
        </p:blipFill>
        <p:spPr>
          <a:xfrm>
            <a:off x="0" y="0"/>
            <a:ext cx="6227805" cy="6858000"/>
          </a:xfrm>
        </p:spPr>
      </p:pic>
      <p:sp>
        <p:nvSpPr>
          <p:cNvPr id="4" name="Text Placeholder 3">
            <a:extLst>
              <a:ext uri="{FF2B5EF4-FFF2-40B4-BE49-F238E27FC236}">
                <a16:creationId xmlns:a16="http://schemas.microsoft.com/office/drawing/2014/main" id="{53A195A6-1AD5-1E4B-AB3B-07C6CA7B236E}"/>
              </a:ext>
            </a:extLst>
          </p:cNvPr>
          <p:cNvSpPr>
            <a:spLocks noGrp="1"/>
          </p:cNvSpPr>
          <p:nvPr>
            <p:ph type="body" sz="half" idx="2"/>
          </p:nvPr>
        </p:nvSpPr>
        <p:spPr>
          <a:xfrm>
            <a:off x="6368569" y="971141"/>
            <a:ext cx="2634666" cy="5181083"/>
          </a:xfrm>
        </p:spPr>
        <p:txBody>
          <a:bodyPr>
            <a:normAutofit fontScale="92500"/>
          </a:bodyPr>
          <a:lstStyle/>
          <a:p>
            <a:r>
              <a:rPr lang="en-US" b="1" dirty="0">
                <a:solidFill>
                  <a:schemeClr val="tx1"/>
                </a:solidFill>
              </a:rPr>
              <a:t>Example</a:t>
            </a:r>
            <a:r>
              <a:rPr lang="en-US" dirty="0">
                <a:solidFill>
                  <a:schemeClr val="tx1"/>
                </a:solidFill>
              </a:rPr>
              <a:t>: The </a:t>
            </a:r>
            <a:r>
              <a:rPr lang="en-US" b="1" dirty="0">
                <a:solidFill>
                  <a:schemeClr val="tx1"/>
                </a:solidFill>
                <a:hlinkClick r:id="rId3"/>
              </a:rPr>
              <a:t>Picturephone</a:t>
            </a:r>
            <a:r>
              <a:rPr lang="en-US" dirty="0">
                <a:solidFill>
                  <a:schemeClr val="tx1"/>
                </a:solidFill>
              </a:rPr>
              <a:t> </a:t>
            </a:r>
            <a:r>
              <a:rPr lang="en-US" sz="1050" dirty="0">
                <a:solidFill>
                  <a:schemeClr val="tx1"/>
                </a:solidFill>
              </a:rPr>
              <a:t>(</a:t>
            </a:r>
            <a:r>
              <a:rPr lang="en-US" sz="1050" i="1" dirty="0">
                <a:solidFill>
                  <a:schemeClr val="tx1"/>
                </a:solidFill>
              </a:rPr>
              <a:t>not to be confused with Beyoncé’s </a:t>
            </a:r>
            <a:r>
              <a:rPr lang="en-US" sz="1050" b="1" i="1" dirty="0">
                <a:solidFill>
                  <a:schemeClr val="tx1"/>
                </a:solidFill>
                <a:hlinkClick r:id="rId4"/>
              </a:rPr>
              <a:t>Video Phone</a:t>
            </a:r>
            <a:r>
              <a:rPr lang="en-US" sz="1050" dirty="0">
                <a:solidFill>
                  <a:schemeClr val="tx1"/>
                </a:solidFill>
              </a:rPr>
              <a:t>)</a:t>
            </a:r>
            <a:br>
              <a:rPr lang="en-US" sz="1050" dirty="0">
                <a:solidFill>
                  <a:schemeClr val="tx1"/>
                </a:solidFill>
              </a:rPr>
            </a:br>
            <a:endParaRPr lang="en-US" sz="1050" dirty="0">
              <a:solidFill>
                <a:schemeClr val="tx1"/>
              </a:solidFill>
            </a:endParaRPr>
          </a:p>
          <a:p>
            <a:r>
              <a:rPr lang="en-US" dirty="0">
                <a:solidFill>
                  <a:schemeClr val="tx1"/>
                </a:solidFill>
              </a:rPr>
              <a:t>AT&amp;T debuted it at the 1964 New York World’s Fair and marketed it unsuccessfully in the 60s and 70s even though it worked and seemed like a clear ‘evolution’ from the standard telephone. </a:t>
            </a:r>
          </a:p>
          <a:p>
            <a:r>
              <a:rPr lang="en-US" dirty="0">
                <a:solidFill>
                  <a:schemeClr val="tx1"/>
                </a:solidFill>
              </a:rPr>
              <a:t>So, </a:t>
            </a:r>
            <a:r>
              <a:rPr lang="en-US" i="1" dirty="0">
                <a:solidFill>
                  <a:schemeClr val="tx1"/>
                </a:solidFill>
              </a:rPr>
              <a:t>why did it fail</a:t>
            </a:r>
            <a:r>
              <a:rPr lang="en-US" dirty="0">
                <a:solidFill>
                  <a:schemeClr val="tx1"/>
                </a:solidFill>
              </a:rPr>
              <a:t>? Because:</a:t>
            </a:r>
          </a:p>
          <a:p>
            <a:pPr marL="285750" indent="-285750">
              <a:buFont typeface="Arial" panose="020B0604020202020204" pitchFamily="34" charset="0"/>
              <a:buChar char="•"/>
            </a:pPr>
            <a:r>
              <a:rPr lang="en-US" i="1" dirty="0">
                <a:solidFill>
                  <a:schemeClr val="tx1"/>
                </a:solidFill>
              </a:rPr>
              <a:t>Lots of people have to own them to communicate.</a:t>
            </a:r>
          </a:p>
          <a:p>
            <a:pPr marL="285750" indent="-285750">
              <a:buFont typeface="Arial" panose="020B0604020202020204" pitchFamily="34" charset="0"/>
              <a:buChar char="•"/>
            </a:pPr>
            <a:r>
              <a:rPr lang="en-US" i="1" dirty="0">
                <a:solidFill>
                  <a:schemeClr val="tx1"/>
                </a:solidFill>
              </a:rPr>
              <a:t>Very expensive equipment and monthly bills.</a:t>
            </a:r>
          </a:p>
          <a:p>
            <a:pPr marL="285750" indent="-285750">
              <a:buFont typeface="Arial" panose="020B0604020202020204" pitchFamily="34" charset="0"/>
              <a:buChar char="•"/>
            </a:pPr>
            <a:r>
              <a:rPr lang="en-US" i="1" dirty="0">
                <a:solidFill>
                  <a:schemeClr val="tx1"/>
                </a:solidFill>
              </a:rPr>
              <a:t>People often don’t want to be seen when they’re on the phone (</a:t>
            </a:r>
            <a:r>
              <a:rPr lang="en-US" i="1" dirty="0">
                <a:solidFill>
                  <a:schemeClr val="tx1"/>
                </a:solidFill>
                <a:hlinkClick r:id="rId5"/>
              </a:rPr>
              <a:t>for example</a:t>
            </a:r>
            <a:r>
              <a:rPr lang="en-US" i="1" dirty="0">
                <a:solidFill>
                  <a:schemeClr val="tx1"/>
                </a:solidFill>
              </a:rPr>
              <a:t>).</a:t>
            </a:r>
          </a:p>
          <a:p>
            <a:r>
              <a:rPr lang="en-US" dirty="0">
                <a:solidFill>
                  <a:schemeClr val="tx1"/>
                </a:solidFill>
              </a:rPr>
              <a:t>THE MORALS TO THIS STORY: </a:t>
            </a:r>
          </a:p>
          <a:p>
            <a:r>
              <a:rPr lang="en-US" dirty="0">
                <a:solidFill>
                  <a:schemeClr val="tx1"/>
                </a:solidFill>
              </a:rPr>
              <a:t>1. Newer isn’t always better.</a:t>
            </a:r>
          </a:p>
          <a:p>
            <a:r>
              <a:rPr lang="en-US" dirty="0">
                <a:solidFill>
                  <a:schemeClr val="tx1"/>
                </a:solidFill>
              </a:rPr>
              <a:t>2. Technology doesn’t always progress in a straight line.</a:t>
            </a:r>
          </a:p>
          <a:p>
            <a:endParaRPr lang="en-US" dirty="0">
              <a:solidFill>
                <a:schemeClr val="tx1"/>
              </a:solidFill>
            </a:endParaRPr>
          </a:p>
        </p:txBody>
      </p:sp>
    </p:spTree>
    <p:extLst>
      <p:ext uri="{BB962C8B-B14F-4D97-AF65-F5344CB8AC3E}">
        <p14:creationId xmlns:p14="http://schemas.microsoft.com/office/powerpoint/2010/main" val="240324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1673B-0727-DA4B-9199-5B617C5C818A}"/>
              </a:ext>
            </a:extLst>
          </p:cNvPr>
          <p:cNvSpPr>
            <a:spLocks noGrp="1"/>
          </p:cNvSpPr>
          <p:nvPr>
            <p:ph type="title"/>
          </p:nvPr>
        </p:nvSpPr>
        <p:spPr/>
        <p:txBody>
          <a:bodyPr/>
          <a:lstStyle/>
          <a:p>
            <a:r>
              <a:rPr lang="en-US" dirty="0"/>
              <a:t>Communication (Technologies) as culture</a:t>
            </a:r>
          </a:p>
        </p:txBody>
      </p:sp>
      <p:sp>
        <p:nvSpPr>
          <p:cNvPr id="5" name="Text Placeholder 4">
            <a:extLst>
              <a:ext uri="{FF2B5EF4-FFF2-40B4-BE49-F238E27FC236}">
                <a16:creationId xmlns:a16="http://schemas.microsoft.com/office/drawing/2014/main" id="{DCCA34F9-583F-4544-A7A4-0910D6EB5B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881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7C9-7E25-6D4F-9AB4-4DBAFDA73FF5}"/>
              </a:ext>
            </a:extLst>
          </p:cNvPr>
          <p:cNvSpPr>
            <a:spLocks noGrp="1"/>
          </p:cNvSpPr>
          <p:nvPr>
            <p:ph type="title"/>
          </p:nvPr>
        </p:nvSpPr>
        <p:spPr/>
        <p:txBody>
          <a:bodyPr/>
          <a:lstStyle/>
          <a:p>
            <a:r>
              <a:rPr lang="en-US" dirty="0"/>
              <a:t>Getting beyond inventors &amp; ‘fitness’</a:t>
            </a:r>
          </a:p>
        </p:txBody>
      </p:sp>
      <p:sp>
        <p:nvSpPr>
          <p:cNvPr id="3" name="Content Placeholder 2">
            <a:extLst>
              <a:ext uri="{FF2B5EF4-FFF2-40B4-BE49-F238E27FC236}">
                <a16:creationId xmlns:a16="http://schemas.microsoft.com/office/drawing/2014/main" id="{7D3114CC-033D-5F4F-B435-469FE7D03DB7}"/>
              </a:ext>
            </a:extLst>
          </p:cNvPr>
          <p:cNvSpPr>
            <a:spLocks noGrp="1"/>
          </p:cNvSpPr>
          <p:nvPr>
            <p:ph idx="1"/>
          </p:nvPr>
        </p:nvSpPr>
        <p:spPr>
          <a:xfrm>
            <a:off x="685800" y="1955180"/>
            <a:ext cx="7772400" cy="4230030"/>
          </a:xfrm>
        </p:spPr>
        <p:txBody>
          <a:bodyPr>
            <a:normAutofit fontScale="77500" lnSpcReduction="20000"/>
          </a:bodyPr>
          <a:lstStyle/>
          <a:p>
            <a:pPr marL="0" indent="0">
              <a:buNone/>
            </a:pPr>
            <a:r>
              <a:rPr lang="en-US" dirty="0"/>
              <a:t>In contrast to a number of the trends described thus far, there is a rich body of scholarship that demonstrates how one can study media and communication technologies in an appropriate historical, political and cultural context. </a:t>
            </a:r>
          </a:p>
          <a:p>
            <a:pPr marL="0" indent="0">
              <a:buNone/>
            </a:pPr>
            <a:r>
              <a:rPr lang="en-US" dirty="0"/>
              <a:t>In addition to essays and books cited in the sections above, this week’s reading on early radio listening provides an excellent example, inasmuch as the author, Richard </a:t>
            </a:r>
            <a:r>
              <a:rPr lang="en-US" dirty="0" err="1"/>
              <a:t>Butsch</a:t>
            </a:r>
            <a:r>
              <a:rPr lang="en-US" dirty="0"/>
              <a:t>, explores listening as a cultural practice that’s informed by:</a:t>
            </a:r>
            <a:br>
              <a:rPr lang="en-US" dirty="0"/>
            </a:br>
            <a:endParaRPr lang="en-US" dirty="0"/>
          </a:p>
          <a:p>
            <a:pPr lvl="2"/>
            <a:r>
              <a:rPr lang="en-US" sz="1800" dirty="0"/>
              <a:t>gender dynamics (</a:t>
            </a:r>
            <a:r>
              <a:rPr lang="en-US" sz="1800" i="1" dirty="0"/>
              <a:t>who listeners are</a:t>
            </a:r>
            <a:r>
              <a:rPr lang="en-US" sz="1800" dirty="0"/>
              <a:t>)</a:t>
            </a:r>
          </a:p>
          <a:p>
            <a:pPr lvl="2"/>
            <a:r>
              <a:rPr lang="en-US" sz="1800" dirty="0"/>
              <a:t>technical knowledge (</a:t>
            </a:r>
            <a:r>
              <a:rPr lang="en-US" sz="1800" i="1" dirty="0"/>
              <a:t>what listeners know</a:t>
            </a:r>
            <a:r>
              <a:rPr lang="en-US" sz="1800" dirty="0"/>
              <a:t>)</a:t>
            </a:r>
          </a:p>
          <a:p>
            <a:pPr lvl="2"/>
            <a:r>
              <a:rPr lang="en-US" sz="1800" dirty="0"/>
              <a:t>shifting ideas about public and private spaces (</a:t>
            </a:r>
            <a:r>
              <a:rPr lang="en-US" sz="1800" i="1" dirty="0"/>
              <a:t>where listeners listen</a:t>
            </a:r>
            <a:r>
              <a:rPr lang="en-US" sz="1800" dirty="0"/>
              <a:t>)</a:t>
            </a:r>
          </a:p>
          <a:p>
            <a:pPr lvl="2"/>
            <a:r>
              <a:rPr lang="en-US" sz="1800" dirty="0"/>
              <a:t>various kinds of media representation that help to define the role of the audience (</a:t>
            </a:r>
            <a:r>
              <a:rPr lang="en-US" sz="1800" i="1" dirty="0"/>
              <a:t>what listeners do</a:t>
            </a:r>
            <a:r>
              <a:rPr lang="en-US" sz="1800" dirty="0"/>
              <a:t>) and the act of listening itself (</a:t>
            </a:r>
            <a:r>
              <a:rPr lang="en-US" sz="1800" i="1" dirty="0"/>
              <a:t>what it means</a:t>
            </a:r>
            <a:r>
              <a:rPr lang="en-US" sz="1800" dirty="0"/>
              <a:t>)</a:t>
            </a:r>
          </a:p>
          <a:p>
            <a:pPr marL="0" indent="0">
              <a:buNone/>
            </a:pPr>
            <a:r>
              <a:rPr lang="en-US" dirty="0"/>
              <a:t>Susan Douglas’s work is another stellar example of cultural analysis that offers a complex account of radio’s history that moves beyond  ‘great inventor’ narratives of it’s origins. Radio, as Douglas shows in her book </a:t>
            </a:r>
            <a:r>
              <a:rPr lang="en-US" i="1" dirty="0"/>
              <a:t>Inventing American Broadcasting</a:t>
            </a:r>
            <a:r>
              <a:rPr lang="en-US" dirty="0"/>
              <a:t>, wasn’t simply an invention brought into the world like a fully formed baby. Rather, it was developed from the work of a number of different groups and institutions, including the US military, corporations, entrepreneurs, universities and hobbyists (all of which, incidentally, are similarly responsible for the development of the Internet decades later).</a:t>
            </a:r>
          </a:p>
        </p:txBody>
      </p:sp>
    </p:spTree>
    <p:extLst>
      <p:ext uri="{BB962C8B-B14F-4D97-AF65-F5344CB8AC3E}">
        <p14:creationId xmlns:p14="http://schemas.microsoft.com/office/powerpoint/2010/main" val="124674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p:txBody>
          <a:bodyPr>
            <a:normAutofit fontScale="92500"/>
          </a:bodyPr>
          <a:lstStyle/>
          <a:p>
            <a:pPr marL="0" indent="0">
              <a:buNone/>
            </a:pPr>
            <a:r>
              <a:rPr lang="en-US" sz="2800" dirty="0"/>
              <a:t>Communication scholar, Jonathan Sterne, rightly describes technology as a constellation of:</a:t>
            </a:r>
            <a:br>
              <a:rPr lang="en-US" dirty="0"/>
            </a:br>
            <a:endParaRPr lang="en-US" dirty="0"/>
          </a:p>
          <a:p>
            <a:pPr lvl="1"/>
            <a:r>
              <a:rPr lang="en-US" sz="2800" dirty="0"/>
              <a:t>Tools, Containers, Devices</a:t>
            </a:r>
            <a:r>
              <a:rPr lang="en-US" sz="2800" dirty="0">
                <a:solidFill>
                  <a:schemeClr val="accent2"/>
                </a:solidFill>
              </a:rPr>
              <a:t>*</a:t>
            </a:r>
          </a:p>
          <a:p>
            <a:pPr lvl="1"/>
            <a:r>
              <a:rPr lang="en-US" sz="2800" dirty="0"/>
              <a:t>Practices, Ways of Doing Things, Techniques</a:t>
            </a:r>
          </a:p>
          <a:p>
            <a:pPr lvl="1"/>
            <a:r>
              <a:rPr lang="en-US" sz="2800" dirty="0"/>
              <a:t>Ideas, Beliefs, Experiences</a:t>
            </a:r>
          </a:p>
          <a:p>
            <a:pPr lvl="1"/>
            <a:r>
              <a:rPr lang="en-US" sz="2800" dirty="0"/>
              <a:t>Institutions, Traditions</a:t>
            </a:r>
          </a:p>
          <a:p>
            <a:pPr lvl="1"/>
            <a:endParaRPr lang="en-US" dirty="0"/>
          </a:p>
          <a:p>
            <a:pPr marL="822960" lvl="3" indent="0">
              <a:buNone/>
            </a:pPr>
            <a:r>
              <a:rPr lang="en-US" dirty="0">
                <a:solidFill>
                  <a:schemeClr val="tx2"/>
                </a:solidFill>
              </a:rPr>
              <a:t>				</a:t>
            </a:r>
          </a:p>
          <a:p>
            <a:pPr marL="822960" lvl="3" indent="0">
              <a:buNone/>
            </a:pPr>
            <a:r>
              <a:rPr lang="en-US" dirty="0">
                <a:solidFill>
                  <a:schemeClr val="tx2"/>
                </a:solidFill>
              </a:rPr>
              <a:t>			</a:t>
            </a:r>
            <a:r>
              <a:rPr lang="en-US" dirty="0">
                <a:solidFill>
                  <a:schemeClr val="accent2"/>
                </a:solidFill>
              </a:rPr>
              <a:t>*including the human body</a:t>
            </a:r>
          </a:p>
        </p:txBody>
      </p:sp>
    </p:spTree>
    <p:extLst>
      <p:ext uri="{BB962C8B-B14F-4D97-AF65-F5344CB8AC3E}">
        <p14:creationId xmlns:p14="http://schemas.microsoft.com/office/powerpoint/2010/main" val="207018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Forces that shaped the development of radio (1890</a:t>
            </a:r>
            <a:r>
              <a:rPr lang="en-US" cap="none" dirty="0"/>
              <a:t>s – 1920s)</a:t>
            </a:r>
            <a:endParaRPr lang="en-US" dirty="0"/>
          </a:p>
        </p:txBody>
      </p:sp>
      <p:sp>
        <p:nvSpPr>
          <p:cNvPr id="3" name="Text Placeholder 2"/>
          <p:cNvSpPr>
            <a:spLocks noGrp="1"/>
          </p:cNvSpPr>
          <p:nvPr>
            <p:ph type="body" idx="1"/>
          </p:nvPr>
        </p:nvSpPr>
        <p:spPr/>
        <p:txBody>
          <a:bodyPr/>
          <a:lstStyle/>
          <a:p>
            <a:r>
              <a:rPr lang="en-US" dirty="0"/>
              <a:t>Notes adapted from Susan Douglas, </a:t>
            </a:r>
            <a:r>
              <a:rPr lang="en-US" i="1" dirty="0"/>
              <a:t>Inventing American Broadcasting</a:t>
            </a:r>
            <a:endParaRPr lang="en-US" dirty="0"/>
          </a:p>
        </p:txBody>
      </p:sp>
    </p:spTree>
    <p:extLst>
      <p:ext uri="{BB962C8B-B14F-4D97-AF65-F5344CB8AC3E}">
        <p14:creationId xmlns:p14="http://schemas.microsoft.com/office/powerpoint/2010/main" val="160597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4C0D1-0B65-C94E-9C14-B19D40D6C3BF}"/>
              </a:ext>
            </a:extLst>
          </p:cNvPr>
          <p:cNvSpPr>
            <a:spLocks noGrp="1"/>
          </p:cNvSpPr>
          <p:nvPr>
            <p:ph type="title"/>
          </p:nvPr>
        </p:nvSpPr>
        <p:spPr/>
        <p:txBody>
          <a:bodyPr/>
          <a:lstStyle/>
          <a:p>
            <a:r>
              <a:rPr lang="en-US" dirty="0"/>
              <a:t>The Military</a:t>
            </a:r>
          </a:p>
        </p:txBody>
      </p:sp>
      <p:sp>
        <p:nvSpPr>
          <p:cNvPr id="5" name="Content Placeholder 4">
            <a:extLst>
              <a:ext uri="{FF2B5EF4-FFF2-40B4-BE49-F238E27FC236}">
                <a16:creationId xmlns:a16="http://schemas.microsoft.com/office/drawing/2014/main" id="{17C70828-DEF2-9546-AF47-3588367AB1DA}"/>
              </a:ext>
            </a:extLst>
          </p:cNvPr>
          <p:cNvSpPr>
            <a:spLocks noGrp="1"/>
          </p:cNvSpPr>
          <p:nvPr>
            <p:ph idx="1"/>
          </p:nvPr>
        </p:nvSpPr>
        <p:spPr/>
        <p:txBody>
          <a:bodyPr/>
          <a:lstStyle/>
          <a:p>
            <a:r>
              <a:rPr lang="en-US" dirty="0"/>
              <a:t>Was interested in finding ways to transmit messages without wires, particularly for the Navy. </a:t>
            </a:r>
          </a:p>
          <a:p>
            <a:r>
              <a:rPr lang="en-US" dirty="0"/>
              <a:t>Particularly interested in utilizing wires transmissions for sending coded messages (secret communication) to link ships and coordinate actions.</a:t>
            </a:r>
          </a:p>
          <a:p>
            <a:r>
              <a:rPr lang="en-US" dirty="0"/>
              <a:t>For more about the Navy’s use of radio around the turn of the 20</a:t>
            </a:r>
            <a:r>
              <a:rPr lang="en-US" baseline="30000" dirty="0"/>
              <a:t>th</a:t>
            </a:r>
            <a:r>
              <a:rPr lang="en-US" dirty="0"/>
              <a:t> Century, see chapter four in Susan J. Douglas, </a:t>
            </a:r>
            <a:r>
              <a:rPr lang="en-US" i="1" dirty="0"/>
              <a:t>Inventing American Broadcasting 1899-1922</a:t>
            </a:r>
            <a:r>
              <a:rPr lang="en-US" dirty="0"/>
              <a:t> (Johns Hopkins Press, 1987), 102-143.</a:t>
            </a:r>
          </a:p>
          <a:p>
            <a:endParaRPr lang="en-US" dirty="0"/>
          </a:p>
        </p:txBody>
      </p:sp>
    </p:spTree>
    <p:extLst>
      <p:ext uri="{BB962C8B-B14F-4D97-AF65-F5344CB8AC3E}">
        <p14:creationId xmlns:p14="http://schemas.microsoft.com/office/powerpoint/2010/main" val="162999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0874-E4F0-9146-98A2-9B90FD7690C6}"/>
              </a:ext>
            </a:extLst>
          </p:cNvPr>
          <p:cNvSpPr>
            <a:spLocks noGrp="1"/>
          </p:cNvSpPr>
          <p:nvPr>
            <p:ph type="title"/>
          </p:nvPr>
        </p:nvSpPr>
        <p:spPr/>
        <p:txBody>
          <a:bodyPr/>
          <a:lstStyle/>
          <a:p>
            <a:r>
              <a:rPr lang="en-US" dirty="0"/>
              <a:t>Corporate sector</a:t>
            </a:r>
          </a:p>
        </p:txBody>
      </p:sp>
      <p:sp>
        <p:nvSpPr>
          <p:cNvPr id="3" name="Content Placeholder 2">
            <a:extLst>
              <a:ext uri="{FF2B5EF4-FFF2-40B4-BE49-F238E27FC236}">
                <a16:creationId xmlns:a16="http://schemas.microsoft.com/office/drawing/2014/main" id="{A3757DFC-2B65-8442-8E51-302EBCA1DE06}"/>
              </a:ext>
            </a:extLst>
          </p:cNvPr>
          <p:cNvSpPr>
            <a:spLocks noGrp="1"/>
          </p:cNvSpPr>
          <p:nvPr>
            <p:ph idx="1"/>
          </p:nvPr>
        </p:nvSpPr>
        <p:spPr/>
        <p:txBody>
          <a:bodyPr>
            <a:normAutofit fontScale="92500" lnSpcReduction="20000"/>
          </a:bodyPr>
          <a:lstStyle/>
          <a:p>
            <a:r>
              <a:rPr lang="en-US" dirty="0"/>
              <a:t>Aside from the early radio companies owned by inventors like Marconi, the corporate sector didn’t know what to do with radio at first.</a:t>
            </a:r>
          </a:p>
          <a:p>
            <a:r>
              <a:rPr lang="en-US" dirty="0"/>
              <a:t>Western Union started funding experimental communication without wires, i.e. wireless telegraphy.</a:t>
            </a:r>
          </a:p>
          <a:p>
            <a:r>
              <a:rPr lang="en-US" dirty="0"/>
              <a:t>Eventually, many get into the business making radio equipment/hardware and in the 1910s corporations begin to exert a great degree of control over radio manufacturing,  broadcasting, and policy-making. For more about this, see chapter eight in Susan J. Douglas, </a:t>
            </a:r>
            <a:r>
              <a:rPr lang="en-US" i="1" dirty="0"/>
              <a:t>Inventing American Broadcasting 1899-1922</a:t>
            </a:r>
            <a:r>
              <a:rPr lang="en-US" dirty="0"/>
              <a:t> (Johns Hopkins Press, 1987), 240-291.</a:t>
            </a:r>
          </a:p>
          <a:p>
            <a:r>
              <a:rPr lang="en-US" dirty="0"/>
              <a:t>By 1915, over 20 companies were selling point-to-point radio equipment:</a:t>
            </a:r>
          </a:p>
          <a:p>
            <a:pPr lvl="2"/>
            <a:r>
              <a:rPr lang="en-US" dirty="0"/>
              <a:t>AT&amp;T (transmitters)</a:t>
            </a:r>
          </a:p>
          <a:p>
            <a:pPr lvl="2"/>
            <a:r>
              <a:rPr lang="en-US" dirty="0"/>
              <a:t>General electric (receivers)</a:t>
            </a:r>
          </a:p>
          <a:p>
            <a:pPr lvl="2"/>
            <a:r>
              <a:rPr lang="en-US" dirty="0"/>
              <a:t>American Marconi (both)</a:t>
            </a:r>
          </a:p>
          <a:p>
            <a:endParaRPr lang="en-US" dirty="0"/>
          </a:p>
        </p:txBody>
      </p:sp>
    </p:spTree>
    <p:extLst>
      <p:ext uri="{BB962C8B-B14F-4D97-AF65-F5344CB8AC3E}">
        <p14:creationId xmlns:p14="http://schemas.microsoft.com/office/powerpoint/2010/main" val="1037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FCDD-D8CC-B748-A4BA-9240572FB7A5}"/>
              </a:ext>
            </a:extLst>
          </p:cNvPr>
          <p:cNvSpPr>
            <a:spLocks noGrp="1"/>
          </p:cNvSpPr>
          <p:nvPr>
            <p:ph type="title"/>
          </p:nvPr>
        </p:nvSpPr>
        <p:spPr/>
        <p:txBody>
          <a:bodyPr/>
          <a:lstStyle/>
          <a:p>
            <a:r>
              <a:rPr lang="en-US" dirty="0"/>
              <a:t>EDUCATIONAL SECTOR</a:t>
            </a:r>
          </a:p>
        </p:txBody>
      </p:sp>
      <p:sp>
        <p:nvSpPr>
          <p:cNvPr id="3" name="Content Placeholder 2">
            <a:extLst>
              <a:ext uri="{FF2B5EF4-FFF2-40B4-BE49-F238E27FC236}">
                <a16:creationId xmlns:a16="http://schemas.microsoft.com/office/drawing/2014/main" id="{A5156D9B-23B4-E248-A3E5-B24FBD2BD3D4}"/>
              </a:ext>
            </a:extLst>
          </p:cNvPr>
          <p:cNvSpPr>
            <a:spLocks noGrp="1"/>
          </p:cNvSpPr>
          <p:nvPr>
            <p:ph idx="1"/>
          </p:nvPr>
        </p:nvSpPr>
        <p:spPr/>
        <p:txBody>
          <a:bodyPr/>
          <a:lstStyle/>
          <a:p>
            <a:r>
              <a:rPr lang="en-US" dirty="0"/>
              <a:t>Universities housed many academics who were early experimenters in radio and broadcasting.</a:t>
            </a:r>
          </a:p>
          <a:p>
            <a:r>
              <a:rPr lang="en-US" dirty="0"/>
              <a:t>They were also the first places to have certified broadcasting, as well as the first to have public radio facilities available to the community.</a:t>
            </a:r>
          </a:p>
          <a:p>
            <a:endParaRPr lang="en-US" dirty="0"/>
          </a:p>
        </p:txBody>
      </p:sp>
    </p:spTree>
    <p:extLst>
      <p:ext uri="{BB962C8B-B14F-4D97-AF65-F5344CB8AC3E}">
        <p14:creationId xmlns:p14="http://schemas.microsoft.com/office/powerpoint/2010/main" val="44997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AC37-C56D-FB41-8DE5-AA07BD52CB97}"/>
              </a:ext>
            </a:extLst>
          </p:cNvPr>
          <p:cNvSpPr>
            <a:spLocks noGrp="1"/>
          </p:cNvSpPr>
          <p:nvPr>
            <p:ph type="title"/>
          </p:nvPr>
        </p:nvSpPr>
        <p:spPr/>
        <p:txBody>
          <a:bodyPr/>
          <a:lstStyle/>
          <a:p>
            <a:r>
              <a:rPr lang="en-US" dirty="0"/>
              <a:t>PRIVATE HOBBYISTS </a:t>
            </a:r>
          </a:p>
        </p:txBody>
      </p:sp>
      <p:sp>
        <p:nvSpPr>
          <p:cNvPr id="3" name="Content Placeholder 2">
            <a:extLst>
              <a:ext uri="{FF2B5EF4-FFF2-40B4-BE49-F238E27FC236}">
                <a16:creationId xmlns:a16="http://schemas.microsoft.com/office/drawing/2014/main" id="{6B653137-1D85-2142-8C64-3A08C0548251}"/>
              </a:ext>
            </a:extLst>
          </p:cNvPr>
          <p:cNvSpPr>
            <a:spLocks noGrp="1"/>
          </p:cNvSpPr>
          <p:nvPr>
            <p:ph idx="1"/>
          </p:nvPr>
        </p:nvSpPr>
        <p:spPr/>
        <p:txBody>
          <a:bodyPr/>
          <a:lstStyle/>
          <a:p>
            <a:r>
              <a:rPr lang="en-US" dirty="0"/>
              <a:t>This group of </a:t>
            </a:r>
            <a:r>
              <a:rPr lang="en-US" i="1" dirty="0"/>
              <a:t>tinkerers</a:t>
            </a:r>
            <a:r>
              <a:rPr lang="en-US" dirty="0"/>
              <a:t> was largely comprised of middle-class men, many of whom were ex-military who learned how to build and use radios during their time in the service. </a:t>
            </a:r>
          </a:p>
          <a:p>
            <a:r>
              <a:rPr lang="en-US" dirty="0"/>
              <a:t>Helped to popularize radio as an amateur activity and many also pushed new boundaries for radio technologies and broadcasting techniques. </a:t>
            </a:r>
          </a:p>
          <a:p>
            <a:r>
              <a:rPr lang="en-US" dirty="0"/>
              <a:t>For more about this community of amateur radio operations, check out the </a:t>
            </a:r>
            <a:r>
              <a:rPr lang="en-US" u="sng" dirty="0">
                <a:hlinkClick r:id="rId2"/>
              </a:rPr>
              <a:t>prologue</a:t>
            </a:r>
            <a:r>
              <a:rPr lang="en-US" dirty="0"/>
              <a:t> to Kristen Haring’s book, </a:t>
            </a:r>
            <a:r>
              <a:rPr lang="en-US" i="1" dirty="0"/>
              <a:t>Ham Radio’s Technical Culture </a:t>
            </a:r>
            <a:r>
              <a:rPr lang="en-US" dirty="0"/>
              <a:t>(Cambridge, MA: The MIT Press, 2006).</a:t>
            </a:r>
          </a:p>
          <a:p>
            <a:endParaRPr lang="en-US" dirty="0"/>
          </a:p>
          <a:p>
            <a:endParaRPr lang="en-US" dirty="0"/>
          </a:p>
        </p:txBody>
      </p:sp>
    </p:spTree>
    <p:extLst>
      <p:ext uri="{BB962C8B-B14F-4D97-AF65-F5344CB8AC3E}">
        <p14:creationId xmlns:p14="http://schemas.microsoft.com/office/powerpoint/2010/main" val="270939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8C7F-3A06-134B-83A7-307D41C28CFC}"/>
              </a:ext>
            </a:extLst>
          </p:cNvPr>
          <p:cNvSpPr>
            <a:spLocks noGrp="1"/>
          </p:cNvSpPr>
          <p:nvPr>
            <p:ph type="title"/>
          </p:nvPr>
        </p:nvSpPr>
        <p:spPr/>
        <p:txBody>
          <a:bodyPr/>
          <a:lstStyle/>
          <a:p>
            <a:r>
              <a:rPr lang="en-US" dirty="0"/>
              <a:t>ENTREPRENEURS</a:t>
            </a:r>
          </a:p>
        </p:txBody>
      </p:sp>
      <p:sp>
        <p:nvSpPr>
          <p:cNvPr id="3" name="Content Placeholder 2">
            <a:extLst>
              <a:ext uri="{FF2B5EF4-FFF2-40B4-BE49-F238E27FC236}">
                <a16:creationId xmlns:a16="http://schemas.microsoft.com/office/drawing/2014/main" id="{2995A298-69FF-3648-AFB3-71ED60FC07F1}"/>
              </a:ext>
            </a:extLst>
          </p:cNvPr>
          <p:cNvSpPr>
            <a:spLocks noGrp="1"/>
          </p:cNvSpPr>
          <p:nvPr>
            <p:ph idx="1"/>
          </p:nvPr>
        </p:nvSpPr>
        <p:spPr/>
        <p:txBody>
          <a:bodyPr>
            <a:normAutofit/>
          </a:bodyPr>
          <a:lstStyle/>
          <a:p>
            <a:r>
              <a:rPr lang="en-US" dirty="0"/>
              <a:t>As the corporate sector begins to sell equipment to the public, others being to use these technologies to create new businesses and expand into different markets. </a:t>
            </a:r>
          </a:p>
          <a:p>
            <a:r>
              <a:rPr lang="en-US" dirty="0"/>
              <a:t>This group comes up with new ideas for how to use content as a way to get people to listen. </a:t>
            </a:r>
          </a:p>
          <a:p>
            <a:r>
              <a:rPr lang="en-US" dirty="0"/>
              <a:t>Examples:</a:t>
            </a:r>
          </a:p>
          <a:p>
            <a:pPr lvl="1"/>
            <a:r>
              <a:rPr lang="en-US" dirty="0"/>
              <a:t>Broadcasting live sports – the </a:t>
            </a:r>
            <a:r>
              <a:rPr lang="en-US" dirty="0">
                <a:hlinkClick r:id="rId2"/>
              </a:rPr>
              <a:t>first boxing match aired in 1921</a:t>
            </a:r>
            <a:r>
              <a:rPr lang="en-US" dirty="0"/>
              <a:t>. </a:t>
            </a:r>
          </a:p>
          <a:p>
            <a:pPr lvl="1"/>
            <a:r>
              <a:rPr lang="en-US" dirty="0"/>
              <a:t>Selling airtime to advertisers – the first commercial was aired on </a:t>
            </a:r>
            <a:r>
              <a:rPr lang="en-US" dirty="0">
                <a:hlinkClick r:id="rId3"/>
              </a:rPr>
              <a:t>WEAF in 1922</a:t>
            </a:r>
            <a:r>
              <a:rPr lang="en-US" dirty="0"/>
              <a:t>. </a:t>
            </a:r>
          </a:p>
        </p:txBody>
      </p:sp>
    </p:spTree>
    <p:extLst>
      <p:ext uri="{BB962C8B-B14F-4D97-AF65-F5344CB8AC3E}">
        <p14:creationId xmlns:p14="http://schemas.microsoft.com/office/powerpoint/2010/main" val="373994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701A-260F-2549-877D-64093005EAC0}"/>
              </a:ext>
            </a:extLst>
          </p:cNvPr>
          <p:cNvSpPr>
            <a:spLocks noGrp="1"/>
          </p:cNvSpPr>
          <p:nvPr>
            <p:ph type="title"/>
          </p:nvPr>
        </p:nvSpPr>
        <p:spPr>
          <a:xfrm>
            <a:off x="685800" y="484632"/>
            <a:ext cx="7772400" cy="1609344"/>
          </a:xfrm>
        </p:spPr>
        <p:txBody>
          <a:bodyPr/>
          <a:lstStyle/>
          <a:p>
            <a:r>
              <a:rPr lang="en-US" dirty="0"/>
              <a:t>Not what we’re used to hearing</a:t>
            </a:r>
          </a:p>
        </p:txBody>
      </p:sp>
      <p:sp>
        <p:nvSpPr>
          <p:cNvPr id="3" name="Content Placeholder 2">
            <a:extLst>
              <a:ext uri="{FF2B5EF4-FFF2-40B4-BE49-F238E27FC236}">
                <a16:creationId xmlns:a16="http://schemas.microsoft.com/office/drawing/2014/main" id="{9E2754F3-F684-B046-BCEF-57AAC9C073C3}"/>
              </a:ext>
            </a:extLst>
          </p:cNvPr>
          <p:cNvSpPr>
            <a:spLocks noGrp="1"/>
          </p:cNvSpPr>
          <p:nvPr>
            <p:ph idx="1"/>
          </p:nvPr>
        </p:nvSpPr>
        <p:spPr/>
        <p:txBody>
          <a:bodyPr/>
          <a:lstStyle/>
          <a:p>
            <a:pPr marL="0" indent="0">
              <a:buNone/>
            </a:pPr>
            <a:r>
              <a:rPr lang="en-US" dirty="0"/>
              <a:t>Sterne’s robust definition is an important one for how it challenges the typical ways in which we are taught (via popular culture and also in many scholarly works) to think about, discuss, and debate technology. </a:t>
            </a:r>
          </a:p>
          <a:p>
            <a:pPr marL="0" indent="0">
              <a:buNone/>
            </a:pPr>
            <a:endParaRPr lang="en-US" dirty="0"/>
          </a:p>
          <a:p>
            <a:pPr marL="0" indent="0">
              <a:buNone/>
            </a:pPr>
            <a:r>
              <a:rPr lang="en-US" dirty="0"/>
              <a:t>More often than not, our views of technology are overly simplistic and they tend to ignore a lot of what is significant about their histories, uses, possibilities, and limitations. </a:t>
            </a:r>
          </a:p>
        </p:txBody>
      </p:sp>
    </p:spTree>
    <p:extLst>
      <p:ext uri="{BB962C8B-B14F-4D97-AF65-F5344CB8AC3E}">
        <p14:creationId xmlns:p14="http://schemas.microsoft.com/office/powerpoint/2010/main" val="372390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0CD-00AB-1C47-9ADA-688D67221C9D}"/>
              </a:ext>
            </a:extLst>
          </p:cNvPr>
          <p:cNvSpPr>
            <a:spLocks noGrp="1"/>
          </p:cNvSpPr>
          <p:nvPr>
            <p:ph type="title"/>
          </p:nvPr>
        </p:nvSpPr>
        <p:spPr>
          <a:xfrm>
            <a:off x="1625346" y="1225296"/>
            <a:ext cx="6960870" cy="3520440"/>
          </a:xfrm>
        </p:spPr>
        <p:txBody>
          <a:bodyPr/>
          <a:lstStyle/>
          <a:p>
            <a:r>
              <a:rPr lang="en-US" dirty="0"/>
              <a:t>How </a:t>
            </a:r>
            <a:r>
              <a:rPr lang="en-US" u="sng" dirty="0"/>
              <a:t>not</a:t>
            </a:r>
            <a:r>
              <a:rPr lang="en-US" i="1" dirty="0"/>
              <a:t> </a:t>
            </a:r>
            <a:r>
              <a:rPr lang="en-US" dirty="0"/>
              <a:t>to think about technology: </a:t>
            </a:r>
            <a:br>
              <a:rPr lang="en-US" sz="4800" dirty="0"/>
            </a:br>
            <a:br>
              <a:rPr lang="en-US" sz="4800" dirty="0"/>
            </a:br>
            <a:r>
              <a:rPr lang="en-US" sz="4800" dirty="0"/>
              <a:t>1. Technological determinism</a:t>
            </a:r>
          </a:p>
        </p:txBody>
      </p:sp>
      <p:sp>
        <p:nvSpPr>
          <p:cNvPr id="3" name="Text Placeholder 2">
            <a:extLst>
              <a:ext uri="{FF2B5EF4-FFF2-40B4-BE49-F238E27FC236}">
                <a16:creationId xmlns:a16="http://schemas.microsoft.com/office/drawing/2014/main" id="{F438FC80-4278-5845-A99D-C5276734E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976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does things (To Us)</a:t>
            </a:r>
          </a:p>
        </p:txBody>
      </p:sp>
      <p:sp>
        <p:nvSpPr>
          <p:cNvPr id="3" name="Content Placeholder 2"/>
          <p:cNvSpPr>
            <a:spLocks noGrp="1"/>
          </p:cNvSpPr>
          <p:nvPr>
            <p:ph idx="1"/>
          </p:nvPr>
        </p:nvSpPr>
        <p:spPr>
          <a:xfrm>
            <a:off x="685800" y="2121407"/>
            <a:ext cx="7772400" cy="4158011"/>
          </a:xfrm>
        </p:spPr>
        <p:txBody>
          <a:bodyPr>
            <a:normAutofit fontScale="92500" lnSpcReduction="10000"/>
          </a:bodyPr>
          <a:lstStyle/>
          <a:p>
            <a:pPr marL="0" indent="0">
              <a:buNone/>
            </a:pPr>
            <a:r>
              <a:rPr lang="en-US" dirty="0"/>
              <a:t>One of the biggest hurdles to having productive conversations about technology stems from the common sense ideas we tend to hold about the way technology works and the role it plays in our society. </a:t>
            </a:r>
          </a:p>
          <a:p>
            <a:pPr marL="0" indent="0">
              <a:buNone/>
            </a:pPr>
            <a:r>
              <a:rPr lang="en-US" dirty="0"/>
              <a:t>Much of what we hear about technology – in news stories, popular magazines, films and online discussions – falls under the umbrella of what scholars call </a:t>
            </a:r>
            <a:r>
              <a:rPr lang="en-US" b="1" dirty="0"/>
              <a:t>technological determinism</a:t>
            </a:r>
            <a:r>
              <a:rPr lang="en-US" dirty="0"/>
              <a:t>, which is to say, a perspective that views technology as the thing that drives social change and basically </a:t>
            </a:r>
            <a:r>
              <a:rPr lang="en-US" i="1" dirty="0"/>
              <a:t>determines</a:t>
            </a:r>
            <a:r>
              <a:rPr lang="en-US" dirty="0"/>
              <a:t> how we live. </a:t>
            </a:r>
          </a:p>
          <a:p>
            <a:pPr marL="0" indent="0">
              <a:buNone/>
            </a:pPr>
            <a:r>
              <a:rPr lang="en-US" dirty="0"/>
              <a:t>Thinking in this way is problematic because it transforms the complex relationships between humans and technologies into a simple matter of cause and effect: technologies cause things to happen (</a:t>
            </a:r>
            <a:r>
              <a:rPr lang="en-US" i="1" dirty="0"/>
              <a:t>they are active</a:t>
            </a:r>
            <a:r>
              <a:rPr lang="en-US" dirty="0"/>
              <a:t>) and people are simply affected by them (</a:t>
            </a:r>
            <a:r>
              <a:rPr lang="en-US" i="1" dirty="0"/>
              <a:t>we are passive</a:t>
            </a:r>
            <a:r>
              <a:rPr lang="en-US" dirty="0"/>
              <a:t>). Unfortunately, this is the dominant lens through which we tend to view media technologies in both the past and the present. </a:t>
            </a:r>
          </a:p>
          <a:p>
            <a:pPr marL="0" indent="0">
              <a:buNone/>
            </a:pPr>
            <a:r>
              <a:rPr lang="en-US" dirty="0"/>
              <a:t>We hear it all the time through pronouncements like these…</a:t>
            </a:r>
          </a:p>
          <a:p>
            <a:pPr marL="0" indent="0">
              <a:buNone/>
            </a:pPr>
            <a:endParaRPr lang="en-US" dirty="0"/>
          </a:p>
        </p:txBody>
      </p:sp>
    </p:spTree>
    <p:extLst>
      <p:ext uri="{BB962C8B-B14F-4D97-AF65-F5344CB8AC3E}">
        <p14:creationId xmlns:p14="http://schemas.microsoft.com/office/powerpoint/2010/main" val="323489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2B1462-312D-D84D-9FEB-54A96A4A7D51}"/>
              </a:ext>
            </a:extLst>
          </p:cNvPr>
          <p:cNvPicPr>
            <a:picLocks noChangeAspect="1"/>
          </p:cNvPicPr>
          <p:nvPr/>
        </p:nvPicPr>
        <p:blipFill>
          <a:blip r:embed="rId2"/>
          <a:stretch>
            <a:fillRect/>
          </a:stretch>
        </p:blipFill>
        <p:spPr>
          <a:xfrm rot="418329">
            <a:off x="-46211" y="654046"/>
            <a:ext cx="4437385" cy="2787588"/>
          </a:xfrm>
          <a:prstGeom prst="rect">
            <a:avLst/>
          </a:prstGeom>
        </p:spPr>
      </p:pic>
      <p:pic>
        <p:nvPicPr>
          <p:cNvPr id="3" name="Picture 2">
            <a:extLst>
              <a:ext uri="{FF2B5EF4-FFF2-40B4-BE49-F238E27FC236}">
                <a16:creationId xmlns:a16="http://schemas.microsoft.com/office/drawing/2014/main" id="{9617B414-F2B5-4B4B-8B90-D209374A3A98}"/>
              </a:ext>
            </a:extLst>
          </p:cNvPr>
          <p:cNvPicPr>
            <a:picLocks noChangeAspect="1"/>
          </p:cNvPicPr>
          <p:nvPr/>
        </p:nvPicPr>
        <p:blipFill>
          <a:blip r:embed="rId3"/>
          <a:stretch>
            <a:fillRect/>
          </a:stretch>
        </p:blipFill>
        <p:spPr>
          <a:xfrm rot="21344417">
            <a:off x="3991304" y="300346"/>
            <a:ext cx="5083297" cy="5661373"/>
          </a:xfrm>
          <a:prstGeom prst="rect">
            <a:avLst/>
          </a:prstGeom>
        </p:spPr>
      </p:pic>
      <p:pic>
        <p:nvPicPr>
          <p:cNvPr id="5" name="Picture 4">
            <a:extLst>
              <a:ext uri="{FF2B5EF4-FFF2-40B4-BE49-F238E27FC236}">
                <a16:creationId xmlns:a16="http://schemas.microsoft.com/office/drawing/2014/main" id="{6A567D9F-D81C-A842-8821-423F46AA01C1}"/>
              </a:ext>
            </a:extLst>
          </p:cNvPr>
          <p:cNvPicPr>
            <a:picLocks noChangeAspect="1"/>
          </p:cNvPicPr>
          <p:nvPr/>
        </p:nvPicPr>
        <p:blipFill>
          <a:blip r:embed="rId4"/>
          <a:stretch>
            <a:fillRect/>
          </a:stretch>
        </p:blipFill>
        <p:spPr>
          <a:xfrm rot="302184">
            <a:off x="799463" y="3888011"/>
            <a:ext cx="4386362" cy="2680555"/>
          </a:xfrm>
          <a:prstGeom prst="rect">
            <a:avLst/>
          </a:prstGeom>
        </p:spPr>
      </p:pic>
    </p:spTree>
    <p:extLst>
      <p:ext uri="{BB962C8B-B14F-4D97-AF65-F5344CB8AC3E}">
        <p14:creationId xmlns:p14="http://schemas.microsoft.com/office/powerpoint/2010/main" val="337650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Determinism (Cont.)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Jonathan Sterne points to some other everyday examples of technological determinism at work:</a:t>
            </a:r>
            <a:br>
              <a:rPr lang="en-US" dirty="0"/>
            </a:br>
            <a:endParaRPr lang="en-US" dirty="0"/>
          </a:p>
          <a:p>
            <a:pPr lvl="1"/>
            <a:r>
              <a:rPr lang="en-US" dirty="0">
                <a:hlinkClick r:id="rId2"/>
              </a:rPr>
              <a:t>Google makes us stupid</a:t>
            </a:r>
            <a:endParaRPr lang="en-US" dirty="0"/>
          </a:p>
          <a:p>
            <a:pPr lvl="1"/>
            <a:r>
              <a:rPr lang="en-US" dirty="0">
                <a:hlinkClick r:id="rId3"/>
              </a:rPr>
              <a:t>New innovations will fix higher education</a:t>
            </a:r>
            <a:endParaRPr lang="en-US" dirty="0"/>
          </a:p>
          <a:p>
            <a:pPr lvl="1"/>
            <a:r>
              <a:rPr lang="en-US" dirty="0">
                <a:hlinkClick r:id="rId4"/>
              </a:rPr>
              <a:t>Alternative energies can fix climate change</a:t>
            </a:r>
            <a:endParaRPr lang="en-US" dirty="0"/>
          </a:p>
          <a:p>
            <a:pPr marL="0" indent="0">
              <a:buNone/>
            </a:pPr>
            <a:r>
              <a:rPr lang="en-US" dirty="0"/>
              <a:t>There is, of course, a kernel of truth to such claims. Cars, for example, affect the way that pedestrians and cyclists use city streets, even when they are parked. </a:t>
            </a:r>
          </a:p>
          <a:p>
            <a:pPr marL="0" indent="0">
              <a:buNone/>
            </a:pPr>
            <a:r>
              <a:rPr lang="en-US" dirty="0"/>
              <a:t>	</a:t>
            </a:r>
            <a:r>
              <a:rPr lang="en-US" i="1" dirty="0">
                <a:solidFill>
                  <a:schemeClr val="accent2"/>
                </a:solidFill>
              </a:rPr>
              <a:t>However</a:t>
            </a:r>
            <a:r>
              <a:rPr lang="is-IS" i="1" dirty="0">
                <a:solidFill>
                  <a:schemeClr val="accent2"/>
                </a:solidFill>
              </a:rPr>
              <a:t>…</a:t>
            </a:r>
            <a:endParaRPr lang="en-US" dirty="0"/>
          </a:p>
          <a:p>
            <a:pPr marL="0" indent="0">
              <a:buNone/>
            </a:pPr>
            <a:r>
              <a:rPr lang="en-US" dirty="0"/>
              <a:t>This doesn’t change the fact that technological determinism is a sloppy way of thinking. A better, and more accurate analysis of technology is one that acknowledges how social forces, economic conditions, political attitudes, and cultural norms are ultimately responsible for how and why technologies are invented, innovated, and used.</a:t>
            </a:r>
          </a:p>
          <a:p>
            <a:endParaRPr lang="en-US" dirty="0"/>
          </a:p>
        </p:txBody>
      </p:sp>
    </p:spTree>
    <p:extLst>
      <p:ext uri="{BB962C8B-B14F-4D97-AF65-F5344CB8AC3E}">
        <p14:creationId xmlns:p14="http://schemas.microsoft.com/office/powerpoint/2010/main" val="151992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0CD-00AB-1C47-9ADA-688D67221C9D}"/>
              </a:ext>
            </a:extLst>
          </p:cNvPr>
          <p:cNvSpPr>
            <a:spLocks noGrp="1"/>
          </p:cNvSpPr>
          <p:nvPr>
            <p:ph type="title"/>
          </p:nvPr>
        </p:nvSpPr>
        <p:spPr>
          <a:xfrm>
            <a:off x="1625346" y="1225296"/>
            <a:ext cx="6960870" cy="3520440"/>
          </a:xfrm>
        </p:spPr>
        <p:txBody>
          <a:bodyPr/>
          <a:lstStyle/>
          <a:p>
            <a:r>
              <a:rPr lang="en-US" dirty="0"/>
              <a:t>How </a:t>
            </a:r>
            <a:r>
              <a:rPr lang="en-US" u="sng" dirty="0"/>
              <a:t>not</a:t>
            </a:r>
            <a:r>
              <a:rPr lang="en-US" i="1" dirty="0"/>
              <a:t> </a:t>
            </a:r>
            <a:r>
              <a:rPr lang="en-US" dirty="0"/>
              <a:t>to think about technology: </a:t>
            </a:r>
            <a:br>
              <a:rPr lang="en-US" sz="4800" dirty="0"/>
            </a:br>
            <a:br>
              <a:rPr lang="en-US" sz="4800" dirty="0"/>
            </a:br>
            <a:r>
              <a:rPr lang="en-US" sz="4800" dirty="0"/>
              <a:t>2. The ‘Great Inventor’ story</a:t>
            </a:r>
          </a:p>
        </p:txBody>
      </p:sp>
      <p:sp>
        <p:nvSpPr>
          <p:cNvPr id="3" name="Text Placeholder 2">
            <a:extLst>
              <a:ext uri="{FF2B5EF4-FFF2-40B4-BE49-F238E27FC236}">
                <a16:creationId xmlns:a16="http://schemas.microsoft.com/office/drawing/2014/main" id="{F438FC80-4278-5845-A99D-C5276734E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752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once was a man…</a:t>
            </a:r>
          </a:p>
        </p:txBody>
      </p:sp>
      <p:sp>
        <p:nvSpPr>
          <p:cNvPr id="3" name="Content Placeholder 2"/>
          <p:cNvSpPr>
            <a:spLocks noGrp="1"/>
          </p:cNvSpPr>
          <p:nvPr>
            <p:ph idx="1"/>
          </p:nvPr>
        </p:nvSpPr>
        <p:spPr>
          <a:xfrm>
            <a:off x="685800" y="2121407"/>
            <a:ext cx="7772400" cy="4433141"/>
          </a:xfrm>
        </p:spPr>
        <p:txBody>
          <a:bodyPr>
            <a:normAutofit lnSpcReduction="10000"/>
          </a:bodyPr>
          <a:lstStyle/>
          <a:p>
            <a:pPr marL="0" lvl="0" indent="0">
              <a:buNone/>
            </a:pPr>
            <a:r>
              <a:rPr lang="en-US" b="1" dirty="0"/>
              <a:t>The Great Inventor Story, Version #1: </a:t>
            </a:r>
            <a:r>
              <a:rPr lang="en-US" i="1" dirty="0"/>
              <a:t>The history of technology is comprised of individual geniuses who invented new things on their own</a:t>
            </a:r>
          </a:p>
          <a:p>
            <a:pPr marL="274320" lvl="1" indent="0">
              <a:buNone/>
            </a:pPr>
            <a:endParaRPr lang="en-US" sz="900" b="1" i="1" dirty="0">
              <a:solidFill>
                <a:schemeClr val="accent2"/>
              </a:solidFill>
            </a:endParaRPr>
          </a:p>
          <a:p>
            <a:pPr marL="274320" lvl="1" indent="0">
              <a:buNone/>
            </a:pPr>
            <a:r>
              <a:rPr lang="en-US" sz="1400" dirty="0">
                <a:solidFill>
                  <a:schemeClr val="accent2"/>
                </a:solidFill>
              </a:rPr>
              <a:t>On rare occasions, yes. But…</a:t>
            </a:r>
          </a:p>
          <a:p>
            <a:pPr lvl="2"/>
            <a:r>
              <a:rPr lang="en-US" dirty="0"/>
              <a:t>Inventors almost never work alone. Research is normally done in teams. </a:t>
            </a:r>
          </a:p>
          <a:p>
            <a:pPr lvl="2"/>
            <a:r>
              <a:rPr lang="en-US" dirty="0"/>
              <a:t>Large groups have often been responsible for tech inventions and innovations. </a:t>
            </a:r>
            <a:r>
              <a:rPr lang="en-US" b="1" dirty="0"/>
              <a:t>Example</a:t>
            </a:r>
            <a:r>
              <a:rPr lang="en-US" dirty="0"/>
              <a:t>: </a:t>
            </a:r>
            <a:r>
              <a:rPr lang="en-US" dirty="0">
                <a:hlinkClick r:id="rId2"/>
              </a:rPr>
              <a:t>GNU operating system</a:t>
            </a:r>
            <a:r>
              <a:rPr lang="en-US" dirty="0"/>
              <a:t> emerges from computer geek/hacker subculture.</a:t>
            </a:r>
          </a:p>
          <a:p>
            <a:pPr lvl="2"/>
            <a:r>
              <a:rPr lang="en-US" dirty="0"/>
              <a:t>New technologies are often commissioned, as opposed to being the product of one’s raw imagination or the result of </a:t>
            </a:r>
            <a:r>
              <a:rPr lang="en-US" dirty="0">
                <a:hlinkClick r:id="rId3"/>
              </a:rPr>
              <a:t>a vision one has after bumping one’s head</a:t>
            </a:r>
            <a:r>
              <a:rPr lang="en-US" dirty="0"/>
              <a:t>.</a:t>
            </a:r>
          </a:p>
          <a:p>
            <a:pPr lvl="2"/>
            <a:r>
              <a:rPr lang="en-US" dirty="0"/>
              <a:t>Research &amp; development (R &amp; D) is the typical model for how new technologies are designed and built. And they are usually invented to fill an existing market. </a:t>
            </a:r>
            <a:r>
              <a:rPr lang="en-US" b="1" dirty="0"/>
              <a:t>Example</a:t>
            </a:r>
            <a:r>
              <a:rPr lang="en-US" dirty="0"/>
              <a:t>: </a:t>
            </a:r>
            <a:r>
              <a:rPr lang="en-US" dirty="0">
                <a:hlinkClick r:id="rId4"/>
              </a:rPr>
              <a:t>corporations creating new weapons for the military</a:t>
            </a:r>
            <a:r>
              <a:rPr lang="en-US" dirty="0"/>
              <a:t>.</a:t>
            </a:r>
          </a:p>
          <a:p>
            <a:pPr lvl="2"/>
            <a:r>
              <a:rPr lang="en-US" dirty="0"/>
              <a:t>Most R&amp;D is undertaken by groups who do not own rights to their ideas (therefore we don’t know many of their individual stories).</a:t>
            </a:r>
          </a:p>
          <a:p>
            <a:pPr lvl="2"/>
            <a:endParaRPr lang="en-US" b="1" dirty="0"/>
          </a:p>
        </p:txBody>
      </p:sp>
    </p:spTree>
    <p:extLst>
      <p:ext uri="{BB962C8B-B14F-4D97-AF65-F5344CB8AC3E}">
        <p14:creationId xmlns:p14="http://schemas.microsoft.com/office/powerpoint/2010/main" val="1056891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{5BB9B981-44BF-9F43-8DD5-7EEE76B302F0}tf10001070</Template>
  <TotalTime>1759</TotalTime>
  <Words>1773</Words>
  <Application>Microsoft Macintosh PowerPoint</Application>
  <PresentationFormat>On-screen Show (4:3)</PresentationFormat>
  <Paragraphs>126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Rockwell</vt:lpstr>
      <vt:lpstr>Rockwell Condensed</vt:lpstr>
      <vt:lpstr>Rockwell Extra Bold</vt:lpstr>
      <vt:lpstr>Wingdings</vt:lpstr>
      <vt:lpstr>Wood Type</vt:lpstr>
      <vt:lpstr>Thinking about &amp; with media technologies</vt:lpstr>
      <vt:lpstr>What is technology?</vt:lpstr>
      <vt:lpstr>Not what we’re used to hearing</vt:lpstr>
      <vt:lpstr>How not to think about technology:   1. Technological determinism</vt:lpstr>
      <vt:lpstr>Technology does things (To Us)</vt:lpstr>
      <vt:lpstr>PowerPoint Presentation</vt:lpstr>
      <vt:lpstr>Technological Determinism (Cont.)</vt:lpstr>
      <vt:lpstr>How not to think about technology:   2. The ‘Great Inventor’ story</vt:lpstr>
      <vt:lpstr>There once was a man…</vt:lpstr>
      <vt:lpstr>There will be a man…</vt:lpstr>
      <vt:lpstr>R&amp;D: How it really happens</vt:lpstr>
      <vt:lpstr>How not to think about technology:   3. markets appear naturally</vt:lpstr>
      <vt:lpstr>If you build it, they may not come (and they might use it differently)</vt:lpstr>
      <vt:lpstr>How not to think about technology:   4. evolutionary theory</vt:lpstr>
      <vt:lpstr>Evolutionary Theory of Tech History</vt:lpstr>
      <vt:lpstr>Evolutionary Theory of Tech (Cont.)</vt:lpstr>
      <vt:lpstr>Why inventions fail (it’s not ‘evolution’)</vt:lpstr>
      <vt:lpstr>Communication (Technologies) as culture</vt:lpstr>
      <vt:lpstr>Getting beyond inventors &amp; ‘fitness’</vt:lpstr>
      <vt:lpstr>Forces that shaped the development of radio (1890s – 1920s)</vt:lpstr>
      <vt:lpstr>The Military</vt:lpstr>
      <vt:lpstr>Corporate sector</vt:lpstr>
      <vt:lpstr>EDUCATIONAL SECTOR</vt:lpstr>
      <vt:lpstr>PRIVATE HOBBYISTS </vt:lpstr>
      <vt:lpstr>ENTREPRENEURS</vt:lpstr>
    </vt:vector>
  </TitlesOfParts>
  <Company>Columbia College</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about media technologies</dc:title>
  <dc:creator>Zack Furness</dc:creator>
  <cp:lastModifiedBy>Dr. Zack Furness</cp:lastModifiedBy>
  <cp:revision>80</cp:revision>
  <dcterms:created xsi:type="dcterms:W3CDTF">2013-04-09T14:42:43Z</dcterms:created>
  <dcterms:modified xsi:type="dcterms:W3CDTF">2018-01-25T17:51:51Z</dcterms:modified>
</cp:coreProperties>
</file>