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0" r:id="rId3"/>
    <p:sldId id="257" r:id="rId4"/>
    <p:sldId id="259" r:id="rId5"/>
    <p:sldId id="264" r:id="rId6"/>
    <p:sldId id="263" r:id="rId7"/>
    <p:sldId id="256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162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28C0-01FE-4DC0-A728-1DE4E471F849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3047-C610-4142-AFBF-59E60982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8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28C0-01FE-4DC0-A728-1DE4E471F849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3047-C610-4142-AFBF-59E60982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9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28C0-01FE-4DC0-A728-1DE4E471F849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3047-C610-4142-AFBF-59E60982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48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02CE-E0D0-8F49-9FBF-03A0F0AD5982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71A5-4510-4845-BC3B-59ED7755C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5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02CE-E0D0-8F49-9FBF-03A0F0AD5982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71A5-4510-4845-BC3B-59ED7755C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02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02CE-E0D0-8F49-9FBF-03A0F0AD5982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71A5-4510-4845-BC3B-59ED7755C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5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02CE-E0D0-8F49-9FBF-03A0F0AD5982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71A5-4510-4845-BC3B-59ED7755C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41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02CE-E0D0-8F49-9FBF-03A0F0AD5982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71A5-4510-4845-BC3B-59ED7755C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09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02CE-E0D0-8F49-9FBF-03A0F0AD5982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71A5-4510-4845-BC3B-59ED7755C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2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02CE-E0D0-8F49-9FBF-03A0F0AD5982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71A5-4510-4845-BC3B-59ED7755C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06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02CE-E0D0-8F49-9FBF-03A0F0AD5982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71A5-4510-4845-BC3B-59ED7755C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2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28C0-01FE-4DC0-A728-1DE4E471F849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3047-C610-4142-AFBF-59E60982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27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02CE-E0D0-8F49-9FBF-03A0F0AD5982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71A5-4510-4845-BC3B-59ED7755C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96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02CE-E0D0-8F49-9FBF-03A0F0AD5982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71A5-4510-4845-BC3B-59ED7755C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80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02CE-E0D0-8F49-9FBF-03A0F0AD5982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71A5-4510-4845-BC3B-59ED7755C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4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28C0-01FE-4DC0-A728-1DE4E471F849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3047-C610-4142-AFBF-59E60982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4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28C0-01FE-4DC0-A728-1DE4E471F849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3047-C610-4142-AFBF-59E60982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2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28C0-01FE-4DC0-A728-1DE4E471F849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3047-C610-4142-AFBF-59E60982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0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28C0-01FE-4DC0-A728-1DE4E471F849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3047-C610-4142-AFBF-59E60982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6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28C0-01FE-4DC0-A728-1DE4E471F849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3047-C610-4142-AFBF-59E60982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3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28C0-01FE-4DC0-A728-1DE4E471F849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3047-C610-4142-AFBF-59E60982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7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28C0-01FE-4DC0-A728-1DE4E471F849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3047-C610-4142-AFBF-59E60982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0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28C0-01FE-4DC0-A728-1DE4E471F849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43047-C610-4142-AFBF-59E60982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9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E02CE-E0D0-8F49-9FBF-03A0F0AD5982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371A5-4510-4845-BC3B-59ED7755C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4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ites.psu.edu/montaltoadvisin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F744F1-48FC-4E5E-AB21-8EF49BF3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4" y="320040"/>
            <a:ext cx="3008248" cy="6217920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 Friday November 16, 2018: MAFS Agenda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265CC-50F8-42C7-B308-DB41C5DD8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001" y="320040"/>
            <a:ext cx="5103819" cy="6325858"/>
          </a:xfrm>
        </p:spPr>
        <p:txBody>
          <a:bodyPr anchor="ctr">
            <a:normAutofit/>
          </a:bodyPr>
          <a:lstStyle/>
          <a:p>
            <a:pPr lvl="0"/>
            <a:r>
              <a:rPr lang="en-US" sz="2400" b="1" dirty="0"/>
              <a:t>ADVISING SURVEY -- </a:t>
            </a:r>
            <a:r>
              <a:rPr lang="en-US" sz="2400" dirty="0"/>
              <a:t>Mike</a:t>
            </a:r>
          </a:p>
          <a:p>
            <a:pPr lvl="0"/>
            <a:r>
              <a:rPr lang="en-US" sz="2400" b="1" dirty="0"/>
              <a:t>LAUNCH OF PR &amp; MARKETING HELPDESK  -- </a:t>
            </a:r>
            <a:r>
              <a:rPr lang="en-US" sz="2400" dirty="0"/>
              <a:t>Staci</a:t>
            </a:r>
          </a:p>
          <a:p>
            <a:pPr lvl="0"/>
            <a:r>
              <a:rPr lang="en-US" sz="2400" b="1" dirty="0"/>
              <a:t>UNIVERSITY FACULTY SENATOR’S</a:t>
            </a:r>
          </a:p>
          <a:p>
            <a:pPr lvl="0"/>
            <a:r>
              <a:rPr lang="en-US" sz="2400" b="1" dirty="0"/>
              <a:t>COMMITTEE REPORTS </a:t>
            </a:r>
          </a:p>
          <a:p>
            <a:pPr lvl="1"/>
            <a:r>
              <a:rPr lang="en-US" dirty="0"/>
              <a:t>IT</a:t>
            </a:r>
          </a:p>
          <a:p>
            <a:pPr lvl="1"/>
            <a:r>
              <a:rPr lang="en-US" dirty="0"/>
              <a:t>Faculty Affairs</a:t>
            </a:r>
          </a:p>
          <a:p>
            <a:pPr lvl="1"/>
            <a:r>
              <a:rPr lang="en-US" dirty="0"/>
              <a:t>Academic Festival Committee </a:t>
            </a:r>
          </a:p>
          <a:p>
            <a:pPr lvl="0"/>
            <a:r>
              <a:rPr lang="en-US" sz="2400" b="1" dirty="0"/>
              <a:t>CAMPUS ACTIVITY REMINDERS:</a:t>
            </a:r>
          </a:p>
          <a:p>
            <a:pPr lvl="1"/>
            <a:r>
              <a:rPr lang="en-US" dirty="0"/>
              <a:t>November 28</a:t>
            </a:r>
            <a:r>
              <a:rPr lang="en-US" baseline="30000" dirty="0"/>
              <a:t>th</a:t>
            </a:r>
            <a:r>
              <a:rPr lang="en-US" dirty="0"/>
              <a:t> Advice &amp; a Slice:     		        </a:t>
            </a:r>
            <a:r>
              <a:rPr lang="en-US" b="1" dirty="0"/>
              <a:t>STEM</a:t>
            </a:r>
            <a:r>
              <a:rPr lang="en-US" dirty="0"/>
              <a:t> </a:t>
            </a:r>
            <a:r>
              <a:rPr lang="en-US" b="1" dirty="0"/>
              <a:t>Edition</a:t>
            </a:r>
            <a:r>
              <a:rPr lang="en-US" dirty="0"/>
              <a:t> -- Kim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Holiday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Party</a:t>
            </a:r>
            <a:r>
              <a:rPr lang="en-US" dirty="0"/>
              <a:t> -- Linghao</a:t>
            </a:r>
          </a:p>
          <a:p>
            <a:pPr lvl="0"/>
            <a:r>
              <a:rPr lang="en-US" sz="2400" b="1" dirty="0"/>
              <a:t>OPEN</a:t>
            </a:r>
          </a:p>
          <a:p>
            <a:pPr lvl="0"/>
            <a:r>
              <a:rPr lang="en-US" sz="2400" b="1" dirty="0"/>
              <a:t>ADJOURNMENT </a:t>
            </a:r>
          </a:p>
          <a:p>
            <a:pPr lvl="0"/>
            <a:r>
              <a:rPr lang="en-US" sz="2400" dirty="0"/>
              <a:t>Next MAFS Meeting: Wed. 12/5/18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6289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E6382-CDF2-4317-8765-95737BB28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44" y="1840375"/>
            <a:ext cx="3057631" cy="3483979"/>
          </a:xfrm>
        </p:spPr>
        <p:txBody>
          <a:bodyPr>
            <a:normAutofit fontScale="90000"/>
          </a:bodyPr>
          <a:lstStyle/>
          <a:p>
            <a:pPr algn="r"/>
            <a:br>
              <a:rPr lang="en-US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PSMA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Advising Feedback Form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9410C-C3C0-41B1-BC59-6315C4607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59" y="-544010"/>
            <a:ext cx="8661654" cy="332193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hlinkClick r:id="rId2"/>
              </a:rPr>
              <a:t>https://sites.psu.edu/montaltoadvising/</a:t>
            </a:r>
            <a:r>
              <a:rPr lang="en-US" sz="3600" dirty="0"/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D1587-FB62-4C29-AD52-8AC861CD7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981" y="2057399"/>
            <a:ext cx="3622858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2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8C5AE3-7E19-4328-B0D5-02AB52788FE5}"/>
              </a:ext>
            </a:extLst>
          </p:cNvPr>
          <p:cNvSpPr/>
          <p:nvPr/>
        </p:nvSpPr>
        <p:spPr>
          <a:xfrm>
            <a:off x="104172" y="0"/>
            <a:ext cx="90398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adviser was easily accessible.</a:t>
            </a:r>
          </a:p>
          <a:p>
            <a:endParaRPr lang="en-US" sz="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met with this adviser this many times this semester: </a:t>
            </a:r>
          </a:p>
          <a:p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NEVER.  1 TIME.  2 TIMES. 3 TIMES.  4 TIMES.  5 OR MORE TIMES</a:t>
            </a:r>
          </a:p>
          <a:p>
            <a:endParaRPr lang="en-US" sz="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received accurate information about my academics and about Penn State policies from this adviser.</a:t>
            </a:r>
          </a:p>
          <a:p>
            <a:endParaRPr lang="en-US" sz="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this adviser is unsure of an answer to one of my questions, he/she will get back to me with the correct answer, or refer me to another office for help.</a:t>
            </a:r>
          </a:p>
          <a:p>
            <a:endParaRPr lang="en-US" sz="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adviser shows concern for my academic success.</a:t>
            </a:r>
          </a:p>
          <a:p>
            <a:endParaRPr lang="en-US" sz="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feel comfortable and at ease with this adviser.</a:t>
            </a:r>
          </a:p>
          <a:p>
            <a:endParaRPr lang="en-US" sz="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Overall, I am satisfied with this adviser.</a:t>
            </a:r>
          </a:p>
          <a:p>
            <a:endParaRPr lang="en-US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800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 include comments and feedback about your advising experience this semester. We'd love to know what might have improved your academic advising experience.  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56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060"/>
            <a:ext cx="8229600" cy="67022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Wingdings 2" charset="2"/>
                <a:cs typeface="Wingdings 2" charset="2"/>
              </a:rPr>
              <a:t>b</a:t>
            </a:r>
            <a:r>
              <a:rPr lang="en-US" sz="2800" dirty="0">
                <a:latin typeface="Wingdings 2" charset="2"/>
                <a:cs typeface="Wingdings 2" charset="2"/>
              </a:rPr>
              <a:t> </a:t>
            </a:r>
            <a:r>
              <a:rPr lang="en-US" sz="2800" u="sng" dirty="0">
                <a:solidFill>
                  <a:schemeClr val="bg1"/>
                </a:solidFill>
                <a:latin typeface="Comic Sans MS"/>
                <a:cs typeface="Times New Roman" panose="02020603050405020304" pitchFamily="18" charset="0"/>
              </a:rPr>
              <a:t>14</a:t>
            </a:r>
            <a:r>
              <a:rPr lang="en-US" sz="2800" u="sng" baseline="30000" dirty="0">
                <a:solidFill>
                  <a:schemeClr val="bg1"/>
                </a:solidFill>
                <a:latin typeface="Comic Sans MS"/>
                <a:cs typeface="Times New Roman" panose="02020603050405020304" pitchFamily="18" charset="0"/>
              </a:rPr>
              <a:t>th</a:t>
            </a:r>
            <a:r>
              <a:rPr lang="en-US" sz="2800" u="sng" dirty="0">
                <a:solidFill>
                  <a:schemeClr val="bg1"/>
                </a:solidFill>
                <a:latin typeface="Comic Sans MS"/>
                <a:cs typeface="Times New Roman" panose="02020603050405020304" pitchFamily="18" charset="0"/>
              </a:rPr>
              <a:t> Annual Academic Festival</a:t>
            </a:r>
            <a:r>
              <a:rPr lang="en-US" sz="2800" i="1" dirty="0">
                <a:latin typeface="Wingdings 2" charset="2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Wingdings 2" charset="2"/>
                <a:cs typeface="Wingdings 2" charset="2"/>
              </a:rPr>
              <a:t>a</a:t>
            </a:r>
            <a:endParaRPr lang="en-US" sz="28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609" y="981692"/>
            <a:ext cx="7727819" cy="564770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576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Comic Sans MS"/>
                <a:cs typeface="Times New Roman" panose="02020603050405020304" pitchFamily="18" charset="0"/>
              </a:rPr>
              <a:t>When:	                                                          (week 13)</a:t>
            </a:r>
            <a:endParaRPr lang="en-US" sz="2400" baseline="30000" dirty="0">
              <a:solidFill>
                <a:schemeClr val="bg1"/>
              </a:solidFill>
              <a:latin typeface="Comic Sans MS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576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Comic Sans MS"/>
                <a:cs typeface="Times New Roman" panose="02020603050405020304" pitchFamily="18" charset="0"/>
              </a:rPr>
              <a:t>Timing:</a:t>
            </a:r>
          </a:p>
          <a:p>
            <a:pPr marL="0" indent="0">
              <a:lnSpc>
                <a:spcPct val="110000"/>
              </a:lnSpc>
              <a:spcBef>
                <a:spcPts val="576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Comic Sans MS"/>
                <a:cs typeface="Times New Roman" panose="02020603050405020304" pitchFamily="18" charset="0"/>
              </a:rPr>
              <a:t>Proposals:</a:t>
            </a: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  <a:latin typeface="Comic Sans MS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mic Sans MS"/>
                <a:cs typeface="Times New Roman" panose="02020603050405020304" pitchFamily="18" charset="0"/>
              </a:rPr>
              <a:t>Keep in mind: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Times New Roman" panose="02020603050405020304" pitchFamily="18" charset="0"/>
              </a:rPr>
              <a:t>The AF is like a Science Fair, but for </a:t>
            </a:r>
            <a:r>
              <a:rPr lang="en-US" sz="2000" b="1" u="sng" dirty="0">
                <a:solidFill>
                  <a:schemeClr val="bg1"/>
                </a:solidFill>
                <a:latin typeface="Comic Sans MS"/>
                <a:cs typeface="Times New Roman" panose="02020603050405020304" pitchFamily="18" charset="0"/>
              </a:rPr>
              <a:t>all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Times New Roman" panose="02020603050405020304" pitchFamily="18" charset="0"/>
              </a:rPr>
              <a:t> disciplines:</a:t>
            </a:r>
          </a:p>
          <a:p>
            <a:pPr marL="9525" lvl="1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Comic Sans MS"/>
                <a:cs typeface="Times New Roman" panose="02020603050405020304" pitchFamily="18" charset="0"/>
              </a:rPr>
              <a:t>Research Posters, Informational Exhibits, Art Show,</a:t>
            </a:r>
          </a:p>
          <a:p>
            <a:pPr marL="9525" lvl="1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Comic Sans MS"/>
                <a:cs typeface="Times New Roman" panose="02020603050405020304" pitchFamily="18" charset="0"/>
              </a:rPr>
              <a:t>Oral Presentations and Performances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Times New Roman" panose="02020603050405020304" pitchFamily="18" charset="0"/>
              </a:rPr>
              <a:t>Please encourage your students to participate!</a:t>
            </a:r>
          </a:p>
          <a:p>
            <a:pPr marL="9525" lvl="1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Comic Sans MS"/>
                <a:cs typeface="Times New Roman" panose="02020603050405020304" pitchFamily="18" charset="0"/>
              </a:rPr>
              <a:t>Fall projects?  Add to Spring syllabi?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Times New Roman" panose="02020603050405020304" pitchFamily="18" charset="0"/>
              </a:rPr>
              <a:t>We have $1,000 for prizes; looking for more…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Times New Roman" panose="02020603050405020304" pitchFamily="18" charset="0"/>
              </a:rPr>
              <a:t>We will eventually need many volunteer judges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Times New Roman" panose="02020603050405020304" pitchFamily="18" charset="0"/>
              </a:rPr>
              <a:t>Consider inviting local contacts to attend and/or judge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  <a:cs typeface="Times New Roman" panose="02020603050405020304" pitchFamily="18" charset="0"/>
              </a:rPr>
              <a:t>Questions?  Contact Kim Herrmann &amp;/or Patty </a:t>
            </a:r>
            <a:r>
              <a:rPr lang="en-US" sz="2000" dirty="0" err="1">
                <a:solidFill>
                  <a:schemeClr val="bg1"/>
                </a:solidFill>
                <a:latin typeface="Comic Sans MS"/>
                <a:cs typeface="Times New Roman" panose="02020603050405020304" pitchFamily="18" charset="0"/>
              </a:rPr>
              <a:t>Gochenauer</a:t>
            </a:r>
            <a:endParaRPr lang="en-US" sz="2000" dirty="0">
              <a:solidFill>
                <a:schemeClr val="bg1"/>
              </a:solidFill>
              <a:latin typeface="Comic Sans MS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Comic Sans MS"/>
                <a:cs typeface="Times New Roman" panose="02020603050405020304" pitchFamily="18" charset="0"/>
              </a:rPr>
              <a:t>Stay tuned for more information!</a:t>
            </a:r>
          </a:p>
        </p:txBody>
      </p:sp>
      <p:sp>
        <p:nvSpPr>
          <p:cNvPr id="4" name="Rectangle 3"/>
          <p:cNvSpPr/>
          <p:nvPr/>
        </p:nvSpPr>
        <p:spPr>
          <a:xfrm>
            <a:off x="726609" y="981692"/>
            <a:ext cx="772781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Times New Roman" panose="02020603050405020304" pitchFamily="18" charset="0"/>
              </a:rPr>
              <a:t>Friday, April 12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Times New Roman" panose="02020603050405020304" pitchFamily="18" charset="0"/>
              </a:rPr>
              <a:t>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Times New Roman" panose="02020603050405020304" pitchFamily="18" charset="0"/>
              </a:rPr>
              <a:t>noonish to 4ish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Times New Roman" panose="02020603050405020304" pitchFamily="18" charset="0"/>
              </a:rPr>
              <a:t>Now – Fri., March 15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Times New Roman" panose="02020603050405020304" pitchFamily="18" charset="0"/>
              </a:rPr>
              <a:t>th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B094AF-5C73-E845-BBBC-8F672E93F92A}"/>
              </a:ext>
            </a:extLst>
          </p:cNvPr>
          <p:cNvSpPr/>
          <p:nvPr/>
        </p:nvSpPr>
        <p:spPr>
          <a:xfrm>
            <a:off x="6755851" y="1742098"/>
            <a:ext cx="1756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Times New Roman" panose="02020603050405020304" pitchFamily="18" charset="0"/>
              </a:rPr>
              <a:t>(Friday after Spring Break)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4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3DE929-11F5-D945-A476-988A13F6E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19"/>
          <a:stretch/>
        </p:blipFill>
        <p:spPr>
          <a:xfrm>
            <a:off x="97974" y="1151408"/>
            <a:ext cx="8904514" cy="514302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32CE761-6978-6645-A8FD-EB9C0023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2060"/>
            <a:ext cx="8229600" cy="670225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Panelists: Past PSMA students! (2012-2014)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11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A7D40AFC-0C7E-4385-9354-4667D394A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645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6A9E35-74C7-4A90-AE14-E08D36ADF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75" y="459555"/>
            <a:ext cx="7192652" cy="572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5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F744F1-48FC-4E5E-AB21-8EF49BF3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4" y="320040"/>
            <a:ext cx="3008248" cy="6217920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 Friday November 16, 2018: MAFS Agenda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265CC-50F8-42C7-B308-DB41C5DD8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001" y="320040"/>
            <a:ext cx="5103819" cy="6325858"/>
          </a:xfrm>
        </p:spPr>
        <p:txBody>
          <a:bodyPr anchor="ctr">
            <a:normAutofit/>
          </a:bodyPr>
          <a:lstStyle/>
          <a:p>
            <a:pPr lvl="0"/>
            <a:r>
              <a:rPr lang="en-US" sz="2400" b="1" dirty="0"/>
              <a:t>ADVISING SURVEY -- </a:t>
            </a:r>
            <a:r>
              <a:rPr lang="en-US" sz="2400" dirty="0"/>
              <a:t>Mike</a:t>
            </a:r>
          </a:p>
          <a:p>
            <a:pPr lvl="0"/>
            <a:r>
              <a:rPr lang="en-US" sz="2400" b="1" dirty="0"/>
              <a:t>LAUNCH OF PR &amp; MARKETING HELPDESK  -- </a:t>
            </a:r>
            <a:r>
              <a:rPr lang="en-US" sz="2400" dirty="0"/>
              <a:t>Staci</a:t>
            </a:r>
          </a:p>
          <a:p>
            <a:pPr lvl="0"/>
            <a:r>
              <a:rPr lang="en-US" sz="2400" b="1" dirty="0"/>
              <a:t>UNIVERSITY FACULTY SENATOR’S</a:t>
            </a:r>
          </a:p>
          <a:p>
            <a:pPr lvl="0"/>
            <a:r>
              <a:rPr lang="en-US" sz="2400" b="1" dirty="0"/>
              <a:t>COMMITTEE REPORTS </a:t>
            </a:r>
          </a:p>
          <a:p>
            <a:pPr lvl="1"/>
            <a:r>
              <a:rPr lang="en-US" dirty="0"/>
              <a:t>IT</a:t>
            </a:r>
          </a:p>
          <a:p>
            <a:pPr lvl="1"/>
            <a:r>
              <a:rPr lang="en-US" dirty="0"/>
              <a:t>Faculty Affairs</a:t>
            </a:r>
          </a:p>
          <a:p>
            <a:pPr lvl="1"/>
            <a:r>
              <a:rPr lang="en-US" dirty="0"/>
              <a:t>Academic Festival Committee </a:t>
            </a:r>
          </a:p>
          <a:p>
            <a:pPr lvl="0"/>
            <a:r>
              <a:rPr lang="en-US" sz="2400" b="1" dirty="0"/>
              <a:t>CAMPUS ACTIVITY REMINDERS:</a:t>
            </a:r>
          </a:p>
          <a:p>
            <a:pPr lvl="1"/>
            <a:r>
              <a:rPr lang="en-US" dirty="0"/>
              <a:t>November 28</a:t>
            </a:r>
            <a:r>
              <a:rPr lang="en-US" baseline="30000" dirty="0"/>
              <a:t>th</a:t>
            </a:r>
            <a:r>
              <a:rPr lang="en-US" dirty="0"/>
              <a:t> Advice &amp; a Slice:     		        </a:t>
            </a:r>
            <a:r>
              <a:rPr lang="en-US" b="1" dirty="0"/>
              <a:t>STEM</a:t>
            </a:r>
            <a:r>
              <a:rPr lang="en-US" dirty="0"/>
              <a:t> </a:t>
            </a:r>
            <a:r>
              <a:rPr lang="en-US" b="1" dirty="0"/>
              <a:t>Edition</a:t>
            </a:r>
            <a:r>
              <a:rPr lang="en-US" dirty="0"/>
              <a:t> -- Kim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Holiday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Party</a:t>
            </a:r>
            <a:r>
              <a:rPr lang="en-US" dirty="0"/>
              <a:t> -- Linghao</a:t>
            </a:r>
          </a:p>
          <a:p>
            <a:pPr lvl="0"/>
            <a:r>
              <a:rPr lang="en-US" sz="2400" b="1" dirty="0"/>
              <a:t>OPEN</a:t>
            </a:r>
          </a:p>
          <a:p>
            <a:pPr lvl="0"/>
            <a:r>
              <a:rPr lang="en-US" sz="2400" b="1" dirty="0"/>
              <a:t>ADJOURNMENT </a:t>
            </a:r>
          </a:p>
          <a:p>
            <a:pPr lvl="0"/>
            <a:r>
              <a:rPr lang="en-US" sz="2400" dirty="0"/>
              <a:t>Next MAFS Meeting: Wed. 12/5/18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4078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3846</TotalTime>
  <Words>274</Words>
  <Application>Microsoft Office PowerPoint</Application>
  <PresentationFormat>On-screen Show (4:3)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Times New Roman</vt:lpstr>
      <vt:lpstr>Wingdings 2</vt:lpstr>
      <vt:lpstr>Office Theme</vt:lpstr>
      <vt:lpstr>1_Office Theme</vt:lpstr>
      <vt:lpstr> Friday November 16, 2018: MAFS Agenda </vt:lpstr>
      <vt:lpstr> PSMA  Advising Feedback Form </vt:lpstr>
      <vt:lpstr>PowerPoint Presentation</vt:lpstr>
      <vt:lpstr>b 14th Annual Academic Festival a</vt:lpstr>
      <vt:lpstr>4 Panelists: Past PSMA students! (2012-2014)</vt:lpstr>
      <vt:lpstr>PowerPoint Presentation</vt:lpstr>
      <vt:lpstr> Friday November 16, 2018: MAFS Agenda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Dandy, Daniel J</dc:creator>
  <cp:lastModifiedBy>Dandy, Daniel J</cp:lastModifiedBy>
  <cp:revision>9</cp:revision>
  <dcterms:created xsi:type="dcterms:W3CDTF">2018-11-02T00:23:38Z</dcterms:created>
  <dcterms:modified xsi:type="dcterms:W3CDTF">2018-11-12T14:36:01Z</dcterms:modified>
</cp:coreProperties>
</file>