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69" r:id="rId3"/>
    <p:sldId id="354" r:id="rId4"/>
    <p:sldId id="417" r:id="rId5"/>
    <p:sldId id="414" r:id="rId6"/>
    <p:sldId id="415" r:id="rId7"/>
    <p:sldId id="372" r:id="rId8"/>
    <p:sldId id="404" r:id="rId9"/>
    <p:sldId id="373" r:id="rId10"/>
    <p:sldId id="403" r:id="rId11"/>
    <p:sldId id="394" r:id="rId12"/>
    <p:sldId id="347" r:id="rId13"/>
    <p:sldId id="411" r:id="rId14"/>
    <p:sldId id="398" r:id="rId15"/>
    <p:sldId id="381" r:id="rId16"/>
    <p:sldId id="379" r:id="rId17"/>
    <p:sldId id="380" r:id="rId18"/>
    <p:sldId id="399" r:id="rId19"/>
    <p:sldId id="351" r:id="rId20"/>
    <p:sldId id="41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23" autoAdjust="0"/>
  </p:normalViewPr>
  <p:slideViewPr>
    <p:cSldViewPr>
      <p:cViewPr varScale="1">
        <p:scale>
          <a:sx n="100" d="100"/>
          <a:sy n="10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j1\Dropbox\aparna\future%20pubs\project%20beckman\2010%20Lab%20Success\revisions\Copy%20of%202%20way%20Group%20Level%20Hypo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391560588395"/>
          <c:y val="0.117897852127846"/>
          <c:w val="0.606521790101294"/>
          <c:h val="0.729365611152083"/>
        </c:manualLayout>
      </c:layout>
      <c:lineChart>
        <c:grouping val="standard"/>
        <c:varyColors val="0"/>
        <c:ser>
          <c:idx val="0"/>
          <c:order val="0"/>
          <c:tx>
            <c:strRef>
              <c:f>'2 way interactions'!$B$47</c:f>
              <c:strCache>
                <c:ptCount val="1"/>
                <c:pt idx="0">
                  <c:v>Male Dominated  Faculty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'2 way interactions'!$C$46:$D$46</c:f>
              <c:strCache>
                <c:ptCount val="2"/>
                <c:pt idx="0">
                  <c:v>Low Proportion of Women with Higher Education Level</c:v>
                </c:pt>
                <c:pt idx="1">
                  <c:v>High Proportion of Women with Higher Education Level</c:v>
                </c:pt>
              </c:strCache>
            </c:strRef>
          </c:cat>
          <c:val>
            <c:numRef>
              <c:f>'2 way interactions'!$C$47:$D$47</c:f>
              <c:numCache>
                <c:formatCode>General</c:formatCode>
                <c:ptCount val="2"/>
                <c:pt idx="0">
                  <c:v>1.005</c:v>
                </c:pt>
                <c:pt idx="1">
                  <c:v>0.995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 way interactions'!$B$48</c:f>
              <c:strCache>
                <c:ptCount val="1"/>
                <c:pt idx="0">
                  <c:v>Gender Balanced Faculty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ysDash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'2 way interactions'!$C$46:$D$46</c:f>
              <c:strCache>
                <c:ptCount val="2"/>
                <c:pt idx="0">
                  <c:v>Low Proportion of Women with Higher Education Level</c:v>
                </c:pt>
                <c:pt idx="1">
                  <c:v>High Proportion of Women with Higher Education Level</c:v>
                </c:pt>
              </c:strCache>
            </c:strRef>
          </c:cat>
          <c:val>
            <c:numRef>
              <c:f>'2 way interactions'!$C$48:$D$48</c:f>
              <c:numCache>
                <c:formatCode>General</c:formatCode>
                <c:ptCount val="2"/>
                <c:pt idx="0">
                  <c:v>0.576</c:v>
                </c:pt>
                <c:pt idx="1">
                  <c:v>1.4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8857144"/>
        <c:axId val="-2119274936"/>
      </c:lineChart>
      <c:catAx>
        <c:axId val="-2118857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-2119274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19274936"/>
        <c:scaling>
          <c:orientation val="minMax"/>
          <c:max val="3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Team  Research Productivity</a:t>
                </a:r>
              </a:p>
            </c:rich>
          </c:tx>
          <c:layout>
            <c:manualLayout>
              <c:xMode val="edge"/>
              <c:yMode val="edge"/>
              <c:x val="0.013249228882886"/>
              <c:y val="0.24109070752437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-211885714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57884821432642"/>
          <c:y val="0.238224869929689"/>
          <c:w val="0.209160305343511"/>
          <c:h val="0.30255572164884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1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D7150-1B5D-42C7-8107-089C71BADFA4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50F1D-DD8A-476E-A4F2-CCFBB3491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5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DE5E3B3-A319-44A5-B39F-F48A8498BB42}" type="slidenum">
              <a:rPr lang="en-US" sz="1200">
                <a:latin typeface="Arial" charset="0"/>
              </a:rPr>
              <a:pPr algn="r"/>
              <a:t>2</a:t>
            </a:fld>
            <a:endParaRPr lang="en-US" sz="120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436563"/>
            <a:ext cx="5111750" cy="3833812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138" y="4541838"/>
            <a:ext cx="6224587" cy="4292600"/>
          </a:xfrm>
          <a:noFill/>
          <a:ln/>
        </p:spPr>
        <p:txBody>
          <a:bodyPr/>
          <a:lstStyle/>
          <a:p>
            <a:pPr lvl="1" eaLnBrk="1" hangingPunct="1"/>
            <a:r>
              <a:rPr lang="en-US" altLang="ko-KR" sz="900" smtClean="0">
                <a:ea typeface="굴림"/>
                <a:cs typeface="굴림"/>
              </a:rPr>
              <a:t>As a researcher interested in studying diversity issues in the workplace how would you reconcile these mixed and contradictory findings across these three studies? What additional questions would you have?</a:t>
            </a:r>
          </a:p>
        </p:txBody>
      </p:sp>
    </p:spTree>
    <p:extLst>
      <p:ext uri="{BB962C8B-B14F-4D97-AF65-F5344CB8AC3E}">
        <p14:creationId xmlns:p14="http://schemas.microsoft.com/office/powerpoint/2010/main" val="944104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 started out – naïve notion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50F1D-DD8A-476E-A4F2-CCFBB34917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84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A2C0-578E-40E5-972B-E62040726120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6567-6071-4555-A29C-3F1F0343F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0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A2C0-578E-40E5-972B-E62040726120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6567-6071-4555-A29C-3F1F0343F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6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A2C0-578E-40E5-972B-E62040726120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6567-6071-4555-A29C-3F1F0343F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6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A2C0-578E-40E5-972B-E62040726120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6567-6071-4555-A29C-3F1F0343F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7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A2C0-578E-40E5-972B-E62040726120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6567-6071-4555-A29C-3F1F0343F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8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A2C0-578E-40E5-972B-E62040726120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6567-6071-4555-A29C-3F1F0343F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19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A2C0-578E-40E5-972B-E62040726120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6567-6071-4555-A29C-3F1F0343F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44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A2C0-578E-40E5-972B-E62040726120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6567-6071-4555-A29C-3F1F0343F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2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A2C0-578E-40E5-972B-E62040726120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6567-6071-4555-A29C-3F1F0343F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1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A2C0-578E-40E5-972B-E62040726120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6567-6071-4555-A29C-3F1F0343F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7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A2C0-578E-40E5-972B-E62040726120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6567-6071-4555-A29C-3F1F0343F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3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4A2C0-578E-40E5-972B-E62040726120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86567-6071-4555-A29C-3F1F0343F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8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oleObject" Target="!OLE_LINK1" TargetMode="External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oleObject" Target="???" TargetMode="External"/><Relationship Id="rId5" Type="http://schemas.openxmlformats.org/officeDocument/2006/relationships/image" Target="../media/image1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oleObject" Target="???" TargetMode="External"/><Relationship Id="rId5" Type="http://schemas.openxmlformats.org/officeDocument/2006/relationships/image" Target="../media/image1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png"/><Relationship Id="rId5" Type="http://schemas.openxmlformats.org/officeDocument/2006/relationships/oleObject" Target="???" TargetMode="External"/><Relationship Id="rId6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1"/>
            <a:ext cx="8534400" cy="2057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(Gender) diversity </a:t>
            </a:r>
            <a:r>
              <a:rPr lang="en-US" sz="3600" b="1" i="1" dirty="0" smtClean="0">
                <a:solidFill>
                  <a:srgbClr val="FF0000"/>
                </a:solidFill>
              </a:rPr>
              <a:t>may</a:t>
            </a:r>
            <a:r>
              <a:rPr lang="en-US" sz="3600" b="1" dirty="0" smtClean="0">
                <a:solidFill>
                  <a:srgbClr val="FF0000"/>
                </a:solidFill>
              </a:rPr>
              <a:t> be optimal for teams</a:t>
            </a:r>
            <a:r>
              <a:rPr lang="en-US" sz="3600" dirty="0" smtClean="0"/>
              <a:t>,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>
                <a:solidFill>
                  <a:schemeClr val="tx2"/>
                </a:solidFill>
              </a:rPr>
              <a:t>but are teams optimal for diversity (women)?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733800"/>
            <a:ext cx="7227731" cy="1154537"/>
          </a:xfrm>
        </p:spPr>
        <p:txBody>
          <a:bodyPr>
            <a:noAutofit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Aparna Joshi, Ph.D.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NSF Workshop on Work Climate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Penn State, May, 2016</a:t>
            </a:r>
          </a:p>
          <a:p>
            <a:endParaRPr lang="en-US" sz="2000" i="1" dirty="0" smtClean="0">
              <a:solidFill>
                <a:schemeClr val="tx1"/>
              </a:solidFill>
            </a:endParaRPr>
          </a:p>
          <a:p>
            <a:endParaRPr lang="en-US" sz="2000" i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lum bright="30000" contrast="10000"/>
          </a:blip>
          <a:srcRect/>
          <a:stretch>
            <a:fillRect/>
          </a:stretch>
        </p:blipFill>
        <p:spPr bwMode="auto">
          <a:xfrm>
            <a:off x="6851521" y="457200"/>
            <a:ext cx="169081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7620000" y="762000"/>
          <a:ext cx="38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Document" r:id="rId4" imgW="380986" imgH="457183" progId="Word.Document.12">
                  <p:link updateAutomatic="1"/>
                </p:oleObj>
              </mc:Choice>
              <mc:Fallback>
                <p:oleObj name="Document" r:id="rId4" imgW="380986" imgH="457183" progId="Word.Document.12">
                  <p:link updateAutomatic="1"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762000"/>
                        <a:ext cx="381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9851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lab leader’s dilemma is essentially a ‘diversity’ problem: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Recognizing expertise is a challenge in teams</a:t>
            </a:r>
          </a:p>
          <a:p>
            <a:pPr lvl="2"/>
            <a:r>
              <a:rPr lang="en-US" dirty="0" smtClean="0"/>
              <a:t>Hidden profiles</a:t>
            </a:r>
          </a:p>
          <a:p>
            <a:pPr lvl="1"/>
            <a:r>
              <a:rPr lang="en-US" dirty="0" smtClean="0"/>
              <a:t>And teams are not that egalitarian…</a:t>
            </a:r>
          </a:p>
          <a:p>
            <a:pPr lvl="2"/>
            <a:r>
              <a:rPr lang="en-US" dirty="0" smtClean="0"/>
              <a:t>Interactions can reinforce gendered hierarchies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are many ‘layers’ to gender in teams</a:t>
            </a:r>
            <a:endParaRPr lang="en-US" dirty="0"/>
          </a:p>
        </p:txBody>
      </p:sp>
      <p:sp>
        <p:nvSpPr>
          <p:cNvPr id="4" name="AutoShape 2" descr="data:image/jpeg;base64,/9j/4AAQSkZJRgABAQAAAQABAAD/2wCEAAkGBwgHBgkIBwgKCgkLDRYPDQwMDRsUFRAWIB0iIiAdHx8kKDQsJCYxJx8fLT0tMTU3Ojo6Iys/RD84QzQ5OjcBCgoKDQwNGg8PGjclHyU3Nzc3Nzc3Nzc3Nzc3Nzc3Nzc3Nzc3Nzc3Nzc3Nzc3Nzc3Nzc3Nzc3Nzc3Nzc3Nzc3N//AABEIAKAAogMBIgACEQEDEQH/xAAbAAACAwEBAQAAAAAAAAAAAAADBQIEBgABB//EADsQAAEEAQIDBgMFBwMFAAAAAAEAAgMEEQUhEjFBBhMiUWFxFIGRMjNCseEVI0NicqHBB1LRJTRTY5L/xAAZAQACAwEAAAAAAAAAAAAAAAAAAwECBAX/xAAmEQADAAMAAgEEAQUAAAAAAAAAAQIDESESMSIEE0FRwRQyQmJx/9oADAMBAAIRAxEAPwD6bhdhTwuwmFSGFxClhdhAEMLzCJheYVQBkLiEQhRwgCGF4Qp4XmFIAyF4QpkLzCABEKJCNhRIUgBIUSEUhRIQAEhQIRiFAhAACFBwRyENwQAHC5TwuQBpMLsKWF2EAQXYU+FFgrGY7nA88KGwK68RpoDE/HTzQ8Y5qAIELzhPkh2rUNWMvmeGgLNaj2ujYSKrdvN2yskxkY6v0acjfC8wsE/tFflJ7oudnkGBX6dvW5SMRkesmGj81OmP/pK11mtK8ISuGzqrW+KtBJ/RYbk/VW2XHADv600J83DI+oyoaYisVIsEKBCm17JPsEFcR0KgWCIUSEUhRIQAEhQIRiFAhSAEhDcEYhQIQAHC9U8LxAGjXmFLC94SeSjYHQxOkd6dVfLmxgAdEFoETR6qvYkOcNSbvQ+MeyxO9ssbgeY5LN69rUOlQeIh0rh4WhWtS1EVIhvmRx2CzGomKzJxvbl55kqcF+Q1YF5dMxb1ezqdvMnH4hsQNgm2ldn67nCe7I5/k3l9VKSq178s8DW9QFegqPe39y0gfic9azfyZ5wvtmp1QBCxoa3yG31VSzq1YvJ8bj5MQJBUiPC+SSy8c2R74+fJeNZcl/7ShFE3oZMuP9lBRKPyet1jhzw1JXr2PXnxOyK9hnpjP+VF9TVubrMTPQRtH5obqer4JZPFL/KYwfyQXVR+kX4u0tWR4+Iia13nngd+qdVbcFkgQzB+RsDs79VjJviWDF7TWPaOb4jjHyKDHCyX95plhzXt3MZ2IPsoaK3hxZF+j6AQokLOaX2kkY9tbVWEP5CUf5H+VpGkPaHNIIO4IVTm5sF4n30QIQyEYhQcFAgCQoOCMQhuCABYXKeFyANLHFxeynhsfJR79nCMIUkwO6yvJs0zj0SmkJIDVWsSxwROc93iwgWbgjB3wsj2g1lwgcxjsueeEJFNviNE4z2xcdbtyTuJ7tuzPbzVNr3PJLxlpOI2jm79F7X2rsBGQP7+ie6RpYObFs8P+At+DGokYmpW2U2CGsA+34pj9iJo/JWW1p7rO8tPEFcb8DdgB6nqmsenaa+bvo65c8/xHPcpy6XWuzNabknCP4I3Zn32P1TW0JrKm9imN0TP3WmVe9I/iOGG/qiHTr0wJtXixh5tjHAAnVnTLkETWaeyAn/c4kcPyVP9gySeK/JLO49CfCPkFHkmU+4vwJn6Ro7fv7jC7rxSqLdB0+U5pXSHdO7kT0aTprBwugjB9VXm7PafN9lgYejmEjHzRslZv9mJJqurad/FFuH/AMcoyfkVWdWq6qHS1g6vbj3dHjDgfRN3ftDRt5HOuVPxBwy5nt5qOpUWWY49R0x4ErfE1zevoUbHTk7/ACImtdad8JdaG2h9h+Mcf6pp2evSQSijZzkbNJXW6zdUoC3CO7sR8wOjgqk+bFaG6wYljOH+4U+xz8ck+FGuIzuoEKNOUT1Y5OpbuiEKhyKly9ME4IZCM4KDggqCwvETC5ADGRpJznGPJVLE/dg+JQsWiORSe7aJJ3XNZ05RHVb+GO3WGt3XWNTjad2A5Kd6hI+Zxa13uldqpHEKwYPEZcud8kYu2h+uGn0GETyNc/7tm+E6ZZNubgaeGvF0H4knil+E0kmPZ7/CPmrRkFHS3yNG/DsuoZsjbLxuOsTGvC7ELD4yOZ9EUXS+X4WphvB9t/Rvt6pHBM6npT5hu8tz8yrWktMVVvGcucOJ7upKqxVGmi1aLToW/EyksJxl25ynUMzJo2vjOWuGRgr5ZNcfPLNbJyI393A08geRcn2j3JdMYGMJfxnLw48z1KqLrGtGzmrQWG8MsUcjfJzQVS/YtNrswiSA/wDrkIH05Ila9FZZxMd4hzHUIpne3m3LfMIKaoBLpolYWOcHNIx4mpRR0O3QlnjHA6rJu1oP2SnrbkTnhoJLj0CtDBCPLRbyqVoxlSjYq6hZidA8QStyDw7ZS2GEMsXKztmkcbQV9FI9FXmZWw58rGHA3Lh0Uqhk5++jJ6ASaRYfwOwCmJC5nwrnyOpRNjjzjLR9o+a9KBOevK2wbghuCKQoOCkUCwvVLC5ACi3ZABSmTjnd4c8PUokj+9ecnwhCmssjbwRrk1WjsxLK1vhiHhI9VSsxylkUj2ER8ezvktDo2jS3pO8lb4PVaXWNFil0OevCwcbWcTMeYTsGKm1TKZM8y/FGLsy5rVGg7GTf6JhrRP7Gy3+XP1CRPkLqMTvxRPBcPLon72i7pEkbTuW7YXRYrJzTK2pu/wCh8TeXh/NX4HcVRpGw4Er094u6XJVJ8YBaR5FR0a2e7fTnOJYjwkHqqlKnjK1YOfpjmM3khlJI9jlNIrzJYmTMdnzHl6FULsUtK0+1A3jiecyMb09UEup2iZIpjG88+E439lVkf3dH1bUCJMwkh3Q5TJuuyRt/eb8O2c4WTrOjry8T7PFkY8R2Vyy4Fp36LJluofDThmGumy0S2bbDYeBv9n2yncUmcLJaLL3enVyNmkAfPKfwzjbdWx3vrE5o6NQQQqVzT47RIle/HQZRYpMjIRZgXM2OD0TW+GXssWR6SK8fDC/i/qVeWN8Zw9pCvw3MyFh5t2cD5q4HMkbuAfdEZAua3tmfcEMp3Np8b8ljuE/2S2zVkg+03I8wmqkxWiouUtvNcp2GjCWBYismBrC452wtFoXZ58jhNab6hqu0KsL7IfJjIPVaQyRQxDBwMLBhwz7o6P1Gel8ZOggZXYAA0bdFCazGxhyRhLLurtyWxlKprj3k8TtinXnU8kRH07fyZltXY2rrFmAjEM2XtPTdF7P6h3TzXlO7Tv6hH1yOO5GA84ezdjvJZtzpBIOI8MreR6EJmHMrWmbnjVRof6pXl0+38fUaXQvP7xo6HzQrUUWp8NqjM1toDpyd7qel6217e4tDBxjBXWdIbI82NMnETjvwdCmGfq5XsqDV5qmItRrua5v4wMgoU1vSrHicWcXnyU5rGpVvBbpiVvm3dLZ7NVxPHpzg7+hVZPgvwSll0uM7HjPkCSrFbVZHkMMThBy4z0S74po2r0CD/ThDkZcn++eImHoCqVKpdLL49PpXZ2eO3pjWNeCBloI807i42gAtOeSwvYOxFEyepE/djuPc+fVfQK82cZ6LPK8XoL2+jCuS0YVxuCN1RjPVWWvTVRktFDVYHRuFqEcvvAPzQK98HGD0TlzmuaQ4ZB2KyOrwSaXb2BMEm7HeXmEnKvH5IbhateFGkitA9VYErJG4ODlZOtqTf931TOvfa7AB39FEZQvANPg6534Fyr/EPXJn3Bf2WYuHUOGQY55V69cldW+SzVBruLL05fYa6HhPQLIqejoVK2LReAODz9VGW8N8JXqbjC8ubyJSx1zI5qj2XSQ1tWuPKWTysdjj/VB7ySbwtzg9U0o6UX4dJumQq3tBVaQtPjOdyOmeYRIdQtVfu5OJv83NOZKEbSDhRkrV3Nw6MFbF9TrjI2q9opN7RvA/exnKHJ2igIPEzf2R5NIry7t4x7FVpOzpfnhkcPJT9+GV+1jKM2vd47hhjLj0ACNU0nU9SPHZPcVz/wDZ/wCFo+zfZmOrJ38x7yUnLeIbNC009RrYidvolZMz/wASrUJ8Mlo1Ovpd1vdNcC8cLiTz8luK0+QDyWJ1AGOXLDgg5HutDpVnvoWOz0391ni3stknho4rBR23ABl5wlreLHNdjfbc+ZTm2ZdIcx2uP0HT1Xt2CPUKcleUbPGAfI9ClcZeOrR6pjWcCRzcfVTLb4ylSl1HzOOaeGzJBO/hdG8tcPbZaPSXueeN32eiVdpqYh7T2XOOGycMgHuP0V+jY4eEDGB5LN6o2t+UJmsbI3hHLkuSkWdlyd5oR4MzDo+7dho3R4Kj5cF2wTUVoy/iICk97IhgBLU6G+RntW0nihdjmkVLRW7mQkkHkttK4S88YSuZoY/ZStInbKtTSomuyRkBX3COJmGjCCJ+Dkgyyl3XdQ6JUsBbkc4YCHDGZDhWY4Hy9Fcgrthcq+yeIhDVazmrlOk65ZEcbdhu4oZBdI1jBkuOAtbp1aLTazWyOa17t3EnclOidi8l6Ay6e2CJvd7Y2QNQYGRkZ5BM5p4jhxdy3Wa1u/kOweam2l6KY1VPpmdVI704815p9x1e2xgOWkeIKjbsAvJc72VdtuCu4ySSblZlvZqpc0fSYH8Td+qsMASTs3qLNS09k0Z4g0lhHUEJ2xaEY2tBmsHRrVerkDAVJnqrMW2MKxRmY7fxd3do2QPvGOjJ9RuPzP0SqrNjG60X+oNV1ns0+ePPeVJGyj25H+xWEo6ix7AXOwRzScy1Rowdj/hqfiR5rlnzq1cHHeDb1XJWxujVCY8GWjKpTyucTsrFTw8THdFZZXY5wOE7rE+hW3j54KBZBIzhaJtZoHIKjcjZF05qHHCyszQLnP4d8q/TqFzgXhX4abD48L2R3dnAwoUlvImGMiA4VWmPiyiF3FzXd3x81fRTYWhIIpRJjxgeAnzU5bTw8vO5PMlSq13OPTA6qnqb/h3eEgg9Cpaegmk2Tl1B4afFukeoWjICSeSg6++Rxa2HG+MkqpZyAS78klpj/RTfAZTxO+Sp367BGSQMjkmRlAbnPRKNQnM5DGn6KUyOj3/TK25l27ScfC8d8weo2P8AbH0X0dgwvmXYyP4fXajh+IOYfm0r6c0FOh7M2VaYRpVmLoqrdsK1F0VxDLLoGWYJIJRmORha4ehXyOHsxJW1KxFaLgyKRzQB+IdD9F9fiOMJP2opZiF2IeJgw/26FRkna2WxZHF6/ZkhpWnAAGvF9FynlvVwz1XLJ5I2/I//2Q=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00200"/>
            <a:ext cx="4826318" cy="4766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1398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Unpacking the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whom and when in women’s expertise recognized? </a:t>
            </a:r>
            <a:r>
              <a:rPr lang="en-US" sz="2600" dirty="0" smtClean="0"/>
              <a:t>(</a:t>
            </a:r>
            <a:r>
              <a:rPr lang="en-US" sz="2600" b="1" i="1" dirty="0" smtClean="0"/>
              <a:t>Administrative Science Quarterly, 2014</a:t>
            </a:r>
            <a:r>
              <a:rPr lang="en-US" sz="2600" dirty="0" smtClean="0"/>
              <a:t>)</a:t>
            </a:r>
          </a:p>
          <a:p>
            <a:pPr lvl="1"/>
            <a:r>
              <a:rPr lang="en-US" dirty="0" smtClean="0"/>
              <a:t>Three studies across 60 teams, &gt;500 scientists and engineers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Dyadic expertise evaluations </a:t>
            </a:r>
            <a:r>
              <a:rPr lang="en-US" dirty="0" smtClean="0"/>
              <a:t>as ‘bottom up’ processes</a:t>
            </a:r>
          </a:p>
          <a:p>
            <a:pPr lvl="1"/>
            <a:r>
              <a:rPr lang="en-US" dirty="0" smtClean="0"/>
              <a:t>Unpack expertise evaluations from two perspectives: </a:t>
            </a:r>
          </a:p>
          <a:p>
            <a:pPr lvl="2"/>
            <a:r>
              <a:rPr lang="en-US" dirty="0" smtClean="0"/>
              <a:t>Target (social role theory)</a:t>
            </a:r>
          </a:p>
          <a:p>
            <a:pPr lvl="2"/>
            <a:r>
              <a:rPr lang="en-US" dirty="0" smtClean="0"/>
              <a:t>Actor (social categorization theory)</a:t>
            </a:r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lum bright="30000" contrast="10000"/>
          </a:blip>
          <a:srcRect/>
          <a:stretch>
            <a:fillRect/>
          </a:stretch>
        </p:blipFill>
        <p:spPr bwMode="auto">
          <a:xfrm>
            <a:off x="7148383" y="228600"/>
            <a:ext cx="169081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7916862" y="533400"/>
          <a:ext cx="38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4" name="Document" r:id="rId4" imgW="380986" imgH="457183" progId="Word.Document.12">
                  <p:link updateAutomatic="1"/>
                </p:oleObj>
              </mc:Choice>
              <mc:Fallback>
                <p:oleObj name="Document" r:id="rId4" imgW="380986" imgH="457183" progId="Word.Document.12">
                  <p:link updateAutomatic="1"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6862" y="533400"/>
                        <a:ext cx="381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07254"/>
            <a:ext cx="8068377" cy="859546"/>
          </a:xfrm>
        </p:spPr>
        <p:txBody>
          <a:bodyPr>
            <a:noAutofit/>
          </a:bodyPr>
          <a:lstStyle/>
          <a:p>
            <a:r>
              <a:rPr lang="en-US" b="1" dirty="0" smtClean="0"/>
              <a:t>Unpacking Expertise Recognition</a:t>
            </a:r>
            <a:endParaRPr lang="en-US" b="1" dirty="0"/>
          </a:p>
        </p:txBody>
      </p:sp>
      <p:grpSp>
        <p:nvGrpSpPr>
          <p:cNvPr id="6" name="Group 41"/>
          <p:cNvGrpSpPr/>
          <p:nvPr/>
        </p:nvGrpSpPr>
        <p:grpSpPr>
          <a:xfrm>
            <a:off x="2819400" y="990600"/>
            <a:ext cx="3600680" cy="3061543"/>
            <a:chOff x="2305280" y="1350254"/>
            <a:chExt cx="4114800" cy="3705799"/>
          </a:xfrm>
        </p:grpSpPr>
        <p:sp>
          <p:nvSpPr>
            <p:cNvPr id="4" name="Oval 3"/>
            <p:cNvSpPr/>
            <p:nvPr/>
          </p:nvSpPr>
          <p:spPr>
            <a:xfrm>
              <a:off x="2305280" y="1350254"/>
              <a:ext cx="4114800" cy="370579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iley Face 6"/>
            <p:cNvSpPr/>
            <p:nvPr/>
          </p:nvSpPr>
          <p:spPr>
            <a:xfrm>
              <a:off x="3536414" y="3505200"/>
              <a:ext cx="533400" cy="401198"/>
            </a:xfrm>
            <a:prstGeom prst="smileyFac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iley Face 7"/>
            <p:cNvSpPr/>
            <p:nvPr/>
          </p:nvSpPr>
          <p:spPr>
            <a:xfrm>
              <a:off x="3529528" y="2113402"/>
              <a:ext cx="533400" cy="401198"/>
            </a:xfrm>
            <a:prstGeom prst="smileyFac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iley Face 8"/>
            <p:cNvSpPr/>
            <p:nvPr/>
          </p:nvSpPr>
          <p:spPr>
            <a:xfrm>
              <a:off x="3529068" y="2801956"/>
              <a:ext cx="533400" cy="401198"/>
            </a:xfrm>
            <a:prstGeom prst="smileyFac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iley Face 9"/>
            <p:cNvSpPr/>
            <p:nvPr/>
          </p:nvSpPr>
          <p:spPr>
            <a:xfrm>
              <a:off x="3536414" y="4066601"/>
              <a:ext cx="533400" cy="401198"/>
            </a:xfrm>
            <a:prstGeom prst="smileyFac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iley Face 18"/>
            <p:cNvSpPr/>
            <p:nvPr/>
          </p:nvSpPr>
          <p:spPr>
            <a:xfrm>
              <a:off x="4655546" y="3449198"/>
              <a:ext cx="533400" cy="401198"/>
            </a:xfrm>
            <a:prstGeom prst="smileyFac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iley Face 19"/>
            <p:cNvSpPr/>
            <p:nvPr/>
          </p:nvSpPr>
          <p:spPr>
            <a:xfrm>
              <a:off x="4648660" y="2057400"/>
              <a:ext cx="533400" cy="401198"/>
            </a:xfrm>
            <a:prstGeom prst="smileyFac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iley Face 20"/>
            <p:cNvSpPr/>
            <p:nvPr/>
          </p:nvSpPr>
          <p:spPr>
            <a:xfrm>
              <a:off x="4648200" y="2745954"/>
              <a:ext cx="533400" cy="401198"/>
            </a:xfrm>
            <a:prstGeom prst="smileyFac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iley Face 21"/>
            <p:cNvSpPr/>
            <p:nvPr/>
          </p:nvSpPr>
          <p:spPr>
            <a:xfrm>
              <a:off x="4655546" y="4010599"/>
              <a:ext cx="533400" cy="401198"/>
            </a:xfrm>
            <a:prstGeom prst="smileyFac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>
              <a:stCxn id="9" idx="6"/>
            </p:cNvCxnSpPr>
            <p:nvPr/>
          </p:nvCxnSpPr>
          <p:spPr>
            <a:xfrm>
              <a:off x="4062468" y="3002555"/>
              <a:ext cx="5857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19" idx="2"/>
            </p:cNvCxnSpPr>
            <p:nvPr/>
          </p:nvCxnSpPr>
          <p:spPr>
            <a:xfrm>
              <a:off x="4069814" y="2356922"/>
              <a:ext cx="585732" cy="1292875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7" idx="6"/>
            </p:cNvCxnSpPr>
            <p:nvPr/>
          </p:nvCxnSpPr>
          <p:spPr>
            <a:xfrm>
              <a:off x="4069814" y="3705799"/>
              <a:ext cx="578386" cy="0"/>
            </a:xfrm>
            <a:prstGeom prst="straightConnector1">
              <a:avLst/>
            </a:prstGeom>
            <a:ln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0" idx="3"/>
            </p:cNvCxnSpPr>
            <p:nvPr/>
          </p:nvCxnSpPr>
          <p:spPr>
            <a:xfrm flipV="1">
              <a:off x="4069814" y="2399844"/>
              <a:ext cx="656961" cy="186735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0" idx="6"/>
              <a:endCxn id="22" idx="2"/>
            </p:cNvCxnSpPr>
            <p:nvPr/>
          </p:nvCxnSpPr>
          <p:spPr>
            <a:xfrm flipV="1">
              <a:off x="4069814" y="4211198"/>
              <a:ext cx="585732" cy="56002"/>
            </a:xfrm>
            <a:prstGeom prst="straightConnector1">
              <a:avLst/>
            </a:prstGeom>
            <a:ln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9" idx="6"/>
              <a:endCxn id="22" idx="2"/>
            </p:cNvCxnSpPr>
            <p:nvPr/>
          </p:nvCxnSpPr>
          <p:spPr>
            <a:xfrm>
              <a:off x="4062468" y="3002555"/>
              <a:ext cx="593078" cy="1208643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8" idx="6"/>
              <a:endCxn id="20" idx="2"/>
            </p:cNvCxnSpPr>
            <p:nvPr/>
          </p:nvCxnSpPr>
          <p:spPr>
            <a:xfrm flipV="1">
              <a:off x="4062928" y="2257999"/>
              <a:ext cx="585732" cy="56002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52400" y="1637224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Actors(</a:t>
            </a:r>
            <a:r>
              <a:rPr lang="en-US" b="1" dirty="0" err="1" smtClean="0"/>
              <a:t>Soc</a:t>
            </a:r>
            <a:r>
              <a:rPr lang="en-US" b="1" dirty="0" smtClean="0"/>
              <a:t> Id Theory):</a:t>
            </a:r>
          </a:p>
          <a:p>
            <a:r>
              <a:rPr lang="en-US" b="1" dirty="0" err="1" smtClean="0"/>
              <a:t>Ingroup</a:t>
            </a:r>
            <a:r>
              <a:rPr lang="en-US" b="1" dirty="0" smtClean="0"/>
              <a:t>/</a:t>
            </a:r>
            <a:r>
              <a:rPr lang="en-US" b="1" dirty="0" err="1" smtClean="0"/>
              <a:t>Outgroup</a:t>
            </a:r>
            <a:r>
              <a:rPr lang="en-US" b="1" dirty="0" smtClean="0"/>
              <a:t> categorization == women are rated lower</a:t>
            </a:r>
            <a:endParaRPr lang="en-US" b="1" dirty="0"/>
          </a:p>
        </p:txBody>
      </p:sp>
      <p:sp>
        <p:nvSpPr>
          <p:cNvPr id="25" name="Smiley Face 24"/>
          <p:cNvSpPr/>
          <p:nvPr/>
        </p:nvSpPr>
        <p:spPr>
          <a:xfrm>
            <a:off x="2981598" y="5029200"/>
            <a:ext cx="1219200" cy="1371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iley Face 26"/>
          <p:cNvSpPr/>
          <p:nvPr/>
        </p:nvSpPr>
        <p:spPr>
          <a:xfrm>
            <a:off x="5115198" y="4964289"/>
            <a:ext cx="1295400" cy="1371600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4429398" y="5446447"/>
            <a:ext cx="457200" cy="3148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429398" y="5754001"/>
            <a:ext cx="457200" cy="32975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590800" y="4594957"/>
            <a:ext cx="1552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Male Scientist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876800" y="4562691"/>
            <a:ext cx="1757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Female Scientist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507400" y="1447800"/>
            <a:ext cx="2407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Targets (Social Role Theory):</a:t>
            </a:r>
          </a:p>
          <a:p>
            <a:r>
              <a:rPr lang="en-US" b="1" dirty="0" smtClean="0"/>
              <a:t>Atypical targets are penalized == women are rated lower</a:t>
            </a:r>
            <a:endParaRPr lang="en-US" b="1" dirty="0"/>
          </a:p>
        </p:txBody>
      </p:sp>
      <p:sp>
        <p:nvSpPr>
          <p:cNvPr id="3" name="Curved Right Arrow 2"/>
          <p:cNvSpPr/>
          <p:nvPr/>
        </p:nvSpPr>
        <p:spPr>
          <a:xfrm rot="20825957">
            <a:off x="837211" y="3606661"/>
            <a:ext cx="1371600" cy="221173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 rot="654340">
            <a:off x="6892514" y="3595360"/>
            <a:ext cx="1256773" cy="209587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2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 animBg="1"/>
      <p:bldP spid="27" grpId="0" animBg="1"/>
      <p:bldP spid="33" grpId="0"/>
      <p:bldP spid="35" grpId="0"/>
      <p:bldP spid="37" grpId="0"/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07254"/>
            <a:ext cx="8068377" cy="859546"/>
          </a:xfrm>
        </p:spPr>
        <p:txBody>
          <a:bodyPr>
            <a:noAutofit/>
          </a:bodyPr>
          <a:lstStyle/>
          <a:p>
            <a:r>
              <a:rPr lang="en-US" b="1" dirty="0" smtClean="0"/>
              <a:t>Unpacking Expertise Recognition</a:t>
            </a:r>
            <a:endParaRPr lang="en-US" b="1" dirty="0"/>
          </a:p>
        </p:txBody>
      </p:sp>
      <p:grpSp>
        <p:nvGrpSpPr>
          <p:cNvPr id="11" name="Group 41"/>
          <p:cNvGrpSpPr/>
          <p:nvPr/>
        </p:nvGrpSpPr>
        <p:grpSpPr>
          <a:xfrm>
            <a:off x="2819400" y="990600"/>
            <a:ext cx="3600680" cy="3061543"/>
            <a:chOff x="2305280" y="1350254"/>
            <a:chExt cx="4114800" cy="3705799"/>
          </a:xfrm>
        </p:grpSpPr>
        <p:sp>
          <p:nvSpPr>
            <p:cNvPr id="4" name="Oval 3"/>
            <p:cNvSpPr/>
            <p:nvPr/>
          </p:nvSpPr>
          <p:spPr>
            <a:xfrm>
              <a:off x="2305280" y="1350254"/>
              <a:ext cx="4114800" cy="370579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iley Face 6"/>
            <p:cNvSpPr/>
            <p:nvPr/>
          </p:nvSpPr>
          <p:spPr>
            <a:xfrm>
              <a:off x="3536414" y="3505200"/>
              <a:ext cx="533400" cy="401198"/>
            </a:xfrm>
            <a:prstGeom prst="smileyFac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iley Face 7"/>
            <p:cNvSpPr/>
            <p:nvPr/>
          </p:nvSpPr>
          <p:spPr>
            <a:xfrm>
              <a:off x="3529528" y="2113402"/>
              <a:ext cx="533400" cy="401198"/>
            </a:xfrm>
            <a:prstGeom prst="smileyFac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iley Face 8"/>
            <p:cNvSpPr/>
            <p:nvPr/>
          </p:nvSpPr>
          <p:spPr>
            <a:xfrm>
              <a:off x="3529068" y="2801956"/>
              <a:ext cx="533400" cy="401198"/>
            </a:xfrm>
            <a:prstGeom prst="smileyFac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iley Face 9"/>
            <p:cNvSpPr/>
            <p:nvPr/>
          </p:nvSpPr>
          <p:spPr>
            <a:xfrm>
              <a:off x="3536414" y="4066601"/>
              <a:ext cx="533400" cy="401198"/>
            </a:xfrm>
            <a:prstGeom prst="smileyFac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iley Face 18"/>
            <p:cNvSpPr/>
            <p:nvPr/>
          </p:nvSpPr>
          <p:spPr>
            <a:xfrm>
              <a:off x="4655546" y="3449198"/>
              <a:ext cx="533400" cy="401198"/>
            </a:xfrm>
            <a:prstGeom prst="smileyFac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iley Face 19"/>
            <p:cNvSpPr/>
            <p:nvPr/>
          </p:nvSpPr>
          <p:spPr>
            <a:xfrm>
              <a:off x="4648660" y="2057400"/>
              <a:ext cx="533400" cy="401198"/>
            </a:xfrm>
            <a:prstGeom prst="smileyFac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iley Face 20"/>
            <p:cNvSpPr/>
            <p:nvPr/>
          </p:nvSpPr>
          <p:spPr>
            <a:xfrm>
              <a:off x="4648200" y="2745954"/>
              <a:ext cx="533400" cy="401198"/>
            </a:xfrm>
            <a:prstGeom prst="smileyFac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iley Face 21"/>
            <p:cNvSpPr/>
            <p:nvPr/>
          </p:nvSpPr>
          <p:spPr>
            <a:xfrm>
              <a:off x="4655546" y="4010599"/>
              <a:ext cx="533400" cy="401198"/>
            </a:xfrm>
            <a:prstGeom prst="smileyFac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>
              <a:stCxn id="9" idx="6"/>
            </p:cNvCxnSpPr>
            <p:nvPr/>
          </p:nvCxnSpPr>
          <p:spPr>
            <a:xfrm>
              <a:off x="4062468" y="3002555"/>
              <a:ext cx="5857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19" idx="2"/>
            </p:cNvCxnSpPr>
            <p:nvPr/>
          </p:nvCxnSpPr>
          <p:spPr>
            <a:xfrm>
              <a:off x="4069814" y="2356922"/>
              <a:ext cx="585732" cy="1292875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7" idx="6"/>
            </p:cNvCxnSpPr>
            <p:nvPr/>
          </p:nvCxnSpPr>
          <p:spPr>
            <a:xfrm>
              <a:off x="4069814" y="3705799"/>
              <a:ext cx="578386" cy="0"/>
            </a:xfrm>
            <a:prstGeom prst="straightConnector1">
              <a:avLst/>
            </a:prstGeom>
            <a:ln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0" idx="3"/>
            </p:cNvCxnSpPr>
            <p:nvPr/>
          </p:nvCxnSpPr>
          <p:spPr>
            <a:xfrm flipV="1">
              <a:off x="4069814" y="2399844"/>
              <a:ext cx="656961" cy="186735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0" idx="6"/>
              <a:endCxn id="22" idx="2"/>
            </p:cNvCxnSpPr>
            <p:nvPr/>
          </p:nvCxnSpPr>
          <p:spPr>
            <a:xfrm flipV="1">
              <a:off x="4069814" y="4211198"/>
              <a:ext cx="585732" cy="56002"/>
            </a:xfrm>
            <a:prstGeom prst="straightConnector1">
              <a:avLst/>
            </a:prstGeom>
            <a:ln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9" idx="6"/>
              <a:endCxn id="22" idx="2"/>
            </p:cNvCxnSpPr>
            <p:nvPr/>
          </p:nvCxnSpPr>
          <p:spPr>
            <a:xfrm>
              <a:off x="4062468" y="3002555"/>
              <a:ext cx="593078" cy="1208643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8" idx="6"/>
              <a:endCxn id="20" idx="2"/>
            </p:cNvCxnSpPr>
            <p:nvPr/>
          </p:nvCxnSpPr>
          <p:spPr>
            <a:xfrm flipV="1">
              <a:off x="4062928" y="2257999"/>
              <a:ext cx="585732" cy="56002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52400" y="1637224"/>
            <a:ext cx="205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Actors (Social Identity Theory):</a:t>
            </a:r>
          </a:p>
          <a:p>
            <a:r>
              <a:rPr lang="en-US" sz="1600" dirty="0" err="1" smtClean="0"/>
              <a:t>Ingroup</a:t>
            </a:r>
            <a:r>
              <a:rPr lang="en-US" sz="1600" dirty="0" smtClean="0"/>
              <a:t>/</a:t>
            </a:r>
            <a:r>
              <a:rPr lang="en-US" sz="1600" dirty="0" err="1" smtClean="0"/>
              <a:t>Outgroup</a:t>
            </a:r>
            <a:r>
              <a:rPr lang="en-US" sz="1600" dirty="0" smtClean="0"/>
              <a:t> categorization == women are rated lower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6507400" y="1447800"/>
            <a:ext cx="2255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Targets (Social Role Theory):</a:t>
            </a:r>
          </a:p>
          <a:p>
            <a:r>
              <a:rPr lang="en-US" sz="1600" dirty="0" smtClean="0"/>
              <a:t>Atypical targets are penalized == women are rated lower</a:t>
            </a:r>
            <a:endParaRPr lang="en-US" sz="1600" dirty="0"/>
          </a:p>
        </p:txBody>
      </p:sp>
      <p:sp>
        <p:nvSpPr>
          <p:cNvPr id="3" name="Curved Right Arrow 2"/>
          <p:cNvSpPr/>
          <p:nvPr/>
        </p:nvSpPr>
        <p:spPr>
          <a:xfrm rot="20825957">
            <a:off x="837211" y="3606661"/>
            <a:ext cx="1371600" cy="221173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 rot="654340">
            <a:off x="6892514" y="3595360"/>
            <a:ext cx="1256773" cy="209587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814143"/>
            <a:ext cx="13811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s://encrypted-tbn2.gstatic.com/images?q=tbn:ANd9GcSSYu6uJ-uE2gdtMfzU1lBXPNK8uGeF_tg4faTbU_QD1TriRjR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324" y="4814143"/>
            <a:ext cx="1248883" cy="139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1382" y="4114800"/>
            <a:ext cx="9033884" cy="46166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Does educational attainment help women overcome these challenges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134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7" grpId="0"/>
      <p:bldP spid="3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0762"/>
          </a:xfrm>
        </p:spPr>
        <p:txBody>
          <a:bodyPr/>
          <a:lstStyle/>
          <a:p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458200" cy="5410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Sex: 1=Female</a:t>
            </a:r>
          </a:p>
          <a:p>
            <a:r>
              <a:rPr lang="en-US" sz="2400" dirty="0" smtClean="0"/>
              <a:t>Educational status: continuous measure, years post high school</a:t>
            </a:r>
          </a:p>
          <a:p>
            <a:r>
              <a:rPr lang="en-US" sz="2400" dirty="0" smtClean="0"/>
              <a:t>Across three studies = 55 teams, 500 scientists/</a:t>
            </a:r>
            <a:r>
              <a:rPr lang="en-US" sz="2400" dirty="0" err="1" smtClean="0"/>
              <a:t>enggs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15 disciplines, faculty composition from </a:t>
            </a:r>
            <a:r>
              <a:rPr lang="en-US" sz="2400" dirty="0" err="1" smtClean="0"/>
              <a:t>univ</a:t>
            </a:r>
            <a:r>
              <a:rPr lang="en-US" sz="2400" dirty="0" smtClean="0"/>
              <a:t> archives</a:t>
            </a:r>
          </a:p>
          <a:p>
            <a:endParaRPr lang="en-US" sz="2400" dirty="0" smtClean="0"/>
          </a:p>
          <a:p>
            <a:r>
              <a:rPr lang="en-US" sz="2400" dirty="0" smtClean="0"/>
              <a:t>Expertise perceptions: “This person has the expertise to make valuable research contributions to the lab” (each lab member listed)</a:t>
            </a:r>
          </a:p>
          <a:p>
            <a:r>
              <a:rPr lang="en-US" sz="2400" dirty="0" smtClean="0"/>
              <a:t>Expertise utilization: For each individual: Num of pubs, conf papers etc/ size of the lab (12-16 months after initial surveys)</a:t>
            </a:r>
          </a:p>
          <a:p>
            <a:r>
              <a:rPr lang="en-US" sz="2400" dirty="0" smtClean="0"/>
              <a:t>Research productivity of lab: Lab level pubs, patents, conf papers(12-16 months after initial surveys) 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Social Relations Modeling: Actors = Raters ; Targets = </a:t>
            </a:r>
            <a:r>
              <a:rPr lang="en-US" sz="2400" b="1" dirty="0" err="1" smtClean="0">
                <a:solidFill>
                  <a:srgbClr val="FF0000"/>
                </a:solidFill>
              </a:rPr>
              <a:t>Ratees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36E17-40E5-4D07-B792-D39DDCDC749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0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640" y="2667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By whom is expertise recognized?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495800" y="24384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6859955" cy="430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4495800" y="24384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73377" y="3810000"/>
            <a:ext cx="378246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1 2"/>
          <p:cNvSpPr/>
          <p:nvPr/>
        </p:nvSpPr>
        <p:spPr>
          <a:xfrm>
            <a:off x="2133600" y="1676400"/>
            <a:ext cx="4800600" cy="37719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Women differentiate based on Educational level</a:t>
            </a:r>
          </a:p>
          <a:p>
            <a:pPr algn="ctr"/>
            <a:r>
              <a:rPr lang="en-US" dirty="0" smtClean="0"/>
              <a:t>Men </a:t>
            </a:r>
            <a:r>
              <a:rPr lang="en-US" dirty="0"/>
              <a:t>differentiate based on Gender</a:t>
            </a:r>
          </a:p>
        </p:txBody>
      </p:sp>
    </p:spTree>
    <p:extLst>
      <p:ext uri="{BB962C8B-B14F-4D97-AF65-F5344CB8AC3E}">
        <p14:creationId xmlns:p14="http://schemas.microsoft.com/office/powerpoint/2010/main" val="2607294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3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1813818"/>
            <a:ext cx="7239001" cy="4358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6172200"/>
            <a:ext cx="1152477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whom is expertise recognized?</a:t>
            </a:r>
          </a:p>
        </p:txBody>
      </p:sp>
      <p:sp>
        <p:nvSpPr>
          <p:cNvPr id="7" name="Explosion 1 6"/>
          <p:cNvSpPr/>
          <p:nvPr/>
        </p:nvSpPr>
        <p:spPr>
          <a:xfrm>
            <a:off x="2362200" y="1905000"/>
            <a:ext cx="4800600" cy="398145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Men who are highly identified with their gender rate highly educated women lower than </a:t>
            </a:r>
            <a:r>
              <a:rPr lang="en-US" u="sng" dirty="0" smtClean="0"/>
              <a:t>less</a:t>
            </a:r>
            <a:r>
              <a:rPr lang="en-US" dirty="0" smtClean="0"/>
              <a:t> educated women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76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When</a:t>
            </a:r>
            <a:r>
              <a:rPr lang="en-US" dirty="0" smtClean="0"/>
              <a:t> can gender diverse teams maximize productivity? 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07978521"/>
              </p:ext>
            </p:extLst>
          </p:nvPr>
        </p:nvGraphicFramePr>
        <p:xfrm>
          <a:off x="1295400" y="1676400"/>
          <a:ext cx="6261100" cy="4618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xplosion 1 2"/>
          <p:cNvSpPr/>
          <p:nvPr/>
        </p:nvSpPr>
        <p:spPr>
          <a:xfrm>
            <a:off x="2286000" y="838200"/>
            <a:ext cx="6172200" cy="5486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Gender diverse research teams are more productive when  faculty is gender integrated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9831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Going back to the lab leader’s dilemma…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Gender is likely to serve as an important “expertise signal” in the lab</a:t>
            </a:r>
          </a:p>
          <a:p>
            <a:pPr lvl="1"/>
            <a:r>
              <a:rPr lang="en-US" dirty="0" smtClean="0"/>
              <a:t>But remember that women bring value to the team by making expertise attributions based on relevant cues</a:t>
            </a:r>
          </a:p>
          <a:p>
            <a:endParaRPr lang="en-US" dirty="0" smtClean="0"/>
          </a:p>
          <a:p>
            <a:r>
              <a:rPr lang="en-US" dirty="0" smtClean="0"/>
              <a:t>Gender is not just about women, its about </a:t>
            </a:r>
            <a:r>
              <a:rPr lang="en-US" i="1" dirty="0" smtClean="0"/>
              <a:t>men</a:t>
            </a:r>
            <a:r>
              <a:rPr lang="en-US" dirty="0" smtClean="0"/>
              <a:t> and women – we need to bring both men and women into this conversation</a:t>
            </a:r>
          </a:p>
          <a:p>
            <a:pPr lvl="1"/>
            <a:r>
              <a:rPr lang="en-US" sz="2400" dirty="0" smtClean="0"/>
              <a:t>Men vary in their attitudes towards women and those variations matter</a:t>
            </a:r>
          </a:p>
          <a:p>
            <a:pPr lvl="1"/>
            <a:r>
              <a:rPr lang="en-US" sz="2400" dirty="0" smtClean="0"/>
              <a:t>Successful female scientists or leaders are not just role models for women but also for men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overall context of the discipline also matters</a:t>
            </a:r>
          </a:p>
          <a:p>
            <a:pPr lvl="1"/>
            <a:r>
              <a:rPr lang="en-US" dirty="0" smtClean="0"/>
              <a:t>Training interventions can be targeted more specifically to specific domains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lum bright="30000" contrast="10000"/>
          </a:blip>
          <a:srcRect/>
          <a:stretch>
            <a:fillRect/>
          </a:stretch>
        </p:blipFill>
        <p:spPr bwMode="auto">
          <a:xfrm>
            <a:off x="7224583" y="152400"/>
            <a:ext cx="169081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7993062" y="457200"/>
          <a:ext cx="38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3" name="Document" r:id="rId4" imgW="380986" imgH="457183" progId="Word.Document.12">
                  <p:link updateAutomatic="1"/>
                </p:oleObj>
              </mc:Choice>
              <mc:Fallback>
                <p:oleObj name="Document" r:id="rId4" imgW="380986" imgH="457183" progId="Word.Document.12">
                  <p:link updateAutomatic="1"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3062" y="457200"/>
                        <a:ext cx="381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7415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883E2B-0E71-4611-960F-90565D73324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EADC639-0615-4E81-92B6-9C3D14E52D82}" type="slidenum">
              <a:rPr lang="en-US" sz="1400">
                <a:latin typeface="Arial" charset="0"/>
              </a:rPr>
              <a:pPr algn="r"/>
              <a:t>2</a:t>
            </a:fld>
            <a:endParaRPr lang="en-US" sz="1400"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533400"/>
            <a:ext cx="7237413" cy="73818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ko-KR" sz="3200" dirty="0" smtClean="0">
                <a:ea typeface="굴림"/>
                <a:cs typeface="굴림"/>
              </a:rPr>
              <a:t>Is Diversity Optimal for Teams?</a:t>
            </a:r>
            <a:endParaRPr lang="en-US" altLang="ko-KR" sz="6000" b="1" dirty="0" smtClean="0">
              <a:ea typeface="굴림"/>
              <a:cs typeface="굴림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524000"/>
            <a:ext cx="7924800" cy="45243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ko-KR" sz="2800" dirty="0" smtClean="0">
                <a:ea typeface="굴림"/>
                <a:cs typeface="굴림"/>
              </a:rPr>
              <a:t>The Diversity-Performance Relationship: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ko-KR" sz="2400" dirty="0" smtClean="0">
                <a:ea typeface="굴림"/>
                <a:cs typeface="굴림"/>
              </a:rPr>
              <a:t>60% of effects reported in past research were </a:t>
            </a:r>
            <a:r>
              <a:rPr lang="en-US" altLang="ko-KR" sz="2400" dirty="0" smtClean="0">
                <a:ea typeface="굴림"/>
                <a:cs typeface="굴림"/>
              </a:rPr>
              <a:t>non-significant</a:t>
            </a:r>
            <a:endParaRPr lang="en-US" altLang="ko-KR" sz="2400" dirty="0" smtClean="0">
              <a:ea typeface="굴림"/>
              <a:cs typeface="굴림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ko-KR" sz="2400" dirty="0" smtClean="0">
                <a:ea typeface="굴림"/>
                <a:cs typeface="굴림"/>
              </a:rPr>
              <a:t>20% of the effects significantly positive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ko-KR" sz="2400" dirty="0" smtClean="0">
                <a:ea typeface="굴림"/>
                <a:cs typeface="굴림"/>
              </a:rPr>
              <a:t>20% of the effects significantly negative</a:t>
            </a:r>
          </a:p>
          <a:p>
            <a:pPr eaLnBrk="1" hangingPunct="1">
              <a:lnSpc>
                <a:spcPct val="110000"/>
              </a:lnSpc>
            </a:pPr>
            <a:endParaRPr lang="en-US" altLang="ko-KR" sz="2800" dirty="0" smtClean="0">
              <a:ea typeface="굴림"/>
              <a:cs typeface="굴림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ko-KR" sz="2800" dirty="0" smtClean="0">
                <a:ea typeface="굴림"/>
                <a:cs typeface="굴림"/>
              </a:rPr>
              <a:t>What is going on??</a:t>
            </a:r>
          </a:p>
          <a:p>
            <a:pPr lvl="1">
              <a:lnSpc>
                <a:spcPct val="110000"/>
              </a:lnSpc>
            </a:pPr>
            <a:r>
              <a:rPr lang="en-US" altLang="ko-KR" sz="2000" dirty="0" err="1" smtClean="0">
                <a:ea typeface="굴림"/>
                <a:cs typeface="굴림"/>
              </a:rPr>
              <a:t>Faultlines</a:t>
            </a:r>
            <a:r>
              <a:rPr lang="en-US" altLang="ko-KR" sz="2000" dirty="0" smtClean="0">
                <a:ea typeface="굴림"/>
                <a:cs typeface="굴림"/>
              </a:rPr>
              <a:t> (Lau &amp; </a:t>
            </a:r>
            <a:r>
              <a:rPr lang="en-US" altLang="ko-KR" sz="2000" dirty="0" err="1" smtClean="0">
                <a:ea typeface="굴림"/>
                <a:cs typeface="굴림"/>
              </a:rPr>
              <a:t>Murhighan</a:t>
            </a:r>
            <a:r>
              <a:rPr lang="en-US" altLang="ko-KR" sz="2000" dirty="0" smtClean="0">
                <a:ea typeface="굴림"/>
                <a:cs typeface="굴림"/>
              </a:rPr>
              <a:t>, 1998)</a:t>
            </a:r>
          </a:p>
          <a:p>
            <a:pPr lvl="1">
              <a:lnSpc>
                <a:spcPct val="110000"/>
              </a:lnSpc>
            </a:pPr>
            <a:r>
              <a:rPr lang="en-US" altLang="ko-KR" sz="2000" dirty="0" smtClean="0">
                <a:ea typeface="굴림"/>
                <a:cs typeface="굴림"/>
              </a:rPr>
              <a:t>Conceptualization (Harrison &amp; Klein, 2007)</a:t>
            </a:r>
          </a:p>
          <a:p>
            <a:pPr lvl="1">
              <a:lnSpc>
                <a:spcPct val="110000"/>
              </a:lnSpc>
            </a:pPr>
            <a:r>
              <a:rPr lang="en-US" altLang="ko-KR" sz="2000" dirty="0" smtClean="0">
                <a:ea typeface="굴림"/>
                <a:cs typeface="굴림"/>
              </a:rPr>
              <a:t>Context – Industry/Occupation</a:t>
            </a:r>
          </a:p>
          <a:p>
            <a:pPr lvl="2">
              <a:lnSpc>
                <a:spcPct val="110000"/>
              </a:lnSpc>
            </a:pPr>
            <a:r>
              <a:rPr lang="en-US" altLang="ko-KR" sz="1600" dirty="0" smtClean="0">
                <a:ea typeface="굴림"/>
                <a:cs typeface="굴림"/>
              </a:rPr>
              <a:t>(Joshi &amp; </a:t>
            </a:r>
            <a:r>
              <a:rPr lang="en-US" altLang="ko-KR" sz="1600" dirty="0" err="1" smtClean="0">
                <a:ea typeface="굴림"/>
                <a:cs typeface="굴림"/>
              </a:rPr>
              <a:t>Roh</a:t>
            </a:r>
            <a:r>
              <a:rPr lang="en-US" altLang="ko-KR" sz="1600" dirty="0" smtClean="0">
                <a:ea typeface="굴림"/>
                <a:cs typeface="굴림"/>
              </a:rPr>
              <a:t>, Academy of Management Journal , 2009, Meta-analysis – 4 decades of diversity research)</a:t>
            </a:r>
          </a:p>
          <a:p>
            <a:pPr lvl="1" eaLnBrk="1" hangingPunct="1">
              <a:lnSpc>
                <a:spcPct val="110000"/>
              </a:lnSpc>
            </a:pPr>
            <a:endParaRPr lang="en-US" altLang="ko-KR" sz="2400" dirty="0" smtClean="0">
              <a:ea typeface="굴림"/>
              <a:cs typeface="굴림"/>
            </a:endParaRPr>
          </a:p>
          <a:p>
            <a:pPr lvl="2" eaLnBrk="1" hangingPunct="1">
              <a:lnSpc>
                <a:spcPct val="40000"/>
              </a:lnSpc>
            </a:pPr>
            <a:endParaRPr lang="en-US" altLang="ko-KR" sz="2000" dirty="0" smtClean="0">
              <a:ea typeface="굴림"/>
              <a:cs typeface="굴림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lum bright="30000" contrast="10000"/>
          </a:blip>
          <a:srcRect/>
          <a:stretch>
            <a:fillRect/>
          </a:stretch>
        </p:blipFill>
        <p:spPr bwMode="auto">
          <a:xfrm>
            <a:off x="6927721" y="381000"/>
            <a:ext cx="169081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7696200" y="685800"/>
          <a:ext cx="38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5" name="Document" r:id="rId5" imgW="380986" imgH="457183" progId="Word.Document.12">
                  <p:link updateAutomatic="1"/>
                </p:oleObj>
              </mc:Choice>
              <mc:Fallback>
                <p:oleObj name="Document" r:id="rId5" imgW="380986" imgH="457183" progId="Word.Document.12">
                  <p:link updateAutomatic="1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685800"/>
                        <a:ext cx="381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For teams to benefit from gender diversity it is important that women benefit from working in teams</a:t>
            </a:r>
          </a:p>
          <a:p>
            <a:pPr algn="ctr">
              <a:buNone/>
            </a:pPr>
            <a:r>
              <a:rPr lang="en-US" sz="4000" dirty="0" smtClean="0"/>
              <a:t>Optimizing teams </a:t>
            </a:r>
            <a:r>
              <a:rPr lang="en-US" sz="4000" dirty="0" smtClean="0">
                <a:sym typeface="Wingdings"/>
              </a:rPr>
              <a:t></a:t>
            </a:r>
            <a:r>
              <a:rPr lang="en-US" sz="4000" dirty="0" smtClean="0"/>
              <a:t> inclusive work environments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Innovation = </a:t>
            </a:r>
            <a:r>
              <a:rPr lang="en-US" sz="4000" b="1" dirty="0" err="1" smtClean="0">
                <a:solidFill>
                  <a:srgbClr val="FF0000"/>
                </a:solidFill>
              </a:rPr>
              <a:t>fn</a:t>
            </a:r>
            <a:r>
              <a:rPr lang="en-US" sz="4000" b="1" dirty="0" smtClean="0">
                <a:solidFill>
                  <a:srgbClr val="FF0000"/>
                </a:solidFill>
              </a:rPr>
              <a:t> (Inclusion)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726"/>
            <a:ext cx="8229600" cy="715962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Role of Context in Work Team Diversity Research</a:t>
            </a:r>
            <a:br>
              <a:rPr lang="en-US" sz="2800" dirty="0" smtClean="0"/>
            </a:br>
            <a:r>
              <a:rPr lang="en-US" sz="2800" dirty="0" smtClean="0"/>
              <a:t>(Joshi &amp; </a:t>
            </a:r>
            <a:r>
              <a:rPr lang="en-US" sz="2800" dirty="0" err="1" smtClean="0"/>
              <a:t>Roh</a:t>
            </a:r>
            <a:r>
              <a:rPr lang="en-US" sz="2800" dirty="0" smtClean="0"/>
              <a:t>, 2009, AMJ)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800"/>
            <a:ext cx="8839200" cy="55626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029200" y="3429000"/>
            <a:ext cx="8382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11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Since 2009 focused on multidisciplinary S&amp;E teams</a:t>
            </a:r>
          </a:p>
          <a:p>
            <a:pPr lvl="1"/>
            <a:r>
              <a:rPr lang="en-US" dirty="0" smtClean="0"/>
              <a:t>(NSF grant)</a:t>
            </a:r>
          </a:p>
          <a:p>
            <a:endParaRPr lang="en-US" dirty="0"/>
          </a:p>
          <a:p>
            <a:r>
              <a:rPr lang="en-US" dirty="0" smtClean="0"/>
              <a:t>Teams are an important focus in this context</a:t>
            </a:r>
          </a:p>
          <a:p>
            <a:pPr lvl="1"/>
            <a:r>
              <a:rPr lang="en-US" dirty="0" smtClean="0"/>
              <a:t>Units of scientific innovation</a:t>
            </a:r>
          </a:p>
          <a:p>
            <a:pPr lvl="1"/>
            <a:r>
              <a:rPr lang="en-US" dirty="0" smtClean="0"/>
              <a:t>But to be optimal as units of innovation- inclusive team environments are essential</a:t>
            </a:r>
          </a:p>
          <a:p>
            <a:pPr lvl="1"/>
            <a:r>
              <a:rPr lang="en-US" dirty="0" smtClean="0"/>
              <a:t>Innovation = </a:t>
            </a:r>
            <a:r>
              <a:rPr lang="en-US" dirty="0" err="1" smtClean="0"/>
              <a:t>fn</a:t>
            </a:r>
            <a:r>
              <a:rPr lang="en-US" dirty="0" smtClean="0"/>
              <a:t> (Inclusion)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830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ooksshouldbefree.com/image/detail/On-the-Origin-of-Species-by-Means-of-Natural-Sele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"/>
            <a:ext cx="4419600" cy="651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129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0.gstatic.com/images?q=tbn:ANd9GcTkj4AZsZIdg0RjNL7pTPJHduxMfkKbvg82mN0qcO1Ar2tr2_yTU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33400"/>
            <a:ext cx="65665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boydfuturist.files.wordpress.com/2011/09/human_genom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7000"/>
            <a:ext cx="294322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281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Impact" panose="020B0806030902050204" pitchFamily="34" charset="0"/>
              </a:rPr>
              <a:t/>
            </a:r>
            <a:br>
              <a:rPr lang="en-US" sz="4000" dirty="0" smtClean="0">
                <a:latin typeface="Impact" panose="020B0806030902050204" pitchFamily="34" charset="0"/>
              </a:rPr>
            </a:br>
            <a:r>
              <a:rPr lang="en-US" sz="4000" dirty="0" smtClean="0">
                <a:latin typeface="Impact" panose="020B0806030902050204" pitchFamily="34" charset="0"/>
              </a:rPr>
              <a:t>Teams Dominate Science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Based on an analysis of 20 million papers published across major disciplines research shows that the production of knowledge over the past 5 decades is increasingly team based</a:t>
            </a:r>
          </a:p>
          <a:p>
            <a:pPr lvl="1"/>
            <a:r>
              <a:rPr lang="en-US" sz="2000" dirty="0" err="1" smtClean="0">
                <a:latin typeface="+mj-lt"/>
              </a:rPr>
              <a:t>Wuchty</a:t>
            </a:r>
            <a:r>
              <a:rPr lang="en-US" sz="2000" dirty="0" smtClean="0">
                <a:latin typeface="+mj-lt"/>
              </a:rPr>
              <a:t> et al., 2007</a:t>
            </a:r>
            <a:endParaRPr lang="en-US" sz="2000" dirty="0">
              <a:latin typeface="+mj-lt"/>
            </a:endParaRPr>
          </a:p>
        </p:txBody>
      </p:sp>
      <p:pic>
        <p:nvPicPr>
          <p:cNvPr id="4098" name="Picture 2" descr="https://encrypted-tbn1.gstatic.com/images?q=tbn:ANd9GcS0b3TWfrFY_It62cYRSneflina5LTHqpLvFw5c3GxWchJxc6tn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09" y="1535016"/>
            <a:ext cx="8348679" cy="318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866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But what type of a context is it for women?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3810000" y="762000"/>
            <a:ext cx="5135696" cy="4419600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Since </a:t>
            </a:r>
            <a:r>
              <a:rPr lang="en-US" sz="2400" dirty="0" smtClean="0">
                <a:solidFill>
                  <a:schemeClr val="tx1"/>
                </a:solidFill>
              </a:rPr>
              <a:t>2000 in S&amp;E:  Bachelor’s degrees - women &gt; men</a:t>
            </a: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Master’s degrees -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50/50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1752600" y="838200"/>
            <a:ext cx="6248400" cy="4690431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Male to female faculty ratio in S&amp; E </a:t>
            </a:r>
            <a:r>
              <a:rPr lang="en-US" sz="2800" dirty="0" err="1" smtClean="0">
                <a:solidFill>
                  <a:schemeClr val="tx1"/>
                </a:solidFill>
              </a:rPr>
              <a:t>Depts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 2.5 </a:t>
            </a:r>
            <a:r>
              <a:rPr lang="en-US" sz="2800" dirty="0">
                <a:solidFill>
                  <a:schemeClr val="tx1"/>
                </a:solidFill>
              </a:rPr>
              <a:t>to 1.  </a:t>
            </a:r>
          </a:p>
        </p:txBody>
      </p:sp>
      <p:sp>
        <p:nvSpPr>
          <p:cNvPr id="8" name="Cloud Callout 7"/>
          <p:cNvSpPr/>
          <p:nvPr/>
        </p:nvSpPr>
        <p:spPr>
          <a:xfrm>
            <a:off x="2882900" y="152400"/>
            <a:ext cx="6248400" cy="4690431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Women less than 10% of all engineering managers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1371600" y="1295400"/>
            <a:ext cx="6248400" cy="4690431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</a:t>
            </a:r>
            <a:r>
              <a:rPr lang="en-US" sz="3200" dirty="0" smtClean="0">
                <a:solidFill>
                  <a:schemeClr val="tx1"/>
                </a:solidFill>
              </a:rPr>
              <a:t>emale </a:t>
            </a:r>
            <a:r>
              <a:rPr lang="en-US" sz="3200" dirty="0">
                <a:solidFill>
                  <a:schemeClr val="tx1"/>
                </a:solidFill>
              </a:rPr>
              <a:t>scientists </a:t>
            </a:r>
            <a:r>
              <a:rPr lang="en-US" sz="3200" dirty="0" smtClean="0">
                <a:solidFill>
                  <a:schemeClr val="tx1"/>
                </a:solidFill>
              </a:rPr>
              <a:t>paid on </a:t>
            </a:r>
            <a:r>
              <a:rPr lang="en-US" sz="3200" dirty="0">
                <a:solidFill>
                  <a:schemeClr val="tx1"/>
                </a:solidFill>
              </a:rPr>
              <a:t>average 75 % relative to </a:t>
            </a:r>
            <a:r>
              <a:rPr lang="en-US" sz="3200" dirty="0" smtClean="0">
                <a:solidFill>
                  <a:schemeClr val="tx1"/>
                </a:solidFill>
              </a:rPr>
              <a:t>male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scientists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040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“Throughout  my twenty-year career, I have put together many research groups…brought together physicists, electrical engineers, biologists… always I do my best to bring together people who are the most competent and skilled – the brightest of them…yet I find that the dynamic that unfolds in my group is difficult to predict before hand…sometimes a group can be amazingly productive and sometimes things just come apart even with the best people…What predicts the success of my team? I wish I knew the answer to that question .”</a:t>
            </a:r>
          </a:p>
          <a:p>
            <a:pPr lvl="1"/>
            <a:r>
              <a:rPr lang="en-US" i="1" dirty="0"/>
              <a:t>Interview excerpt, Bio-Photonics Laboratory Leader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390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6303</TotalTime>
  <Words>924</Words>
  <Application>Microsoft Macintosh PowerPoint</Application>
  <PresentationFormat>On-screen Show (4:3)</PresentationFormat>
  <Paragraphs>112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Office Theme</vt:lpstr>
      <vt:lpstr>!OLE_LINK1</vt:lpstr>
      <vt:lpstr>???</vt:lpstr>
      <vt:lpstr>???</vt:lpstr>
      <vt:lpstr>???</vt:lpstr>
      <vt:lpstr>(Gender) diversity may be optimal for teams, but are teams optimal for diversity (women)?</vt:lpstr>
      <vt:lpstr>Is Diversity Optimal for Teams?</vt:lpstr>
      <vt:lpstr>The Role of Context in Work Team Diversity Research (Joshi &amp; Roh, 2009, AMJ)</vt:lpstr>
      <vt:lpstr>PowerPoint Presentation</vt:lpstr>
      <vt:lpstr>PowerPoint Presentation</vt:lpstr>
      <vt:lpstr>PowerPoint Presentation</vt:lpstr>
      <vt:lpstr> Teams Dominate Science</vt:lpstr>
      <vt:lpstr>But what type of a context is it for women?</vt:lpstr>
      <vt:lpstr>PowerPoint Presentation</vt:lpstr>
      <vt:lpstr>My Argument</vt:lpstr>
      <vt:lpstr>There are many ‘layers’ to gender in teams</vt:lpstr>
      <vt:lpstr>Unpacking the Layers</vt:lpstr>
      <vt:lpstr>Unpacking Expertise Recognition</vt:lpstr>
      <vt:lpstr>Unpacking Expertise Recognition</vt:lpstr>
      <vt:lpstr>Measures</vt:lpstr>
      <vt:lpstr>By whom is expertise recognized?</vt:lpstr>
      <vt:lpstr>By whom is expertise recognized?</vt:lpstr>
      <vt:lpstr>When can gender diverse teams maximize productivity? </vt:lpstr>
      <vt:lpstr>Going back to the lab leader’s dilemma…</vt:lpstr>
      <vt:lpstr>Conclusion</vt:lpstr>
    </vt:vector>
  </TitlesOfParts>
  <Company>Penn State University - Smeal College of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Emergent and Structural Perspectives on Gender Inequality: Three Essays</dc:title>
  <dc:creator>Aparna Joshi</dc:creator>
  <cp:lastModifiedBy>Aparna Joshi</cp:lastModifiedBy>
  <cp:revision>133</cp:revision>
  <dcterms:created xsi:type="dcterms:W3CDTF">2016-02-24T14:44:02Z</dcterms:created>
  <dcterms:modified xsi:type="dcterms:W3CDTF">2016-05-12T16:54:56Z</dcterms:modified>
</cp:coreProperties>
</file>