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Anthropocene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 for a New Geologic Epoch?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925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37860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Geologic Time is very…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					very…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							very looooooong.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5" y="1581150"/>
            <a:ext cx="3762375" cy="48006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390460" cy="3880773"/>
          </a:xfrm>
        </p:spPr>
        <p:txBody>
          <a:bodyPr>
            <a:normAutofit/>
          </a:bodyPr>
          <a:lstStyle/>
          <a:p>
            <a:r>
              <a:rPr lang="en-US" dirty="0" smtClean="0"/>
              <a:t>Earth is 4.6 billion years old or 4,600,000,000 years old.</a:t>
            </a:r>
          </a:p>
          <a:p>
            <a:r>
              <a:rPr lang="en-US" dirty="0" smtClean="0"/>
              <a:t>If we made the Geologic Time Scale the length of a football field, dinosaurs would go extinct 1.4 yards from the end zone (the present).</a:t>
            </a:r>
          </a:p>
          <a:p>
            <a:r>
              <a:rPr lang="en-US" i="1" dirty="0" smtClean="0"/>
              <a:t>Homo sapiens</a:t>
            </a:r>
            <a:r>
              <a:rPr lang="en-US" dirty="0" smtClean="0"/>
              <a:t>, modern humans, would appear less than 4 inches from the endzone!</a:t>
            </a:r>
          </a:p>
          <a:p>
            <a:r>
              <a:rPr lang="en-US" dirty="0" smtClean="0"/>
              <a:t>Typically, major boundaries in Geologic Time represent major events in Earth’s history.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0575" y="6381750"/>
            <a:ext cx="3813865" cy="2400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" dirty="0"/>
              <a:t>http://www.cotf.edu/ete/modules/msese/earthsysflr/time.html</a:t>
            </a:r>
          </a:p>
        </p:txBody>
      </p:sp>
    </p:spTree>
    <p:extLst>
      <p:ext uri="{BB962C8B-B14F-4D97-AF65-F5344CB8AC3E}">
        <p14:creationId xmlns:p14="http://schemas.microsoft.com/office/powerpoint/2010/main" val="329354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are 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388853"/>
            <a:ext cx="8596668" cy="4652508"/>
          </a:xfrm>
        </p:spPr>
        <p:txBody>
          <a:bodyPr>
            <a:normAutofit/>
          </a:bodyPr>
          <a:lstStyle/>
          <a:p>
            <a:r>
              <a:rPr lang="en-US" dirty="0" smtClean="0"/>
              <a:t>…the Phanerozoic</a:t>
            </a:r>
          </a:p>
          <a:p>
            <a:pPr lvl="1"/>
            <a:r>
              <a:rPr lang="en-US" sz="1800" dirty="0" smtClean="0"/>
              <a:t>…the Cenozoic</a:t>
            </a:r>
          </a:p>
          <a:p>
            <a:pPr lvl="2"/>
            <a:r>
              <a:rPr lang="en-US" sz="1800" dirty="0" smtClean="0"/>
              <a:t>…the Quaternary</a:t>
            </a:r>
          </a:p>
          <a:p>
            <a:pPr lvl="3"/>
            <a:r>
              <a:rPr lang="en-US" sz="1800" dirty="0" smtClean="0"/>
              <a:t>…the Holocene</a:t>
            </a:r>
          </a:p>
          <a:p>
            <a:pPr lvl="4"/>
            <a:r>
              <a:rPr lang="en-US" sz="1800" dirty="0" smtClean="0"/>
              <a:t>…the Anthropocene???</a:t>
            </a:r>
          </a:p>
          <a:p>
            <a:pPr lvl="3"/>
            <a:endParaRPr lang="en-US" sz="1800" dirty="0" smtClean="0"/>
          </a:p>
          <a:p>
            <a:pPr marL="0" indent="0">
              <a:buNone/>
            </a:pPr>
            <a:r>
              <a:rPr lang="en-US" dirty="0" smtClean="0"/>
              <a:t>Major events in Earth history form the boundaries of the Geologic Time Scale.</a:t>
            </a:r>
          </a:p>
          <a:p>
            <a:pPr marL="0" indent="0">
              <a:buNone/>
            </a:pPr>
            <a:r>
              <a:rPr lang="en-US" dirty="0" smtClean="0"/>
              <a:t>More important events get higher ranks (Eon &gt; Era &gt; Period &gt; Epoch &gt; Age).</a:t>
            </a:r>
          </a:p>
          <a:p>
            <a:pPr marL="0" indent="0">
              <a:buNone/>
            </a:pPr>
            <a:r>
              <a:rPr lang="en-US" dirty="0" smtClean="0"/>
              <a:t>The Phanerozoic marks when there was a huge “explosion” of multi-cellular life. The Cenozoic began with the mass extinction of the dinosaurs.                                             The Quaternary is </a:t>
            </a:r>
            <a:r>
              <a:rPr lang="en-US" dirty="0" smtClean="0"/>
              <a:t>the birth of the large </a:t>
            </a:r>
            <a:r>
              <a:rPr lang="en-US" dirty="0" smtClean="0"/>
              <a:t>polar ice </a:t>
            </a:r>
            <a:r>
              <a:rPr lang="en-US" dirty="0" smtClean="0"/>
              <a:t>sheets present today.                                                        </a:t>
            </a:r>
            <a:r>
              <a:rPr lang="en-US" dirty="0" smtClean="0"/>
              <a:t>And the Holocene began with the end of the last Ice Age.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6611" y="1388853"/>
            <a:ext cx="2631057" cy="4652509"/>
          </a:xfrm>
        </p:spPr>
        <p:txBody>
          <a:bodyPr>
            <a:normAutofit/>
          </a:bodyPr>
          <a:lstStyle/>
          <a:p>
            <a:r>
              <a:rPr lang="en-US" dirty="0" smtClean="0"/>
              <a:t>Eon</a:t>
            </a:r>
          </a:p>
          <a:p>
            <a:pPr lvl="1"/>
            <a:r>
              <a:rPr lang="en-US" sz="1800" dirty="0" smtClean="0"/>
              <a:t>Era</a:t>
            </a:r>
          </a:p>
          <a:p>
            <a:pPr lvl="2"/>
            <a:r>
              <a:rPr lang="en-US" sz="1800" dirty="0" smtClean="0"/>
              <a:t>Period</a:t>
            </a:r>
          </a:p>
          <a:p>
            <a:pPr lvl="3"/>
            <a:r>
              <a:rPr lang="en-US" sz="1800" dirty="0" smtClean="0"/>
              <a:t>Epoch</a:t>
            </a:r>
          </a:p>
          <a:p>
            <a:pPr lvl="4"/>
            <a:r>
              <a:rPr lang="en-US" sz="1800" dirty="0" smtClean="0"/>
              <a:t>Age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8235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575322" y="612475"/>
            <a:ext cx="2467154" cy="55545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0824" y="0"/>
            <a:ext cx="8875059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25" y="0"/>
            <a:ext cx="8875059" cy="6858000"/>
          </a:xfrm>
          <a:prstGeom prst="rect">
            <a:avLst/>
          </a:prstGeom>
        </p:spPr>
      </p:pic>
      <p:sp>
        <p:nvSpPr>
          <p:cNvPr id="7" name="5-Point Star 6"/>
          <p:cNvSpPr/>
          <p:nvPr/>
        </p:nvSpPr>
        <p:spPr>
          <a:xfrm>
            <a:off x="3666230" y="1000665"/>
            <a:ext cx="250166" cy="250166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5-Point Star 7"/>
          <p:cNvSpPr/>
          <p:nvPr/>
        </p:nvSpPr>
        <p:spPr>
          <a:xfrm>
            <a:off x="1493502" y="1143000"/>
            <a:ext cx="250166" cy="250166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3653397" y="5618672"/>
            <a:ext cx="250166" cy="250166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5-Point Star 9"/>
          <p:cNvSpPr/>
          <p:nvPr/>
        </p:nvSpPr>
        <p:spPr>
          <a:xfrm>
            <a:off x="1493512" y="5566913"/>
            <a:ext cx="250166" cy="250166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5-Point Star 10"/>
          <p:cNvSpPr/>
          <p:nvPr/>
        </p:nvSpPr>
        <p:spPr>
          <a:xfrm>
            <a:off x="5394700" y="1065366"/>
            <a:ext cx="250166" cy="250166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5-Point Star 11"/>
          <p:cNvSpPr/>
          <p:nvPr/>
        </p:nvSpPr>
        <p:spPr>
          <a:xfrm>
            <a:off x="7110125" y="1017917"/>
            <a:ext cx="250166" cy="250166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5-Point Star 12"/>
          <p:cNvSpPr/>
          <p:nvPr/>
        </p:nvSpPr>
        <p:spPr>
          <a:xfrm>
            <a:off x="5399013" y="5578415"/>
            <a:ext cx="250166" cy="250166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5-Point Star 13"/>
          <p:cNvSpPr/>
          <p:nvPr/>
        </p:nvSpPr>
        <p:spPr>
          <a:xfrm>
            <a:off x="9676298" y="4156478"/>
            <a:ext cx="250166" cy="250166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5-Point Star 15"/>
          <p:cNvSpPr/>
          <p:nvPr/>
        </p:nvSpPr>
        <p:spPr>
          <a:xfrm>
            <a:off x="9676298" y="3297437"/>
            <a:ext cx="250166" cy="250166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5-Point Star 16"/>
          <p:cNvSpPr/>
          <p:nvPr/>
        </p:nvSpPr>
        <p:spPr>
          <a:xfrm>
            <a:off x="9676298" y="2438396"/>
            <a:ext cx="250166" cy="250166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-Point Star 17"/>
          <p:cNvSpPr/>
          <p:nvPr/>
        </p:nvSpPr>
        <p:spPr>
          <a:xfrm>
            <a:off x="9676298" y="1579355"/>
            <a:ext cx="250166" cy="250166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5-Point Star 19"/>
          <p:cNvSpPr/>
          <p:nvPr/>
        </p:nvSpPr>
        <p:spPr>
          <a:xfrm>
            <a:off x="2039173" y="1017917"/>
            <a:ext cx="250166" cy="250166"/>
          </a:xfrm>
          <a:prstGeom prst="star5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5-Point Star 20"/>
          <p:cNvSpPr/>
          <p:nvPr/>
        </p:nvSpPr>
        <p:spPr>
          <a:xfrm>
            <a:off x="9676298" y="720314"/>
            <a:ext cx="250166" cy="250166"/>
          </a:xfrm>
          <a:prstGeom prst="star5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5-Point Star 21"/>
          <p:cNvSpPr/>
          <p:nvPr/>
        </p:nvSpPr>
        <p:spPr>
          <a:xfrm>
            <a:off x="7110125" y="5444706"/>
            <a:ext cx="250166" cy="250166"/>
          </a:xfrm>
          <a:prstGeom prst="star5">
            <a:avLst/>
          </a:prstGeom>
          <a:solidFill>
            <a:schemeClr val="tx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5-Point Star 22"/>
          <p:cNvSpPr/>
          <p:nvPr/>
        </p:nvSpPr>
        <p:spPr>
          <a:xfrm>
            <a:off x="9676298" y="5015519"/>
            <a:ext cx="250166" cy="250166"/>
          </a:xfrm>
          <a:prstGeom prst="star5">
            <a:avLst/>
          </a:prstGeom>
          <a:solidFill>
            <a:schemeClr val="tx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925219" y="673221"/>
            <a:ext cx="20185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Holocene - 11,700 years ago – Ice Age ended, glaciers melted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25219" y="1523694"/>
            <a:ext cx="20185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Neogene – Quaternary </a:t>
            </a:r>
          </a:p>
          <a:p>
            <a:r>
              <a:rPr lang="en-US" sz="1400" dirty="0" smtClean="0">
                <a:solidFill>
                  <a:schemeClr val="accent1"/>
                </a:solidFill>
              </a:rPr>
              <a:t>2.588 Million years</a:t>
            </a:r>
          </a:p>
          <a:p>
            <a:r>
              <a:rPr lang="en-US" sz="1400" dirty="0" smtClean="0">
                <a:solidFill>
                  <a:schemeClr val="accent1"/>
                </a:solidFill>
              </a:rPr>
              <a:t>Glacial cycles began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25219" y="2377580"/>
            <a:ext cx="2018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5"/>
                </a:solidFill>
              </a:rPr>
              <a:t>“K-T boundary” – </a:t>
            </a:r>
          </a:p>
          <a:p>
            <a:r>
              <a:rPr lang="en-US" sz="1200" dirty="0" smtClean="0">
                <a:solidFill>
                  <a:schemeClr val="accent5"/>
                </a:solidFill>
              </a:rPr>
              <a:t>66 Million years – Asteroid impact killed the dinosaurs</a:t>
            </a:r>
            <a:endParaRPr lang="en-US" sz="1200" dirty="0">
              <a:solidFill>
                <a:schemeClr val="accent5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25219" y="3247474"/>
            <a:ext cx="2018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Permian – Triassic</a:t>
            </a:r>
          </a:p>
          <a:p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252.17 Million years</a:t>
            </a:r>
          </a:p>
          <a:p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Largest mass extinction/ Siberian flood basalts</a:t>
            </a:r>
            <a:endParaRPr lang="en-U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914795" y="4110835"/>
            <a:ext cx="20185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6"/>
                </a:solidFill>
              </a:rPr>
              <a:t>Cambrian Explosion – 541 Million years – Life diversifies into complex organisms with “hard parts”</a:t>
            </a:r>
            <a:endParaRPr lang="en-US" sz="1100" dirty="0">
              <a:solidFill>
                <a:schemeClr val="accent6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914794" y="4966736"/>
            <a:ext cx="21276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Hadean – Archean </a:t>
            </a:r>
          </a:p>
          <a:p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4 Billion years ago</a:t>
            </a:r>
          </a:p>
          <a:p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Late-Heavy Bombardment of Earth by asteroids; </a:t>
            </a:r>
          </a:p>
          <a:p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Early plate tectonics began?</a:t>
            </a:r>
          </a:p>
          <a:p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Early life began?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46717" y="5909095"/>
            <a:ext cx="5995358" cy="8022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088258" y="6029864"/>
            <a:ext cx="5753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Stars mark boundaries between Epochs, Periods, and Eons that represent major events in Earth history.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28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for a new Epoch? New Age? –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Anthropocene?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021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Anthropo- = “human”, from Greek</a:t>
            </a:r>
          </a:p>
          <a:p>
            <a:r>
              <a:rPr lang="en-US" sz="2400" dirty="0" smtClean="0"/>
              <a:t>-cene = “recent”, from Greek</a:t>
            </a:r>
          </a:p>
          <a:p>
            <a:pPr lvl="1"/>
            <a:r>
              <a:rPr lang="en-US" sz="2200" dirty="0" smtClean="0"/>
              <a:t>It is only used as a suffix for Periods and Ages in the Cenozoic Era – the most </a:t>
            </a:r>
            <a:r>
              <a:rPr lang="en-US" sz="2200" i="1" dirty="0" smtClean="0"/>
              <a:t>recent</a:t>
            </a:r>
            <a:r>
              <a:rPr lang="en-US" sz="2200" dirty="0" smtClean="0"/>
              <a:t> geologic Era.</a:t>
            </a:r>
          </a:p>
          <a:p>
            <a:r>
              <a:rPr lang="en-US" sz="2400" dirty="0" smtClean="0"/>
              <a:t>Humans have forever left their mark on Earth? Should we have a unit of Geologic Time named after us?</a:t>
            </a:r>
          </a:p>
          <a:p>
            <a:endParaRPr lang="en-US" sz="2400" dirty="0"/>
          </a:p>
          <a:p>
            <a:r>
              <a:rPr lang="en-US" sz="2400" dirty="0" smtClean="0"/>
              <a:t>Now, we’ll split the class in half. Each side will be given a list of facts. You will debate whether or not the Anthropocene should be adopted.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7165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254</TotalTime>
  <Words>400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Anthropocene</vt:lpstr>
      <vt:lpstr>Geologic Time is very…          very…            very looooooong.</vt:lpstr>
      <vt:lpstr>Today we are in…</vt:lpstr>
      <vt:lpstr>PowerPoint Presentation</vt:lpstr>
      <vt:lpstr>Time for a new Epoch? New Age? –  The Anthropocene? </vt:lpstr>
    </vt:vector>
  </TitlesOfParts>
  <Company>Penn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Anthropocene</dc:title>
  <dc:creator>Michael Hudak</dc:creator>
  <cp:lastModifiedBy>Michael Hudak</cp:lastModifiedBy>
  <cp:revision>20</cp:revision>
  <dcterms:created xsi:type="dcterms:W3CDTF">2016-01-18T16:03:47Z</dcterms:created>
  <dcterms:modified xsi:type="dcterms:W3CDTF">2016-01-29T14:38:36Z</dcterms:modified>
</cp:coreProperties>
</file>