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43891200" cy="32918400"/>
  <p:notesSz cx="20104100" cy="15081250"/>
  <p:defaultTextStyle>
    <a:defPPr>
      <a:defRPr kern="0"/>
    </a:defPPr>
  </p:defaultTextStyle>
  <p:extLst>
    <p:ext uri="{EFAFB233-063F-42B5-8137-9DF3F51BA10A}">
      <p15:sldGuideLst xmlns:p15="http://schemas.microsoft.com/office/powerpoint/2012/main">
        <p15:guide id="1" orient="horz" pos="6286" userDrawn="1">
          <p15:clr>
            <a:srgbClr val="A4A3A4"/>
          </p15:clr>
        </p15:guide>
        <p15:guide id="2" pos="47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2E94DA-4F43-122F-F927-BC06038817A1}" v="2" dt="2023-04-27T04:16:51.763"/>
    <p1510:client id="{89640BCA-1F3D-1348-ABD0-EC3F1DFAD946}" v="7" dt="2023-04-11T20:19:57.09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1848"/>
    <p:restoredTop sz="94650"/>
  </p:normalViewPr>
  <p:slideViewPr>
    <p:cSldViewPr>
      <p:cViewPr varScale="1">
        <p:scale>
          <a:sx n="19" d="100"/>
          <a:sy n="19" d="100"/>
        </p:scale>
        <p:origin x="336" y="888"/>
      </p:cViewPr>
      <p:guideLst>
        <p:guide orient="horz" pos="6286"/>
        <p:guide pos="471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7556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755650"/>
          </a:xfrm>
          <a:prstGeom prst="rect">
            <a:avLst/>
          </a:prstGeom>
        </p:spPr>
        <p:txBody>
          <a:bodyPr vert="horz" lIns="91440" tIns="45720" rIns="91440" bIns="45720" rtlCol="0"/>
          <a:lstStyle>
            <a:lvl1pPr algn="r">
              <a:defRPr sz="1200"/>
            </a:lvl1pPr>
          </a:lstStyle>
          <a:p>
            <a:fld id="{143E87BC-9CC1-DB4C-8119-44903961D118}" type="datetimeFigureOut">
              <a:rPr lang="en-US" smtClean="0"/>
              <a:t>9/3/2023</a:t>
            </a:fld>
            <a:endParaRPr lang="en-US"/>
          </a:p>
        </p:txBody>
      </p:sp>
      <p:sp>
        <p:nvSpPr>
          <p:cNvPr id="4" name="Slide Image Placeholder 3"/>
          <p:cNvSpPr>
            <a:spLocks noGrp="1" noRot="1" noChangeAspect="1"/>
          </p:cNvSpPr>
          <p:nvPr>
            <p:ph type="sldImg" idx="2"/>
          </p:nvPr>
        </p:nvSpPr>
        <p:spPr>
          <a:xfrm>
            <a:off x="6659563" y="1885950"/>
            <a:ext cx="6784975" cy="508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7258050"/>
            <a:ext cx="16084550" cy="59388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4325600"/>
            <a:ext cx="8712200" cy="7556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4325600"/>
            <a:ext cx="8712200" cy="755650"/>
          </a:xfrm>
          <a:prstGeom prst="rect">
            <a:avLst/>
          </a:prstGeom>
        </p:spPr>
        <p:txBody>
          <a:bodyPr vert="horz" lIns="91440" tIns="45720" rIns="91440" bIns="45720" rtlCol="0" anchor="b"/>
          <a:lstStyle>
            <a:lvl1pPr algn="r">
              <a:defRPr sz="1200"/>
            </a:lvl1pPr>
          </a:lstStyle>
          <a:p>
            <a:fld id="{36C353D0-B7FA-8344-ABFC-3AEEDAF2FF1D}" type="slidenum">
              <a:rPr lang="en-US" smtClean="0"/>
              <a:t>‹#›</a:t>
            </a:fld>
            <a:endParaRPr lang="en-US"/>
          </a:p>
        </p:txBody>
      </p:sp>
    </p:spTree>
    <p:extLst>
      <p:ext uri="{BB962C8B-B14F-4D97-AF65-F5344CB8AC3E}">
        <p14:creationId xmlns:p14="http://schemas.microsoft.com/office/powerpoint/2010/main" val="613950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Times" pitchFamily="2" charset="0"/>
              </a:rPr>
              <a:t>Hello my name is </a:t>
            </a:r>
            <a:r>
              <a:rPr lang="en-US" b="0" i="0" dirty="0" err="1">
                <a:solidFill>
                  <a:srgbClr val="000000"/>
                </a:solidFill>
                <a:effectLst/>
                <a:latin typeface="Times" pitchFamily="2" charset="0"/>
              </a:rPr>
              <a:t>haily</a:t>
            </a:r>
            <a:r>
              <a:rPr lang="en-US" b="0" i="0" dirty="0">
                <a:solidFill>
                  <a:srgbClr val="000000"/>
                </a:solidFill>
                <a:effectLst/>
                <a:latin typeface="Times" pitchFamily="2" charset="0"/>
              </a:rPr>
              <a:t> showers and </a:t>
            </a:r>
            <a:r>
              <a:rPr lang="en-US" b="0" i="0" dirty="0" err="1">
                <a:solidFill>
                  <a:srgbClr val="000000"/>
                </a:solidFill>
                <a:effectLst/>
                <a:latin typeface="Times" pitchFamily="2" charset="0"/>
              </a:rPr>
              <a:t>i</a:t>
            </a:r>
            <a:r>
              <a:rPr lang="en-US" b="0" i="0" dirty="0">
                <a:solidFill>
                  <a:srgbClr val="000000"/>
                </a:solidFill>
                <a:effectLst/>
                <a:latin typeface="Times" pitchFamily="2" charset="0"/>
              </a:rPr>
              <a:t> am doing a research project on antibiotics around the world for </a:t>
            </a:r>
            <a:r>
              <a:rPr lang="en-US" b="0" i="0" dirty="0" err="1">
                <a:solidFill>
                  <a:srgbClr val="000000"/>
                </a:solidFill>
                <a:effectLst/>
                <a:latin typeface="Times" pitchFamily="2" charset="0"/>
              </a:rPr>
              <a:t>Ms</a:t>
            </a:r>
            <a:r>
              <a:rPr lang="en-US" b="0" i="0" dirty="0">
                <a:solidFill>
                  <a:srgbClr val="000000"/>
                </a:solidFill>
                <a:effectLst/>
                <a:latin typeface="Times" pitchFamily="2" charset="0"/>
              </a:rPr>
              <a:t> smiths </a:t>
            </a:r>
            <a:r>
              <a:rPr lang="en-US" b="0" i="0" dirty="0" err="1">
                <a:solidFill>
                  <a:srgbClr val="000000"/>
                </a:solidFill>
                <a:effectLst/>
                <a:latin typeface="Times" pitchFamily="2" charset="0"/>
              </a:rPr>
              <a:t>microbebiology</a:t>
            </a:r>
            <a:r>
              <a:rPr lang="en-US" b="0" i="0" dirty="0">
                <a:solidFill>
                  <a:srgbClr val="000000"/>
                </a:solidFill>
                <a:effectLst/>
                <a:latin typeface="Times" pitchFamily="2" charset="0"/>
              </a:rPr>
              <a:t> class. I decided to do this project on antibiotics since it intertwines with both my microbe class and my major in nursing. Antibiotics, as treatments for bacteria, have changed medicine since their first commercial use in the 1950s and helped to control many infections. Today, antibiotics have become common treatments for infections in the US and around the world. Unfortunately all antibiotics are not effective against every bacteria or infectious agent, which has led to their misuse and abuse over time. Even through the COVID-19 pandemic, antibiotics have frequently been prescribed in cases where they were not needed and has compromised antibiotic stewardship programs aimed at educating on their proper use. This literature review examined how antibiotics are being used around the world and aimed to explore differences in prescribed treatment associated with economic status. As you can see in the poster all the major countries have arrows from where they are located. Each country has </a:t>
            </a:r>
            <a:r>
              <a:rPr lang="en-US" b="0" i="0" dirty="0" err="1">
                <a:solidFill>
                  <a:srgbClr val="000000"/>
                </a:solidFill>
                <a:effectLst/>
                <a:latin typeface="Times" pitchFamily="2" charset="0"/>
              </a:rPr>
              <a:t>thier</a:t>
            </a:r>
            <a:r>
              <a:rPr lang="en-US" b="0" i="0" dirty="0">
                <a:solidFill>
                  <a:srgbClr val="000000"/>
                </a:solidFill>
                <a:effectLst/>
                <a:latin typeface="Times" pitchFamily="2" charset="0"/>
              </a:rPr>
              <a:t> own setts of </a:t>
            </a:r>
            <a:r>
              <a:rPr lang="en-US" b="0" i="0" dirty="0" err="1">
                <a:solidFill>
                  <a:srgbClr val="000000"/>
                </a:solidFill>
                <a:effectLst/>
                <a:latin typeface="Times" pitchFamily="2" charset="0"/>
              </a:rPr>
              <a:t>anitbiotics</a:t>
            </a:r>
            <a:r>
              <a:rPr lang="en-US" b="0" i="0" dirty="0">
                <a:solidFill>
                  <a:srgbClr val="000000"/>
                </a:solidFill>
                <a:effectLst/>
                <a:latin typeface="Times" pitchFamily="2" charset="0"/>
              </a:rPr>
              <a:t> along with the percentages of how constant those types of antibiotics are used. As you can see places with higher populations have an increased number of antibiotics, while smaller populations do not. Another aspect to look at is the countries themselves, for example Africa is a low income country with small percentages of antibiotics. People in Africa do not have the same resources as we do, so they have less medications but high health risks. Whereas China is a thriving country that has the highest population, the most </a:t>
            </a:r>
            <a:r>
              <a:rPr lang="en-US" b="0" i="0" dirty="0" err="1">
                <a:solidFill>
                  <a:srgbClr val="000000"/>
                </a:solidFill>
                <a:effectLst/>
                <a:latin typeface="Times" pitchFamily="2" charset="0"/>
              </a:rPr>
              <a:t>finachel</a:t>
            </a:r>
            <a:r>
              <a:rPr lang="en-US" b="0" i="0" dirty="0">
                <a:solidFill>
                  <a:srgbClr val="000000"/>
                </a:solidFill>
                <a:effectLst/>
                <a:latin typeface="Times" pitchFamily="2" charset="0"/>
              </a:rPr>
              <a:t> and the highest percent of antibiotics. </a:t>
            </a:r>
            <a:endParaRPr lang="en-US" dirty="0"/>
          </a:p>
        </p:txBody>
      </p:sp>
      <p:sp>
        <p:nvSpPr>
          <p:cNvPr id="4" name="Slide Number Placeholder 3"/>
          <p:cNvSpPr>
            <a:spLocks noGrp="1"/>
          </p:cNvSpPr>
          <p:nvPr>
            <p:ph type="sldNum" sz="quarter" idx="5"/>
          </p:nvPr>
        </p:nvSpPr>
        <p:spPr/>
        <p:txBody>
          <a:bodyPr/>
          <a:lstStyle/>
          <a:p>
            <a:fld id="{36C353D0-B7FA-8344-ABFC-3AEEDAF2FF1D}" type="slidenum">
              <a:rPr lang="en-US" smtClean="0"/>
              <a:t>1</a:t>
            </a:fld>
            <a:endParaRPr lang="en-US"/>
          </a:p>
        </p:txBody>
      </p:sp>
    </p:spTree>
    <p:extLst>
      <p:ext uri="{BB962C8B-B14F-4D97-AF65-F5344CB8AC3E}">
        <p14:creationId xmlns:p14="http://schemas.microsoft.com/office/powerpoint/2010/main" val="399182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291839" y="10204703"/>
            <a:ext cx="37307522"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6583680" y="18434304"/>
            <a:ext cx="307238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2194560" y="7571232"/>
            <a:ext cx="19092673"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2603967" y="7571232"/>
            <a:ext cx="19092673"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194560" y="1316736"/>
            <a:ext cx="3950208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2194560" y="7571232"/>
            <a:ext cx="3950208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4923008" y="30614113"/>
            <a:ext cx="14045184"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194561" y="30614113"/>
            <a:ext cx="10094976"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9/3/2023</a:t>
            </a:fld>
            <a:endParaRPr lang="en-US"/>
          </a:p>
        </p:txBody>
      </p:sp>
      <p:sp>
        <p:nvSpPr>
          <p:cNvPr id="6" name="Holder 6"/>
          <p:cNvSpPr>
            <a:spLocks noGrp="1"/>
          </p:cNvSpPr>
          <p:nvPr>
            <p:ph type="sldNum" sz="quarter" idx="7"/>
          </p:nvPr>
        </p:nvSpPr>
        <p:spPr>
          <a:xfrm>
            <a:off x="31601667" y="30614113"/>
            <a:ext cx="10094976"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997930">
        <a:defRPr>
          <a:latin typeface="+mn-lt"/>
          <a:ea typeface="+mn-ea"/>
          <a:cs typeface="+mn-cs"/>
        </a:defRPr>
      </a:lvl2pPr>
      <a:lvl3pPr marL="1995861">
        <a:defRPr>
          <a:latin typeface="+mn-lt"/>
          <a:ea typeface="+mn-ea"/>
          <a:cs typeface="+mn-cs"/>
        </a:defRPr>
      </a:lvl3pPr>
      <a:lvl4pPr marL="2993791">
        <a:defRPr>
          <a:latin typeface="+mn-lt"/>
          <a:ea typeface="+mn-ea"/>
          <a:cs typeface="+mn-cs"/>
        </a:defRPr>
      </a:lvl4pPr>
      <a:lvl5pPr marL="3991722">
        <a:defRPr>
          <a:latin typeface="+mn-lt"/>
          <a:ea typeface="+mn-ea"/>
          <a:cs typeface="+mn-cs"/>
        </a:defRPr>
      </a:lvl5pPr>
      <a:lvl6pPr marL="4989652">
        <a:defRPr>
          <a:latin typeface="+mn-lt"/>
          <a:ea typeface="+mn-ea"/>
          <a:cs typeface="+mn-cs"/>
        </a:defRPr>
      </a:lvl6pPr>
      <a:lvl7pPr marL="5987583">
        <a:defRPr>
          <a:latin typeface="+mn-lt"/>
          <a:ea typeface="+mn-ea"/>
          <a:cs typeface="+mn-cs"/>
        </a:defRPr>
      </a:lvl7pPr>
      <a:lvl8pPr marL="6985513">
        <a:defRPr>
          <a:latin typeface="+mn-lt"/>
          <a:ea typeface="+mn-ea"/>
          <a:cs typeface="+mn-cs"/>
        </a:defRPr>
      </a:lvl8pPr>
      <a:lvl9pPr marL="7983444">
        <a:defRPr>
          <a:latin typeface="+mn-lt"/>
          <a:ea typeface="+mn-ea"/>
          <a:cs typeface="+mn-cs"/>
        </a:defRPr>
      </a:lvl9pPr>
    </p:bodyStyle>
    <p:otherStyle>
      <a:lvl1pPr marL="0">
        <a:defRPr>
          <a:latin typeface="+mn-lt"/>
          <a:ea typeface="+mn-ea"/>
          <a:cs typeface="+mn-cs"/>
        </a:defRPr>
      </a:lvl1pPr>
      <a:lvl2pPr marL="997930">
        <a:defRPr>
          <a:latin typeface="+mn-lt"/>
          <a:ea typeface="+mn-ea"/>
          <a:cs typeface="+mn-cs"/>
        </a:defRPr>
      </a:lvl2pPr>
      <a:lvl3pPr marL="1995861">
        <a:defRPr>
          <a:latin typeface="+mn-lt"/>
          <a:ea typeface="+mn-ea"/>
          <a:cs typeface="+mn-cs"/>
        </a:defRPr>
      </a:lvl3pPr>
      <a:lvl4pPr marL="2993791">
        <a:defRPr>
          <a:latin typeface="+mn-lt"/>
          <a:ea typeface="+mn-ea"/>
          <a:cs typeface="+mn-cs"/>
        </a:defRPr>
      </a:lvl4pPr>
      <a:lvl5pPr marL="3991722">
        <a:defRPr>
          <a:latin typeface="+mn-lt"/>
          <a:ea typeface="+mn-ea"/>
          <a:cs typeface="+mn-cs"/>
        </a:defRPr>
      </a:lvl5pPr>
      <a:lvl6pPr marL="4989652">
        <a:defRPr>
          <a:latin typeface="+mn-lt"/>
          <a:ea typeface="+mn-ea"/>
          <a:cs typeface="+mn-cs"/>
        </a:defRPr>
      </a:lvl6pPr>
      <a:lvl7pPr marL="5987583">
        <a:defRPr>
          <a:latin typeface="+mn-lt"/>
          <a:ea typeface="+mn-ea"/>
          <a:cs typeface="+mn-cs"/>
        </a:defRPr>
      </a:lvl7pPr>
      <a:lvl8pPr marL="6985513">
        <a:defRPr>
          <a:latin typeface="+mn-lt"/>
          <a:ea typeface="+mn-ea"/>
          <a:cs typeface="+mn-cs"/>
        </a:defRPr>
      </a:lvl8pPr>
      <a:lvl9pPr marL="7983444">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4">
            <a:extLst>
              <a:ext uri="{FF2B5EF4-FFF2-40B4-BE49-F238E27FC236}">
                <a16:creationId xmlns:a16="http://schemas.microsoft.com/office/drawing/2014/main" id="{9970F2C6-FE0E-467B-A755-CF21681C509C}"/>
              </a:ext>
            </a:extLst>
          </p:cNvPr>
          <p:cNvSpPr/>
          <p:nvPr/>
        </p:nvSpPr>
        <p:spPr>
          <a:xfrm>
            <a:off x="533400" y="266701"/>
            <a:ext cx="42824400" cy="32042100"/>
          </a:xfrm>
          <a:custGeom>
            <a:avLst/>
            <a:gdLst/>
            <a:ahLst/>
            <a:cxnLst/>
            <a:rect l="l" t="t" r="r" b="b"/>
            <a:pathLst>
              <a:path w="19525615" h="14672944">
                <a:moveTo>
                  <a:pt x="0" y="14672503"/>
                </a:moveTo>
                <a:lnTo>
                  <a:pt x="19525409" y="14672503"/>
                </a:lnTo>
                <a:lnTo>
                  <a:pt x="19525409" y="0"/>
                </a:lnTo>
                <a:lnTo>
                  <a:pt x="0" y="0"/>
                </a:lnTo>
                <a:lnTo>
                  <a:pt x="0" y="14672503"/>
                </a:lnTo>
                <a:close/>
              </a:path>
            </a:pathLst>
          </a:custGeom>
          <a:ln w="13088">
            <a:solidFill>
              <a:srgbClr val="1E407B"/>
            </a:solidFill>
          </a:ln>
        </p:spPr>
        <p:txBody>
          <a:bodyPr wrap="square" lIns="0" tIns="0" rIns="0" bIns="0" rtlCol="0"/>
          <a:lstStyle/>
          <a:p>
            <a:endParaRPr/>
          </a:p>
        </p:txBody>
      </p:sp>
      <p:pic>
        <p:nvPicPr>
          <p:cNvPr id="13" name="object 3">
            <a:extLst>
              <a:ext uri="{FF2B5EF4-FFF2-40B4-BE49-F238E27FC236}">
                <a16:creationId xmlns:a16="http://schemas.microsoft.com/office/drawing/2014/main" id="{A32B0FC2-F86B-4540-8072-AFCA576306DB}"/>
              </a:ext>
            </a:extLst>
          </p:cNvPr>
          <p:cNvPicPr/>
          <p:nvPr/>
        </p:nvPicPr>
        <p:blipFill>
          <a:blip r:embed="rId5" cstate="print"/>
          <a:stretch>
            <a:fillRect/>
          </a:stretch>
        </p:blipFill>
        <p:spPr>
          <a:xfrm>
            <a:off x="1371600" y="1371600"/>
            <a:ext cx="7280381" cy="2232087"/>
          </a:xfrm>
          <a:prstGeom prst="rect">
            <a:avLst/>
          </a:prstGeom>
        </p:spPr>
      </p:pic>
      <p:sp>
        <p:nvSpPr>
          <p:cNvPr id="14" name="TextBox 13">
            <a:extLst>
              <a:ext uri="{FF2B5EF4-FFF2-40B4-BE49-F238E27FC236}">
                <a16:creationId xmlns:a16="http://schemas.microsoft.com/office/drawing/2014/main" id="{AC03AC03-E5FD-4075-BC16-9280C0A7A13D}"/>
              </a:ext>
            </a:extLst>
          </p:cNvPr>
          <p:cNvSpPr txBox="1"/>
          <p:nvPr/>
        </p:nvSpPr>
        <p:spPr>
          <a:xfrm>
            <a:off x="10744200" y="609599"/>
            <a:ext cx="32193299" cy="4708981"/>
          </a:xfrm>
          <a:prstGeom prst="rect">
            <a:avLst/>
          </a:prstGeom>
          <a:noFill/>
        </p:spPr>
        <p:txBody>
          <a:bodyPr wrap="square" lIns="91440" tIns="45720" rIns="91440" bIns="45720" rtlCol="0" anchor="t">
            <a:spAutoFit/>
          </a:bodyPr>
          <a:lstStyle/>
          <a:p>
            <a:r>
              <a:rPr lang="en-US" sz="6000">
                <a:latin typeface="Franklin Gothic Medium Cond"/>
              </a:rPr>
              <a:t>Antibacterials Around The World</a:t>
            </a:r>
          </a:p>
          <a:p>
            <a:r>
              <a:rPr lang="en-US" sz="6000" dirty="0" err="1">
                <a:latin typeface="Franklin Gothic Medium Cond" panose="020B0606030402020204" pitchFamily="34" charset="0"/>
              </a:rPr>
              <a:t>Haily</a:t>
            </a:r>
            <a:r>
              <a:rPr lang="en-US" sz="6000" dirty="0">
                <a:latin typeface="Franklin Gothic Medium Cond" panose="020B0606030402020204" pitchFamily="34" charset="0"/>
              </a:rPr>
              <a:t> Showers</a:t>
            </a:r>
          </a:p>
          <a:p>
            <a:r>
              <a:rPr lang="en-US" sz="6000" dirty="0">
                <a:latin typeface="Franklin Gothic Medium Cond" panose="020B0606030402020204" pitchFamily="34" charset="0"/>
              </a:rPr>
              <a:t>Ms. Smith</a:t>
            </a:r>
          </a:p>
          <a:p>
            <a:r>
              <a:rPr lang="en-US" sz="6000" dirty="0">
                <a:latin typeface="Franklin Gothic Medium Cond" panose="020B0606030402020204" pitchFamily="34" charset="0"/>
              </a:rPr>
              <a:t>Microbiology</a:t>
            </a:r>
          </a:p>
          <a:p>
            <a:r>
              <a:rPr lang="en-US" sz="6000" dirty="0">
                <a:latin typeface="Franklin Gothic Medium Cond" panose="020B0606030402020204" pitchFamily="34" charset="0"/>
              </a:rPr>
              <a:t>Penn State Schuylkill</a:t>
            </a:r>
          </a:p>
        </p:txBody>
      </p:sp>
      <p:sp>
        <p:nvSpPr>
          <p:cNvPr id="17" name="TextBox 16">
            <a:extLst>
              <a:ext uri="{FF2B5EF4-FFF2-40B4-BE49-F238E27FC236}">
                <a16:creationId xmlns:a16="http://schemas.microsoft.com/office/drawing/2014/main" id="{997FD478-D321-4924-A171-921FE14CFCA3}"/>
              </a:ext>
            </a:extLst>
          </p:cNvPr>
          <p:cNvSpPr txBox="1"/>
          <p:nvPr/>
        </p:nvSpPr>
        <p:spPr>
          <a:xfrm>
            <a:off x="22824532" y="737935"/>
            <a:ext cx="19695068" cy="4524315"/>
          </a:xfrm>
          <a:prstGeom prst="rect">
            <a:avLst/>
          </a:prstGeom>
          <a:noFill/>
        </p:spPr>
        <p:txBody>
          <a:bodyPr wrap="square" rtlCol="0">
            <a:spAutoFit/>
          </a:bodyPr>
          <a:lstStyle/>
          <a:p>
            <a:r>
              <a:rPr lang="en-US" sz="4800" b="1" i="0" dirty="0">
                <a:solidFill>
                  <a:srgbClr val="000000"/>
                </a:solidFill>
                <a:effectLst/>
                <a:latin typeface="Calibri" panose="020F0502020204030204" pitchFamily="34" charset="0"/>
              </a:rPr>
              <a:t>Question: what are the most frequently used antibiotics medication around the world?</a:t>
            </a:r>
          </a:p>
          <a:p>
            <a:r>
              <a:rPr lang="en-US" sz="4800" dirty="0">
                <a:latin typeface="Franklin Gothic Medium Cond" panose="020B0606030402020204" pitchFamily="34" charset="0"/>
              </a:rPr>
              <a:t>The most prevalent antibiotic is penicillin, which is generally amoxicillin. It is also considered to be one of the most potent. It is commonly used to treat diseases such as pneumonia, tonsillitis, and dental abscesses. The most common bacterial disorders treated with penicillin are strep throat and urinary tract infections.</a:t>
            </a:r>
          </a:p>
        </p:txBody>
      </p:sp>
      <p:pic>
        <p:nvPicPr>
          <p:cNvPr id="1026" name="Picture 2">
            <a:extLst>
              <a:ext uri="{FF2B5EF4-FFF2-40B4-BE49-F238E27FC236}">
                <a16:creationId xmlns:a16="http://schemas.microsoft.com/office/drawing/2014/main" id="{27091BD3-55A8-F847-64E3-32B266BEB7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8644" y="9760322"/>
            <a:ext cx="39005094" cy="19964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DD4782B-6811-0E14-A43F-C0F0456C6275}"/>
              </a:ext>
            </a:extLst>
          </p:cNvPr>
          <p:cNvSpPr txBox="1"/>
          <p:nvPr/>
        </p:nvSpPr>
        <p:spPr>
          <a:xfrm>
            <a:off x="1371493" y="14346111"/>
            <a:ext cx="3581400" cy="1200329"/>
          </a:xfrm>
          <a:prstGeom prst="rect">
            <a:avLst/>
          </a:prstGeom>
          <a:noFill/>
        </p:spPr>
        <p:txBody>
          <a:bodyPr wrap="square" rtlCol="0">
            <a:spAutoFit/>
          </a:bodyPr>
          <a:lstStyle/>
          <a:p>
            <a:r>
              <a:rPr lang="en-US" sz="7200" b="1" i="0" dirty="0">
                <a:solidFill>
                  <a:schemeClr val="tx1"/>
                </a:solidFill>
                <a:effectLst/>
                <a:latin typeface="Calibri" panose="020F0502020204030204" pitchFamily="34" charset="0"/>
              </a:rPr>
              <a:t>USA</a:t>
            </a:r>
            <a:endParaRPr lang="en-US" sz="7200" dirty="0">
              <a:solidFill>
                <a:schemeClr val="tx1"/>
              </a:solidFill>
              <a:latin typeface="Franklin Gothic Medium Cond" panose="020B0606030402020204" pitchFamily="34" charset="0"/>
            </a:endParaRPr>
          </a:p>
        </p:txBody>
      </p:sp>
      <p:sp>
        <p:nvSpPr>
          <p:cNvPr id="9" name="TextBox 8">
            <a:extLst>
              <a:ext uri="{FF2B5EF4-FFF2-40B4-BE49-F238E27FC236}">
                <a16:creationId xmlns:a16="http://schemas.microsoft.com/office/drawing/2014/main" id="{F6A3573B-B8E3-403A-C2DA-E7CDE285D4A6}"/>
              </a:ext>
            </a:extLst>
          </p:cNvPr>
          <p:cNvSpPr txBox="1"/>
          <p:nvPr/>
        </p:nvSpPr>
        <p:spPr>
          <a:xfrm>
            <a:off x="31034105" y="12288212"/>
            <a:ext cx="2057400" cy="1200329"/>
          </a:xfrm>
          <a:prstGeom prst="rect">
            <a:avLst/>
          </a:prstGeom>
          <a:noFill/>
        </p:spPr>
        <p:txBody>
          <a:bodyPr wrap="square" rtlCol="0">
            <a:spAutoFit/>
          </a:bodyPr>
          <a:lstStyle/>
          <a:p>
            <a:r>
              <a:rPr lang="en-US" sz="7200" b="1" i="0" dirty="0">
                <a:solidFill>
                  <a:schemeClr val="bg1"/>
                </a:solidFill>
                <a:effectLst/>
                <a:latin typeface="Calibri" panose="020F0502020204030204" pitchFamily="34" charset="0"/>
              </a:rPr>
              <a:t>Asia</a:t>
            </a:r>
            <a:endParaRPr lang="en-US" sz="7200" dirty="0">
              <a:solidFill>
                <a:schemeClr val="bg1"/>
              </a:solidFill>
              <a:latin typeface="Franklin Gothic Medium Cond" panose="020B0606030402020204" pitchFamily="34" charset="0"/>
            </a:endParaRPr>
          </a:p>
        </p:txBody>
      </p:sp>
      <p:sp>
        <p:nvSpPr>
          <p:cNvPr id="21" name="TextBox 20">
            <a:extLst>
              <a:ext uri="{FF2B5EF4-FFF2-40B4-BE49-F238E27FC236}">
                <a16:creationId xmlns:a16="http://schemas.microsoft.com/office/drawing/2014/main" id="{AE2706FB-E30B-4B43-2709-DEF63C00849E}"/>
              </a:ext>
            </a:extLst>
          </p:cNvPr>
          <p:cNvSpPr txBox="1"/>
          <p:nvPr/>
        </p:nvSpPr>
        <p:spPr>
          <a:xfrm>
            <a:off x="23080577" y="13334657"/>
            <a:ext cx="3581399" cy="1200329"/>
          </a:xfrm>
          <a:prstGeom prst="rect">
            <a:avLst/>
          </a:prstGeom>
          <a:noFill/>
        </p:spPr>
        <p:txBody>
          <a:bodyPr wrap="square" rtlCol="0">
            <a:spAutoFit/>
          </a:bodyPr>
          <a:lstStyle/>
          <a:p>
            <a:r>
              <a:rPr lang="en-US" sz="7200" b="1" i="0" dirty="0">
                <a:solidFill>
                  <a:schemeClr val="bg1"/>
                </a:solidFill>
                <a:effectLst/>
                <a:latin typeface="Calibri" panose="020F0502020204030204" pitchFamily="34" charset="0"/>
              </a:rPr>
              <a:t>Europe</a:t>
            </a:r>
            <a:endParaRPr lang="en-US" sz="7200" dirty="0">
              <a:solidFill>
                <a:schemeClr val="bg1"/>
              </a:solidFill>
              <a:latin typeface="Franklin Gothic Medium Cond" panose="020B0606030402020204" pitchFamily="34" charset="0"/>
            </a:endParaRPr>
          </a:p>
        </p:txBody>
      </p:sp>
      <p:sp>
        <p:nvSpPr>
          <p:cNvPr id="22" name="TextBox 21">
            <a:extLst>
              <a:ext uri="{FF2B5EF4-FFF2-40B4-BE49-F238E27FC236}">
                <a16:creationId xmlns:a16="http://schemas.microsoft.com/office/drawing/2014/main" id="{0C651C3F-7B36-95ED-8279-5B52E0ADF1F6}"/>
              </a:ext>
            </a:extLst>
          </p:cNvPr>
          <p:cNvSpPr txBox="1"/>
          <p:nvPr/>
        </p:nvSpPr>
        <p:spPr>
          <a:xfrm>
            <a:off x="2702277" y="7551991"/>
            <a:ext cx="3161024" cy="1200329"/>
          </a:xfrm>
          <a:prstGeom prst="rect">
            <a:avLst/>
          </a:prstGeom>
          <a:noFill/>
        </p:spPr>
        <p:txBody>
          <a:bodyPr wrap="square" rtlCol="0">
            <a:spAutoFit/>
          </a:bodyPr>
          <a:lstStyle/>
          <a:p>
            <a:r>
              <a:rPr lang="en-US" sz="7200" b="1" i="0" dirty="0">
                <a:solidFill>
                  <a:schemeClr val="tx1"/>
                </a:solidFill>
                <a:effectLst/>
                <a:latin typeface="Calibri" panose="020F0502020204030204" pitchFamily="34" charset="0"/>
              </a:rPr>
              <a:t>Canada</a:t>
            </a:r>
            <a:endParaRPr lang="en-US" sz="7200" dirty="0">
              <a:solidFill>
                <a:schemeClr val="tx1"/>
              </a:solidFill>
              <a:latin typeface="Franklin Gothic Medium Cond" panose="020B0606030402020204" pitchFamily="34" charset="0"/>
            </a:endParaRPr>
          </a:p>
        </p:txBody>
      </p:sp>
      <p:sp>
        <p:nvSpPr>
          <p:cNvPr id="23" name="TextBox 22">
            <a:extLst>
              <a:ext uri="{FF2B5EF4-FFF2-40B4-BE49-F238E27FC236}">
                <a16:creationId xmlns:a16="http://schemas.microsoft.com/office/drawing/2014/main" id="{D7134134-D328-26AE-A5A9-240FB1D47FAE}"/>
              </a:ext>
            </a:extLst>
          </p:cNvPr>
          <p:cNvSpPr txBox="1"/>
          <p:nvPr/>
        </p:nvSpPr>
        <p:spPr>
          <a:xfrm>
            <a:off x="11087150" y="20545227"/>
            <a:ext cx="3810000" cy="2308324"/>
          </a:xfrm>
          <a:prstGeom prst="rect">
            <a:avLst/>
          </a:prstGeom>
          <a:noFill/>
        </p:spPr>
        <p:txBody>
          <a:bodyPr wrap="square" rtlCol="0">
            <a:spAutoFit/>
          </a:bodyPr>
          <a:lstStyle/>
          <a:p>
            <a:r>
              <a:rPr lang="en-US" sz="7200" b="1" i="0" dirty="0">
                <a:solidFill>
                  <a:schemeClr val="bg1"/>
                </a:solidFill>
                <a:effectLst/>
                <a:latin typeface="Calibri" panose="020F0502020204030204" pitchFamily="34" charset="0"/>
              </a:rPr>
              <a:t>South America</a:t>
            </a:r>
            <a:endParaRPr lang="en-US" sz="7200" dirty="0">
              <a:solidFill>
                <a:schemeClr val="bg1"/>
              </a:solidFill>
              <a:latin typeface="Franklin Gothic Medium Cond" panose="020B0606030402020204" pitchFamily="34" charset="0"/>
            </a:endParaRPr>
          </a:p>
        </p:txBody>
      </p:sp>
      <p:sp>
        <p:nvSpPr>
          <p:cNvPr id="24" name="TextBox 23">
            <a:extLst>
              <a:ext uri="{FF2B5EF4-FFF2-40B4-BE49-F238E27FC236}">
                <a16:creationId xmlns:a16="http://schemas.microsoft.com/office/drawing/2014/main" id="{5277BD33-4170-A134-02FB-4740B7059F53}"/>
              </a:ext>
            </a:extLst>
          </p:cNvPr>
          <p:cNvSpPr txBox="1"/>
          <p:nvPr/>
        </p:nvSpPr>
        <p:spPr>
          <a:xfrm>
            <a:off x="20311952" y="18535471"/>
            <a:ext cx="2852847" cy="1200329"/>
          </a:xfrm>
          <a:prstGeom prst="rect">
            <a:avLst/>
          </a:prstGeom>
          <a:noFill/>
        </p:spPr>
        <p:txBody>
          <a:bodyPr wrap="square" rtlCol="0">
            <a:spAutoFit/>
          </a:bodyPr>
          <a:lstStyle/>
          <a:p>
            <a:r>
              <a:rPr lang="en-US" sz="7200" b="1" i="0" dirty="0">
                <a:solidFill>
                  <a:schemeClr val="bg1"/>
                </a:solidFill>
                <a:effectLst/>
                <a:latin typeface="Calibri" panose="020F0502020204030204" pitchFamily="34" charset="0"/>
              </a:rPr>
              <a:t>Africa</a:t>
            </a:r>
            <a:endParaRPr lang="en-US" sz="7200" dirty="0">
              <a:solidFill>
                <a:schemeClr val="bg1"/>
              </a:solidFill>
              <a:latin typeface="Franklin Gothic Medium Cond" panose="020B0606030402020204" pitchFamily="34" charset="0"/>
            </a:endParaRPr>
          </a:p>
        </p:txBody>
      </p:sp>
      <p:sp>
        <p:nvSpPr>
          <p:cNvPr id="25" name="TextBox 24">
            <a:extLst>
              <a:ext uri="{FF2B5EF4-FFF2-40B4-BE49-F238E27FC236}">
                <a16:creationId xmlns:a16="http://schemas.microsoft.com/office/drawing/2014/main" id="{5BC6FC5C-5DAB-2170-FCC9-DDD75A1957AA}"/>
              </a:ext>
            </a:extLst>
          </p:cNvPr>
          <p:cNvSpPr txBox="1"/>
          <p:nvPr/>
        </p:nvSpPr>
        <p:spPr>
          <a:xfrm>
            <a:off x="31927800" y="24829228"/>
            <a:ext cx="3810000" cy="1200329"/>
          </a:xfrm>
          <a:prstGeom prst="rect">
            <a:avLst/>
          </a:prstGeom>
          <a:noFill/>
        </p:spPr>
        <p:txBody>
          <a:bodyPr wrap="square" rtlCol="0">
            <a:spAutoFit/>
          </a:bodyPr>
          <a:lstStyle/>
          <a:p>
            <a:r>
              <a:rPr lang="en-US" sz="7200" b="1" i="0" dirty="0">
                <a:solidFill>
                  <a:schemeClr val="bg1"/>
                </a:solidFill>
                <a:effectLst/>
                <a:latin typeface="Calibri" panose="020F0502020204030204" pitchFamily="34" charset="0"/>
              </a:rPr>
              <a:t>Australia</a:t>
            </a:r>
            <a:endParaRPr lang="en-US" sz="7200" dirty="0">
              <a:solidFill>
                <a:schemeClr val="bg1"/>
              </a:solidFill>
              <a:latin typeface="Franklin Gothic Medium Cond" panose="020B0606030402020204" pitchFamily="34" charset="0"/>
            </a:endParaRPr>
          </a:p>
        </p:txBody>
      </p:sp>
      <p:sp>
        <p:nvSpPr>
          <p:cNvPr id="26" name="TextBox 25">
            <a:extLst>
              <a:ext uri="{FF2B5EF4-FFF2-40B4-BE49-F238E27FC236}">
                <a16:creationId xmlns:a16="http://schemas.microsoft.com/office/drawing/2014/main" id="{C6E78F27-4A75-BD9C-8DB0-A05DDA8FEEAD}"/>
              </a:ext>
            </a:extLst>
          </p:cNvPr>
          <p:cNvSpPr txBox="1"/>
          <p:nvPr/>
        </p:nvSpPr>
        <p:spPr>
          <a:xfrm>
            <a:off x="16303325" y="26822517"/>
            <a:ext cx="9372599" cy="5262979"/>
          </a:xfrm>
          <a:prstGeom prst="rect">
            <a:avLst/>
          </a:prstGeom>
          <a:noFill/>
        </p:spPr>
        <p:txBody>
          <a:bodyPr wrap="square" rtlCol="0">
            <a:spAutoFit/>
          </a:bodyPr>
          <a:lstStyle/>
          <a:p>
            <a:r>
              <a:rPr lang="en-US" sz="4800" b="0" i="0" dirty="0">
                <a:solidFill>
                  <a:srgbClr val="000000"/>
                </a:solidFill>
                <a:effectLst/>
                <a:latin typeface="WordVisi_MSFontService"/>
              </a:rPr>
              <a:t>Amoxicillin/clavulanic acid 28.6% (53 837)</a:t>
            </a:r>
          </a:p>
          <a:p>
            <a:r>
              <a:rPr lang="en-US" sz="4800" b="0" i="0" dirty="0">
                <a:solidFill>
                  <a:srgbClr val="000000"/>
                </a:solidFill>
                <a:effectLst/>
                <a:latin typeface="WordVisi_MSFontService"/>
              </a:rPr>
              <a:t>Amoxicillin/azithromyci</a:t>
            </a:r>
            <a:r>
              <a:rPr lang="en-US" sz="4800" dirty="0">
                <a:solidFill>
                  <a:srgbClr val="000000"/>
                </a:solidFill>
                <a:latin typeface="WordVisi_MSFontService"/>
              </a:rPr>
              <a:t>n </a:t>
            </a:r>
            <a:r>
              <a:rPr lang="en-US" sz="4800" b="0" i="0" dirty="0">
                <a:solidFill>
                  <a:srgbClr val="000000"/>
                </a:solidFill>
                <a:effectLst/>
                <a:latin typeface="WordVisi_MSFontService"/>
              </a:rPr>
              <a:t>9.8% (18 374) and 9.3% (17 519)</a:t>
            </a:r>
          </a:p>
          <a:p>
            <a:r>
              <a:rPr lang="en-US" sz="4800" b="0" i="0" dirty="0">
                <a:solidFill>
                  <a:srgbClr val="000000"/>
                </a:solidFill>
                <a:effectLst/>
                <a:latin typeface="WordVisi_MSFontService"/>
              </a:rPr>
              <a:t>Cefpodoxime</a:t>
            </a:r>
            <a:r>
              <a:rPr lang="en-US" sz="4800" dirty="0">
                <a:solidFill>
                  <a:srgbClr val="000000"/>
                </a:solidFill>
                <a:latin typeface="WordVisi_MSFontService"/>
              </a:rPr>
              <a:t> </a:t>
            </a:r>
            <a:r>
              <a:rPr lang="en-US" sz="4800" b="0" i="0" dirty="0">
                <a:solidFill>
                  <a:srgbClr val="000000"/>
                </a:solidFill>
                <a:effectLst/>
                <a:latin typeface="WordVisi_MSFontService"/>
              </a:rPr>
              <a:t>6.7% (12 529)</a:t>
            </a:r>
            <a:endParaRPr lang="en-US" sz="4800" dirty="0">
              <a:solidFill>
                <a:srgbClr val="000000"/>
              </a:solidFill>
              <a:latin typeface="WordVisi_MSFontService"/>
            </a:endParaRPr>
          </a:p>
          <a:p>
            <a:r>
              <a:rPr lang="en-US" sz="4800" dirty="0">
                <a:solidFill>
                  <a:srgbClr val="000000"/>
                </a:solidFill>
                <a:latin typeface="WordVisi_MSFontService"/>
              </a:rPr>
              <a:t>C</a:t>
            </a:r>
            <a:r>
              <a:rPr lang="en-US" sz="4800" b="0" i="0" dirty="0">
                <a:solidFill>
                  <a:srgbClr val="000000"/>
                </a:solidFill>
                <a:effectLst/>
                <a:latin typeface="WordVisi_MSFontService"/>
              </a:rPr>
              <a:t>iprofloxacin 8.5% (16 078)</a:t>
            </a:r>
          </a:p>
          <a:p>
            <a:r>
              <a:rPr lang="en-US" sz="4800" b="0" i="0" dirty="0">
                <a:solidFill>
                  <a:srgbClr val="000000"/>
                </a:solidFill>
                <a:effectLst/>
                <a:latin typeface="WordVisi_MSFontService"/>
              </a:rPr>
              <a:t>Ceftriaxone</a:t>
            </a:r>
            <a:r>
              <a:rPr lang="en-US" sz="4800" dirty="0">
                <a:solidFill>
                  <a:srgbClr val="000000"/>
                </a:solidFill>
                <a:latin typeface="WordVisi_MSFontService"/>
              </a:rPr>
              <a:t> </a:t>
            </a:r>
            <a:r>
              <a:rPr lang="en-US" sz="4800" b="0" i="0" dirty="0">
                <a:solidFill>
                  <a:srgbClr val="000000"/>
                </a:solidFill>
                <a:effectLst/>
                <a:latin typeface="WordVisi_MSFontService"/>
              </a:rPr>
              <a:t>2.4% (4564)</a:t>
            </a:r>
            <a:endParaRPr lang="en-US" sz="4800" dirty="0">
              <a:latin typeface="Franklin Gothic Medium Cond" panose="020B0606030402020204" pitchFamily="34" charset="0"/>
            </a:endParaRPr>
          </a:p>
        </p:txBody>
      </p:sp>
      <p:sp>
        <p:nvSpPr>
          <p:cNvPr id="29" name="TextBox 28">
            <a:extLst>
              <a:ext uri="{FF2B5EF4-FFF2-40B4-BE49-F238E27FC236}">
                <a16:creationId xmlns:a16="http://schemas.microsoft.com/office/drawing/2014/main" id="{9AC74CC6-A88D-A87A-9A6D-0113CDF64564}"/>
              </a:ext>
            </a:extLst>
          </p:cNvPr>
          <p:cNvSpPr txBox="1"/>
          <p:nvPr/>
        </p:nvSpPr>
        <p:spPr>
          <a:xfrm>
            <a:off x="758865" y="15466148"/>
            <a:ext cx="5990215" cy="6740307"/>
          </a:xfrm>
          <a:prstGeom prst="rect">
            <a:avLst/>
          </a:prstGeom>
          <a:noFill/>
        </p:spPr>
        <p:txBody>
          <a:bodyPr wrap="square" rtlCol="0">
            <a:spAutoFit/>
          </a:bodyPr>
          <a:lstStyle/>
          <a:p>
            <a:r>
              <a:rPr lang="en-US" sz="4800" dirty="0">
                <a:latin typeface="+mn-lt"/>
              </a:rPr>
              <a:t>Antibiotic class: (millions) (1,000 persons rate)</a:t>
            </a:r>
          </a:p>
          <a:p>
            <a:r>
              <a:rPr lang="en-US" sz="4800" dirty="0">
                <a:latin typeface="+mn-lt"/>
              </a:rPr>
              <a:t>Penicillin: 46.4, 140</a:t>
            </a:r>
          </a:p>
          <a:p>
            <a:r>
              <a:rPr lang="en-US" sz="4800" dirty="0">
                <a:latin typeface="+mn-lt"/>
              </a:rPr>
              <a:t>Cephalosporins: 31. 4, 95</a:t>
            </a:r>
          </a:p>
          <a:p>
            <a:r>
              <a:rPr lang="en-US" sz="4800" dirty="0">
                <a:latin typeface="+mn-lt"/>
              </a:rPr>
              <a:t>Macrolides: 29.9, 90</a:t>
            </a:r>
          </a:p>
          <a:p>
            <a:r>
              <a:rPr lang="en-US" sz="4800" dirty="0">
                <a:latin typeface="+mn-lt"/>
              </a:rPr>
              <a:t>Tetracycline: 25.0, 75</a:t>
            </a:r>
          </a:p>
          <a:p>
            <a:r>
              <a:rPr lang="en-US" sz="4800" dirty="0">
                <a:latin typeface="+mn-lt"/>
              </a:rPr>
              <a:t>B-Lactams: 22.6, 68</a:t>
            </a:r>
          </a:p>
        </p:txBody>
      </p:sp>
      <p:sp>
        <p:nvSpPr>
          <p:cNvPr id="32" name="TextBox 31">
            <a:extLst>
              <a:ext uri="{FF2B5EF4-FFF2-40B4-BE49-F238E27FC236}">
                <a16:creationId xmlns:a16="http://schemas.microsoft.com/office/drawing/2014/main" id="{6032BAD5-1FAC-F652-6B05-79481ECAC6B1}"/>
              </a:ext>
            </a:extLst>
          </p:cNvPr>
          <p:cNvSpPr txBox="1"/>
          <p:nvPr/>
        </p:nvSpPr>
        <p:spPr>
          <a:xfrm>
            <a:off x="13162226" y="5364468"/>
            <a:ext cx="2057400" cy="1200329"/>
          </a:xfrm>
          <a:prstGeom prst="rect">
            <a:avLst/>
          </a:prstGeom>
          <a:noFill/>
        </p:spPr>
        <p:txBody>
          <a:bodyPr wrap="square" rtlCol="0">
            <a:spAutoFit/>
          </a:bodyPr>
          <a:lstStyle/>
          <a:p>
            <a:r>
              <a:rPr lang="en-US" sz="7200" b="1" i="0" dirty="0">
                <a:solidFill>
                  <a:schemeClr val="tx1"/>
                </a:solidFill>
                <a:effectLst/>
                <a:latin typeface="Calibri" panose="020F0502020204030204" pitchFamily="34" charset="0"/>
              </a:rPr>
              <a:t>UK</a:t>
            </a:r>
            <a:endParaRPr lang="en-US" sz="7200" dirty="0">
              <a:solidFill>
                <a:schemeClr val="tx1"/>
              </a:solidFill>
              <a:latin typeface="Franklin Gothic Medium Cond" panose="020B0606030402020204" pitchFamily="34" charset="0"/>
            </a:endParaRPr>
          </a:p>
        </p:txBody>
      </p:sp>
      <p:sp>
        <p:nvSpPr>
          <p:cNvPr id="33" name="TextBox 32">
            <a:extLst>
              <a:ext uri="{FF2B5EF4-FFF2-40B4-BE49-F238E27FC236}">
                <a16:creationId xmlns:a16="http://schemas.microsoft.com/office/drawing/2014/main" id="{C451F07D-4071-BF7A-0C6A-1D295342B5B2}"/>
              </a:ext>
            </a:extLst>
          </p:cNvPr>
          <p:cNvSpPr txBox="1"/>
          <p:nvPr/>
        </p:nvSpPr>
        <p:spPr>
          <a:xfrm>
            <a:off x="10744200" y="6346902"/>
            <a:ext cx="8950853" cy="4524315"/>
          </a:xfrm>
          <a:prstGeom prst="rect">
            <a:avLst/>
          </a:prstGeom>
          <a:noFill/>
        </p:spPr>
        <p:txBody>
          <a:bodyPr wrap="square" rtlCol="0">
            <a:spAutoFit/>
          </a:bodyPr>
          <a:lstStyle/>
          <a:p>
            <a:r>
              <a:rPr lang="en-US" sz="4800" i="0" dirty="0">
                <a:solidFill>
                  <a:srgbClr val="000000"/>
                </a:solidFill>
                <a:effectLst/>
                <a:latin typeface="Calibri" panose="020F0502020204030204" pitchFamily="34" charset="0"/>
              </a:rPr>
              <a:t>Amoxicillin: 7,874,302</a:t>
            </a:r>
          </a:p>
          <a:p>
            <a:r>
              <a:rPr lang="en-US" sz="4800" dirty="0">
                <a:solidFill>
                  <a:srgbClr val="000000"/>
                </a:solidFill>
                <a:latin typeface="Calibri" panose="020F0502020204030204" pitchFamily="34" charset="0"/>
              </a:rPr>
              <a:t>Nitrofurantoin: 4,150,721</a:t>
            </a:r>
          </a:p>
          <a:p>
            <a:r>
              <a:rPr lang="en-US" sz="4800" i="0" dirty="0">
                <a:solidFill>
                  <a:srgbClr val="000000"/>
                </a:solidFill>
                <a:effectLst/>
                <a:latin typeface="Calibri" panose="020F0502020204030204" pitchFamily="34" charset="0"/>
              </a:rPr>
              <a:t>Flucloxacillin sodium: 3,754,633</a:t>
            </a:r>
          </a:p>
          <a:p>
            <a:r>
              <a:rPr lang="en-US" sz="4800" dirty="0">
                <a:solidFill>
                  <a:srgbClr val="000000"/>
                </a:solidFill>
                <a:latin typeface="Calibri" panose="020F0502020204030204" pitchFamily="34" charset="0"/>
              </a:rPr>
              <a:t>Doxycycline </a:t>
            </a:r>
            <a:r>
              <a:rPr lang="en-US" sz="4800" dirty="0" err="1">
                <a:solidFill>
                  <a:srgbClr val="000000"/>
                </a:solidFill>
                <a:latin typeface="Calibri" panose="020F0502020204030204" pitchFamily="34" charset="0"/>
              </a:rPr>
              <a:t>hyclate</a:t>
            </a:r>
            <a:r>
              <a:rPr lang="en-US" sz="4800" dirty="0">
                <a:solidFill>
                  <a:srgbClr val="000000"/>
                </a:solidFill>
                <a:latin typeface="Calibri" panose="020F0502020204030204" pitchFamily="34" charset="0"/>
              </a:rPr>
              <a:t>: 2,962,900</a:t>
            </a:r>
          </a:p>
          <a:p>
            <a:r>
              <a:rPr lang="en-US" sz="4800" i="0" dirty="0">
                <a:solidFill>
                  <a:srgbClr val="000000"/>
                </a:solidFill>
                <a:effectLst/>
                <a:latin typeface="Calibri" panose="020F0502020204030204" pitchFamily="34" charset="0"/>
              </a:rPr>
              <a:t>Penicillin V: 1,834,967</a:t>
            </a:r>
          </a:p>
          <a:p>
            <a:endParaRPr lang="en-US" sz="4800" dirty="0">
              <a:latin typeface="Franklin Gothic Medium Cond" panose="020B0606030402020204" pitchFamily="34" charset="0"/>
            </a:endParaRPr>
          </a:p>
        </p:txBody>
      </p:sp>
      <p:sp>
        <p:nvSpPr>
          <p:cNvPr id="36" name="TextBox 35">
            <a:extLst>
              <a:ext uri="{FF2B5EF4-FFF2-40B4-BE49-F238E27FC236}">
                <a16:creationId xmlns:a16="http://schemas.microsoft.com/office/drawing/2014/main" id="{9C090D4D-AFC7-ECDA-D9E5-754B364B7D7A}"/>
              </a:ext>
            </a:extLst>
          </p:cNvPr>
          <p:cNvSpPr txBox="1"/>
          <p:nvPr/>
        </p:nvSpPr>
        <p:spPr>
          <a:xfrm>
            <a:off x="28521335" y="15781327"/>
            <a:ext cx="2852846" cy="1200329"/>
          </a:xfrm>
          <a:prstGeom prst="rect">
            <a:avLst/>
          </a:prstGeom>
          <a:noFill/>
        </p:spPr>
        <p:txBody>
          <a:bodyPr wrap="square" rtlCol="0">
            <a:spAutoFit/>
          </a:bodyPr>
          <a:lstStyle/>
          <a:p>
            <a:r>
              <a:rPr lang="en-US" sz="7200" b="1" i="0" dirty="0">
                <a:solidFill>
                  <a:schemeClr val="tx1"/>
                </a:solidFill>
                <a:effectLst/>
                <a:latin typeface="Calibri" panose="020F0502020204030204" pitchFamily="34" charset="0"/>
              </a:rPr>
              <a:t>China</a:t>
            </a:r>
            <a:endParaRPr lang="en-US" sz="7200" dirty="0">
              <a:solidFill>
                <a:schemeClr val="tx1"/>
              </a:solidFill>
              <a:latin typeface="Franklin Gothic Medium Cond" panose="020B0606030402020204" pitchFamily="34" charset="0"/>
            </a:endParaRPr>
          </a:p>
        </p:txBody>
      </p:sp>
      <p:sp>
        <p:nvSpPr>
          <p:cNvPr id="37" name="TextBox 36">
            <a:extLst>
              <a:ext uri="{FF2B5EF4-FFF2-40B4-BE49-F238E27FC236}">
                <a16:creationId xmlns:a16="http://schemas.microsoft.com/office/drawing/2014/main" id="{2D7E13A3-0232-38CF-2E87-D8F32D14A85F}"/>
              </a:ext>
            </a:extLst>
          </p:cNvPr>
          <p:cNvSpPr txBox="1"/>
          <p:nvPr/>
        </p:nvSpPr>
        <p:spPr>
          <a:xfrm>
            <a:off x="27220380" y="16825735"/>
            <a:ext cx="6346657" cy="1569660"/>
          </a:xfrm>
          <a:prstGeom prst="rect">
            <a:avLst/>
          </a:prstGeom>
          <a:noFill/>
        </p:spPr>
        <p:txBody>
          <a:bodyPr wrap="square" rtlCol="0">
            <a:spAutoFit/>
          </a:bodyPr>
          <a:lstStyle/>
          <a:p>
            <a:r>
              <a:rPr lang="en-US" sz="4800" dirty="0">
                <a:solidFill>
                  <a:srgbClr val="000000"/>
                </a:solidFill>
                <a:latin typeface="+mn-lt"/>
              </a:rPr>
              <a:t>P</a:t>
            </a:r>
            <a:r>
              <a:rPr lang="en-US" sz="4800" i="0" dirty="0">
                <a:solidFill>
                  <a:srgbClr val="000000"/>
                </a:solidFill>
                <a:effectLst/>
                <a:latin typeface="+mn-lt"/>
              </a:rPr>
              <a:t>enicillin (63.7%)</a:t>
            </a:r>
          </a:p>
          <a:p>
            <a:r>
              <a:rPr lang="en-US" sz="4800" dirty="0">
                <a:solidFill>
                  <a:srgbClr val="000000"/>
                </a:solidFill>
                <a:latin typeface="+mn-lt"/>
              </a:rPr>
              <a:t>C</a:t>
            </a:r>
            <a:r>
              <a:rPr lang="en-US" sz="4800" i="0" dirty="0">
                <a:solidFill>
                  <a:srgbClr val="000000"/>
                </a:solidFill>
                <a:effectLst/>
                <a:latin typeface="+mn-lt"/>
              </a:rPr>
              <a:t>ephalosporins (18.8%</a:t>
            </a:r>
            <a:r>
              <a:rPr lang="en-US" sz="4800" dirty="0">
                <a:solidFill>
                  <a:srgbClr val="000000"/>
                </a:solidFill>
                <a:latin typeface="+mn-lt"/>
              </a:rPr>
              <a:t>)</a:t>
            </a:r>
          </a:p>
        </p:txBody>
      </p:sp>
      <p:cxnSp>
        <p:nvCxnSpPr>
          <p:cNvPr id="39" name="Straight Arrow Connector 38">
            <a:extLst>
              <a:ext uri="{FF2B5EF4-FFF2-40B4-BE49-F238E27FC236}">
                <a16:creationId xmlns:a16="http://schemas.microsoft.com/office/drawing/2014/main" id="{52DC8124-B084-DA72-A191-5AC49C7E0C06}"/>
              </a:ext>
            </a:extLst>
          </p:cNvPr>
          <p:cNvCxnSpPr>
            <a:cxnSpLocks/>
          </p:cNvCxnSpPr>
          <p:nvPr/>
        </p:nvCxnSpPr>
        <p:spPr>
          <a:xfrm flipV="1">
            <a:off x="35737800" y="10961894"/>
            <a:ext cx="1457489" cy="47298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EA6EDF29-BDEA-DA82-CD21-527986EA2ADF}"/>
              </a:ext>
            </a:extLst>
          </p:cNvPr>
          <p:cNvSpPr txBox="1"/>
          <p:nvPr/>
        </p:nvSpPr>
        <p:spPr>
          <a:xfrm>
            <a:off x="35625906" y="7849716"/>
            <a:ext cx="5101389" cy="3046988"/>
          </a:xfrm>
          <a:prstGeom prst="rect">
            <a:avLst/>
          </a:prstGeom>
          <a:noFill/>
        </p:spPr>
        <p:txBody>
          <a:bodyPr wrap="square" rtlCol="0">
            <a:spAutoFit/>
          </a:bodyPr>
          <a:lstStyle/>
          <a:p>
            <a:r>
              <a:rPr lang="en-US" sz="4800" dirty="0">
                <a:latin typeface="+mn-lt"/>
              </a:rPr>
              <a:t>Cefazolin: 1446</a:t>
            </a:r>
          </a:p>
          <a:p>
            <a:r>
              <a:rPr lang="en-US" sz="4800" dirty="0">
                <a:latin typeface="+mn-lt"/>
              </a:rPr>
              <a:t>Ceftriaxone: 3502</a:t>
            </a:r>
          </a:p>
          <a:p>
            <a:r>
              <a:rPr lang="en-US" sz="4800" dirty="0">
                <a:latin typeface="+mn-lt"/>
              </a:rPr>
              <a:t>Ampicillin: 1500</a:t>
            </a:r>
          </a:p>
          <a:p>
            <a:r>
              <a:rPr lang="en-US" sz="4800" dirty="0">
                <a:latin typeface="+mn-lt"/>
              </a:rPr>
              <a:t>Azithromycin: 1369</a:t>
            </a:r>
          </a:p>
        </p:txBody>
      </p:sp>
      <p:sp>
        <p:nvSpPr>
          <p:cNvPr id="43" name="TextBox 42">
            <a:extLst>
              <a:ext uri="{FF2B5EF4-FFF2-40B4-BE49-F238E27FC236}">
                <a16:creationId xmlns:a16="http://schemas.microsoft.com/office/drawing/2014/main" id="{95CBB452-3A3E-37A5-97CB-F3C241E1F5C7}"/>
              </a:ext>
            </a:extLst>
          </p:cNvPr>
          <p:cNvSpPr txBox="1"/>
          <p:nvPr/>
        </p:nvSpPr>
        <p:spPr>
          <a:xfrm>
            <a:off x="35325012" y="6720614"/>
            <a:ext cx="3263920" cy="1200329"/>
          </a:xfrm>
          <a:prstGeom prst="rect">
            <a:avLst/>
          </a:prstGeom>
          <a:noFill/>
        </p:spPr>
        <p:txBody>
          <a:bodyPr wrap="square" rtlCol="0">
            <a:spAutoFit/>
          </a:bodyPr>
          <a:lstStyle/>
          <a:p>
            <a:r>
              <a:rPr lang="en-US" sz="7200" b="1" i="0" dirty="0">
                <a:solidFill>
                  <a:schemeClr val="tx1"/>
                </a:solidFill>
                <a:effectLst/>
                <a:latin typeface="Calibri" panose="020F0502020204030204" pitchFamily="34" charset="0"/>
              </a:rPr>
              <a:t>Japan</a:t>
            </a:r>
            <a:endParaRPr lang="en-US" sz="7200" dirty="0">
              <a:solidFill>
                <a:schemeClr val="tx1"/>
              </a:solidFill>
              <a:latin typeface="Franklin Gothic Medium Cond" panose="020B0606030402020204" pitchFamily="34" charset="0"/>
            </a:endParaRPr>
          </a:p>
        </p:txBody>
      </p:sp>
      <p:cxnSp>
        <p:nvCxnSpPr>
          <p:cNvPr id="45" name="Straight Arrow Connector 44">
            <a:extLst>
              <a:ext uri="{FF2B5EF4-FFF2-40B4-BE49-F238E27FC236}">
                <a16:creationId xmlns:a16="http://schemas.microsoft.com/office/drawing/2014/main" id="{1126E8AC-EE6F-25A2-120A-5E6821AF9964}"/>
              </a:ext>
            </a:extLst>
          </p:cNvPr>
          <p:cNvCxnSpPr>
            <a:cxnSpLocks/>
          </p:cNvCxnSpPr>
          <p:nvPr/>
        </p:nvCxnSpPr>
        <p:spPr>
          <a:xfrm flipH="1" flipV="1">
            <a:off x="33770594" y="16036678"/>
            <a:ext cx="3184142" cy="15633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D26705E-D918-6A2B-1BB3-10941FE78433}"/>
              </a:ext>
            </a:extLst>
          </p:cNvPr>
          <p:cNvSpPr txBox="1"/>
          <p:nvPr/>
        </p:nvSpPr>
        <p:spPr>
          <a:xfrm>
            <a:off x="38176600" y="14138117"/>
            <a:ext cx="3263920" cy="1200329"/>
          </a:xfrm>
          <a:prstGeom prst="rect">
            <a:avLst/>
          </a:prstGeom>
          <a:noFill/>
        </p:spPr>
        <p:txBody>
          <a:bodyPr wrap="square" rtlCol="0">
            <a:spAutoFit/>
          </a:bodyPr>
          <a:lstStyle/>
          <a:p>
            <a:r>
              <a:rPr lang="en-US" sz="7200" b="1" i="0" dirty="0">
                <a:solidFill>
                  <a:schemeClr val="tx1"/>
                </a:solidFill>
                <a:effectLst/>
                <a:latin typeface="Calibri" panose="020F0502020204030204" pitchFamily="34" charset="0"/>
              </a:rPr>
              <a:t>Korea</a:t>
            </a:r>
            <a:endParaRPr lang="en-US" sz="7200" dirty="0">
              <a:solidFill>
                <a:schemeClr val="tx1"/>
              </a:solidFill>
              <a:latin typeface="Franklin Gothic Medium Cond" panose="020B0606030402020204" pitchFamily="34" charset="0"/>
            </a:endParaRPr>
          </a:p>
        </p:txBody>
      </p:sp>
      <p:sp>
        <p:nvSpPr>
          <p:cNvPr id="49" name="TextBox 48">
            <a:extLst>
              <a:ext uri="{FF2B5EF4-FFF2-40B4-BE49-F238E27FC236}">
                <a16:creationId xmlns:a16="http://schemas.microsoft.com/office/drawing/2014/main" id="{9E50FB16-C4EF-FC47-1C14-F4F3D29C4462}"/>
              </a:ext>
            </a:extLst>
          </p:cNvPr>
          <p:cNvSpPr txBox="1"/>
          <p:nvPr/>
        </p:nvSpPr>
        <p:spPr>
          <a:xfrm>
            <a:off x="37158293" y="15295145"/>
            <a:ext cx="6346658" cy="13193355"/>
          </a:xfrm>
          <a:prstGeom prst="rect">
            <a:avLst/>
          </a:prstGeom>
          <a:noFill/>
        </p:spPr>
        <p:txBody>
          <a:bodyPr wrap="square" rtlCol="0">
            <a:spAutoFit/>
          </a:bodyPr>
          <a:lstStyle/>
          <a:p>
            <a:pPr algn="l">
              <a:spcBef>
                <a:spcPts val="2000"/>
              </a:spcBef>
              <a:spcAft>
                <a:spcPts val="2000"/>
              </a:spcAft>
            </a:pPr>
            <a:r>
              <a:rPr lang="en-US" sz="4800" b="0" i="0" dirty="0">
                <a:solidFill>
                  <a:srgbClr val="333333"/>
                </a:solidFill>
                <a:effectLst/>
                <a:latin typeface="+mn-lt"/>
              </a:rPr>
              <a:t>Rank 1: 3rd generation cephalosporins, Ureido/carboxy-penicillin</a:t>
            </a:r>
          </a:p>
          <a:p>
            <a:pPr algn="l">
              <a:spcBef>
                <a:spcPts val="2000"/>
              </a:spcBef>
              <a:spcAft>
                <a:spcPts val="2000"/>
              </a:spcAft>
            </a:pPr>
            <a:r>
              <a:rPr lang="en-US" sz="4800" b="0" i="0" dirty="0">
                <a:solidFill>
                  <a:srgbClr val="333333"/>
                </a:solidFill>
                <a:effectLst/>
                <a:latin typeface="+mn-lt"/>
              </a:rPr>
              <a:t>Rank 2: Piperacillin/tazobactam, Ticarcillin/clavulanate, 4th generation cephalosporins, Anti-pseudomonal 3rd generation cephalosporins</a:t>
            </a:r>
          </a:p>
          <a:p>
            <a:pPr algn="l">
              <a:spcBef>
                <a:spcPts val="2000"/>
              </a:spcBef>
              <a:spcAft>
                <a:spcPts val="2000"/>
              </a:spcAft>
            </a:pPr>
            <a:r>
              <a:rPr lang="en-US" sz="4800" b="0" i="0" dirty="0">
                <a:solidFill>
                  <a:srgbClr val="333333"/>
                </a:solidFill>
                <a:effectLst/>
                <a:latin typeface="+mn-lt"/>
              </a:rPr>
              <a:t>Rank 3: Ertapenem, Imipenem, Meropenem, </a:t>
            </a:r>
            <a:r>
              <a:rPr lang="en-US" sz="4800" b="0" i="0" dirty="0" err="1">
                <a:solidFill>
                  <a:srgbClr val="333333"/>
                </a:solidFill>
                <a:effectLst/>
                <a:latin typeface="+mn-lt"/>
              </a:rPr>
              <a:t>Doripenem</a:t>
            </a:r>
            <a:endParaRPr lang="en-US" sz="4800" b="0" i="0" dirty="0">
              <a:solidFill>
                <a:srgbClr val="333333"/>
              </a:solidFill>
              <a:effectLst/>
              <a:latin typeface="+mn-lt"/>
            </a:endParaRPr>
          </a:p>
          <a:p>
            <a:endParaRPr lang="en-US" sz="4800" dirty="0">
              <a:latin typeface="Franklin Gothic Medium Cond" panose="020B0606030402020204" pitchFamily="34" charset="0"/>
            </a:endParaRPr>
          </a:p>
        </p:txBody>
      </p:sp>
      <p:cxnSp>
        <p:nvCxnSpPr>
          <p:cNvPr id="50" name="Straight Arrow Connector 49">
            <a:extLst>
              <a:ext uri="{FF2B5EF4-FFF2-40B4-BE49-F238E27FC236}">
                <a16:creationId xmlns:a16="http://schemas.microsoft.com/office/drawing/2014/main" id="{967E764A-7699-93F2-557C-1161DC8A3296}"/>
              </a:ext>
            </a:extLst>
          </p:cNvPr>
          <p:cNvCxnSpPr>
            <a:cxnSpLocks/>
          </p:cNvCxnSpPr>
          <p:nvPr/>
        </p:nvCxnSpPr>
        <p:spPr>
          <a:xfrm flipV="1">
            <a:off x="5928135" y="19143747"/>
            <a:ext cx="3408182" cy="46529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66424533-E206-F142-A3EA-B5167D47DF3C}"/>
              </a:ext>
            </a:extLst>
          </p:cNvPr>
          <p:cNvSpPr txBox="1"/>
          <p:nvPr/>
        </p:nvSpPr>
        <p:spPr>
          <a:xfrm>
            <a:off x="2783153" y="23583112"/>
            <a:ext cx="3144982" cy="1200329"/>
          </a:xfrm>
          <a:prstGeom prst="rect">
            <a:avLst/>
          </a:prstGeom>
          <a:noFill/>
        </p:spPr>
        <p:txBody>
          <a:bodyPr wrap="square" rtlCol="0">
            <a:spAutoFit/>
          </a:bodyPr>
          <a:lstStyle/>
          <a:p>
            <a:r>
              <a:rPr lang="en-US" sz="7200" b="1" i="0" dirty="0">
                <a:solidFill>
                  <a:schemeClr val="tx1"/>
                </a:solidFill>
                <a:effectLst/>
                <a:latin typeface="Calibri" panose="020F0502020204030204" pitchFamily="34" charset="0"/>
              </a:rPr>
              <a:t>Mexico</a:t>
            </a:r>
            <a:endParaRPr lang="en-US" sz="7200" dirty="0">
              <a:solidFill>
                <a:schemeClr val="tx1"/>
              </a:solidFill>
              <a:latin typeface="Franklin Gothic Medium Cond" panose="020B0606030402020204" pitchFamily="34" charset="0"/>
            </a:endParaRPr>
          </a:p>
        </p:txBody>
      </p:sp>
      <p:sp>
        <p:nvSpPr>
          <p:cNvPr id="52" name="TextBox 51">
            <a:extLst>
              <a:ext uri="{FF2B5EF4-FFF2-40B4-BE49-F238E27FC236}">
                <a16:creationId xmlns:a16="http://schemas.microsoft.com/office/drawing/2014/main" id="{F001646E-1073-1B66-F3C5-01E113DFA43F}"/>
              </a:ext>
            </a:extLst>
          </p:cNvPr>
          <p:cNvSpPr txBox="1"/>
          <p:nvPr/>
        </p:nvSpPr>
        <p:spPr>
          <a:xfrm>
            <a:off x="922077" y="24871266"/>
            <a:ext cx="10896599" cy="6001643"/>
          </a:xfrm>
          <a:prstGeom prst="rect">
            <a:avLst/>
          </a:prstGeom>
          <a:noFill/>
        </p:spPr>
        <p:txBody>
          <a:bodyPr wrap="square" rtlCol="0">
            <a:spAutoFit/>
          </a:bodyPr>
          <a:lstStyle/>
          <a:p>
            <a:r>
              <a:rPr lang="en-US" sz="4800" i="0" dirty="0">
                <a:solidFill>
                  <a:srgbClr val="000000"/>
                </a:solidFill>
                <a:effectLst/>
                <a:latin typeface="Calibri" panose="020F0502020204030204" pitchFamily="34" charset="0"/>
              </a:rPr>
              <a:t>Penicillin: 51.87%</a:t>
            </a:r>
          </a:p>
          <a:p>
            <a:r>
              <a:rPr lang="en-US" sz="4800" dirty="0">
                <a:solidFill>
                  <a:srgbClr val="000000"/>
                </a:solidFill>
                <a:latin typeface="Calibri" panose="020F0502020204030204" pitchFamily="34" charset="0"/>
              </a:rPr>
              <a:t>Cephalosporin: 8.79%</a:t>
            </a:r>
          </a:p>
          <a:p>
            <a:r>
              <a:rPr lang="en-US" sz="4800" i="0" dirty="0">
                <a:solidFill>
                  <a:srgbClr val="000000"/>
                </a:solidFill>
                <a:effectLst/>
                <a:latin typeface="Calibri" panose="020F0502020204030204" pitchFamily="34" charset="0"/>
              </a:rPr>
              <a:t>Quinolone: 7.69%</a:t>
            </a:r>
          </a:p>
          <a:p>
            <a:r>
              <a:rPr lang="en-US" sz="4800" dirty="0">
                <a:solidFill>
                  <a:srgbClr val="000000"/>
                </a:solidFill>
                <a:latin typeface="Calibri" panose="020F0502020204030204" pitchFamily="34" charset="0"/>
              </a:rPr>
              <a:t>Macrolides: 6.59%</a:t>
            </a:r>
          </a:p>
          <a:p>
            <a:r>
              <a:rPr lang="en-US" sz="4800" i="0" dirty="0">
                <a:solidFill>
                  <a:srgbClr val="000000"/>
                </a:solidFill>
                <a:effectLst/>
                <a:latin typeface="Calibri" panose="020F0502020204030204" pitchFamily="34" charset="0"/>
              </a:rPr>
              <a:t>Folate synthesis inhibitors: 8.79%</a:t>
            </a:r>
          </a:p>
          <a:p>
            <a:r>
              <a:rPr lang="en-US" sz="4800" dirty="0">
                <a:solidFill>
                  <a:srgbClr val="000000"/>
                </a:solidFill>
                <a:latin typeface="Calibri" panose="020F0502020204030204" pitchFamily="34" charset="0"/>
              </a:rPr>
              <a:t>Nitrofurans/Nitroimidazoles/Tetracycline: &lt; 1.5%</a:t>
            </a:r>
            <a:endParaRPr lang="en-US" sz="4800" i="0" dirty="0">
              <a:solidFill>
                <a:srgbClr val="000000"/>
              </a:solidFill>
              <a:effectLst/>
              <a:latin typeface="Calibri" panose="020F0502020204030204" pitchFamily="34" charset="0"/>
            </a:endParaRPr>
          </a:p>
          <a:p>
            <a:endParaRPr lang="en-US" sz="4800" dirty="0">
              <a:latin typeface="Franklin Gothic Medium Cond" panose="020B0606030402020204" pitchFamily="34" charset="0"/>
            </a:endParaRPr>
          </a:p>
        </p:txBody>
      </p:sp>
      <p:cxnSp>
        <p:nvCxnSpPr>
          <p:cNvPr id="54" name="Straight Arrow Connector 53">
            <a:extLst>
              <a:ext uri="{FF2B5EF4-FFF2-40B4-BE49-F238E27FC236}">
                <a16:creationId xmlns:a16="http://schemas.microsoft.com/office/drawing/2014/main" id="{8B35152B-137D-1CE5-C36A-D0C3FF0A57C5}"/>
              </a:ext>
            </a:extLst>
          </p:cNvPr>
          <p:cNvCxnSpPr>
            <a:cxnSpLocks/>
          </p:cNvCxnSpPr>
          <p:nvPr/>
        </p:nvCxnSpPr>
        <p:spPr>
          <a:xfrm flipV="1">
            <a:off x="20067060" y="9828978"/>
            <a:ext cx="1329103" cy="52251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9CEE0B00-79C4-F346-6618-BAC6D11E770F}"/>
              </a:ext>
            </a:extLst>
          </p:cNvPr>
          <p:cNvCxnSpPr>
            <a:cxnSpLocks/>
          </p:cNvCxnSpPr>
          <p:nvPr/>
        </p:nvCxnSpPr>
        <p:spPr>
          <a:xfrm flipH="1">
            <a:off x="27965023" y="19543582"/>
            <a:ext cx="376942" cy="18412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22D8D071-2D75-0B3D-A0A4-9FF5270FA17F}"/>
              </a:ext>
            </a:extLst>
          </p:cNvPr>
          <p:cNvCxnSpPr>
            <a:cxnSpLocks/>
          </p:cNvCxnSpPr>
          <p:nvPr/>
        </p:nvCxnSpPr>
        <p:spPr>
          <a:xfrm flipH="1" flipV="1">
            <a:off x="16792452" y="9695132"/>
            <a:ext cx="2465827" cy="43948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2030DC52-C715-581E-B5DE-7DA7187254AE}"/>
              </a:ext>
            </a:extLst>
          </p:cNvPr>
          <p:cNvSpPr txBox="1"/>
          <p:nvPr/>
        </p:nvSpPr>
        <p:spPr>
          <a:xfrm>
            <a:off x="19481349" y="6263241"/>
            <a:ext cx="3737152" cy="1200329"/>
          </a:xfrm>
          <a:prstGeom prst="rect">
            <a:avLst/>
          </a:prstGeom>
          <a:noFill/>
        </p:spPr>
        <p:txBody>
          <a:bodyPr wrap="square" rtlCol="0">
            <a:spAutoFit/>
          </a:bodyPr>
          <a:lstStyle/>
          <a:p>
            <a:r>
              <a:rPr lang="en-US" sz="7200" b="1" i="0" dirty="0">
                <a:solidFill>
                  <a:schemeClr val="tx1"/>
                </a:solidFill>
                <a:effectLst/>
                <a:latin typeface="Calibri" panose="020F0502020204030204" pitchFamily="34" charset="0"/>
              </a:rPr>
              <a:t>Germany</a:t>
            </a:r>
            <a:endParaRPr lang="en-US" sz="7200" dirty="0">
              <a:solidFill>
                <a:schemeClr val="tx1"/>
              </a:solidFill>
              <a:latin typeface="Franklin Gothic Medium Cond" panose="020B0606030402020204" pitchFamily="34" charset="0"/>
            </a:endParaRPr>
          </a:p>
        </p:txBody>
      </p:sp>
      <p:sp>
        <p:nvSpPr>
          <p:cNvPr id="62" name="TextBox 61">
            <a:extLst>
              <a:ext uri="{FF2B5EF4-FFF2-40B4-BE49-F238E27FC236}">
                <a16:creationId xmlns:a16="http://schemas.microsoft.com/office/drawing/2014/main" id="{723254CD-DE36-F73D-E6B3-CAA05074CE15}"/>
              </a:ext>
            </a:extLst>
          </p:cNvPr>
          <p:cNvSpPr txBox="1"/>
          <p:nvPr/>
        </p:nvSpPr>
        <p:spPr>
          <a:xfrm>
            <a:off x="27048318" y="21291657"/>
            <a:ext cx="2193871" cy="1200329"/>
          </a:xfrm>
          <a:prstGeom prst="rect">
            <a:avLst/>
          </a:prstGeom>
          <a:noFill/>
        </p:spPr>
        <p:txBody>
          <a:bodyPr wrap="square" rtlCol="0">
            <a:spAutoFit/>
          </a:bodyPr>
          <a:lstStyle/>
          <a:p>
            <a:r>
              <a:rPr lang="en-US" sz="7200" b="1" i="0" dirty="0">
                <a:solidFill>
                  <a:schemeClr val="tx1"/>
                </a:solidFill>
                <a:effectLst/>
                <a:latin typeface="Calibri" panose="020F0502020204030204" pitchFamily="34" charset="0"/>
              </a:rPr>
              <a:t>India</a:t>
            </a:r>
            <a:endParaRPr lang="en-US" sz="7200" dirty="0">
              <a:solidFill>
                <a:schemeClr val="tx1"/>
              </a:solidFill>
              <a:latin typeface="Franklin Gothic Medium Cond" panose="020B0606030402020204" pitchFamily="34" charset="0"/>
            </a:endParaRPr>
          </a:p>
        </p:txBody>
      </p:sp>
      <p:cxnSp>
        <p:nvCxnSpPr>
          <p:cNvPr id="63" name="Straight Arrow Connector 62">
            <a:extLst>
              <a:ext uri="{FF2B5EF4-FFF2-40B4-BE49-F238E27FC236}">
                <a16:creationId xmlns:a16="http://schemas.microsoft.com/office/drawing/2014/main" id="{48EB1151-72BD-B968-AD52-41FE5383C228}"/>
              </a:ext>
            </a:extLst>
          </p:cNvPr>
          <p:cNvCxnSpPr>
            <a:cxnSpLocks/>
          </p:cNvCxnSpPr>
          <p:nvPr/>
        </p:nvCxnSpPr>
        <p:spPr>
          <a:xfrm flipH="1" flipV="1">
            <a:off x="28870663" y="10826922"/>
            <a:ext cx="743052" cy="2644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7" name="TextBox 1026">
            <a:extLst>
              <a:ext uri="{FF2B5EF4-FFF2-40B4-BE49-F238E27FC236}">
                <a16:creationId xmlns:a16="http://schemas.microsoft.com/office/drawing/2014/main" id="{99F94189-125C-F885-C30D-9EBEA7771FF2}"/>
              </a:ext>
            </a:extLst>
          </p:cNvPr>
          <p:cNvSpPr txBox="1"/>
          <p:nvPr/>
        </p:nvSpPr>
        <p:spPr>
          <a:xfrm>
            <a:off x="26096447" y="6226717"/>
            <a:ext cx="3737152" cy="1200329"/>
          </a:xfrm>
          <a:prstGeom prst="rect">
            <a:avLst/>
          </a:prstGeom>
          <a:noFill/>
        </p:spPr>
        <p:txBody>
          <a:bodyPr wrap="square" rtlCol="0">
            <a:spAutoFit/>
          </a:bodyPr>
          <a:lstStyle/>
          <a:p>
            <a:r>
              <a:rPr lang="en-US" sz="7200" b="1" i="0" dirty="0">
                <a:solidFill>
                  <a:schemeClr val="tx1"/>
                </a:solidFill>
                <a:effectLst/>
                <a:latin typeface="Calibri" panose="020F0502020204030204" pitchFamily="34" charset="0"/>
              </a:rPr>
              <a:t>Russia</a:t>
            </a:r>
            <a:endParaRPr lang="en-US" sz="7200" dirty="0">
              <a:solidFill>
                <a:schemeClr val="tx1"/>
              </a:solidFill>
              <a:latin typeface="Franklin Gothic Medium Cond" panose="020B0606030402020204" pitchFamily="34" charset="0"/>
            </a:endParaRPr>
          </a:p>
        </p:txBody>
      </p:sp>
      <p:cxnSp>
        <p:nvCxnSpPr>
          <p:cNvPr id="1028" name="Straight Arrow Connector 1027">
            <a:extLst>
              <a:ext uri="{FF2B5EF4-FFF2-40B4-BE49-F238E27FC236}">
                <a16:creationId xmlns:a16="http://schemas.microsoft.com/office/drawing/2014/main" id="{227CEC87-58D1-B1C7-3298-36AD04AE692D}"/>
              </a:ext>
            </a:extLst>
          </p:cNvPr>
          <p:cNvCxnSpPr>
            <a:cxnSpLocks/>
          </p:cNvCxnSpPr>
          <p:nvPr/>
        </p:nvCxnSpPr>
        <p:spPr>
          <a:xfrm flipV="1">
            <a:off x="17042312" y="15329505"/>
            <a:ext cx="3774480" cy="44410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31" name="TextBox 1030">
            <a:extLst>
              <a:ext uri="{FF2B5EF4-FFF2-40B4-BE49-F238E27FC236}">
                <a16:creationId xmlns:a16="http://schemas.microsoft.com/office/drawing/2014/main" id="{48D2CF7B-0D9A-36E5-6A55-2256E39508D2}"/>
              </a:ext>
            </a:extLst>
          </p:cNvPr>
          <p:cNvSpPr txBox="1"/>
          <p:nvPr/>
        </p:nvSpPr>
        <p:spPr>
          <a:xfrm>
            <a:off x="15467328" y="19893563"/>
            <a:ext cx="1904059" cy="1200329"/>
          </a:xfrm>
          <a:prstGeom prst="rect">
            <a:avLst/>
          </a:prstGeom>
          <a:noFill/>
        </p:spPr>
        <p:txBody>
          <a:bodyPr wrap="square" rtlCol="0">
            <a:spAutoFit/>
          </a:bodyPr>
          <a:lstStyle/>
          <a:p>
            <a:r>
              <a:rPr lang="en-US" sz="7200" b="1" i="0" dirty="0">
                <a:solidFill>
                  <a:schemeClr val="tx1"/>
                </a:solidFill>
                <a:effectLst/>
                <a:latin typeface="Calibri" panose="020F0502020204030204" pitchFamily="34" charset="0"/>
              </a:rPr>
              <a:t>Italy</a:t>
            </a:r>
            <a:endParaRPr lang="en-US" sz="7200" dirty="0">
              <a:solidFill>
                <a:schemeClr val="tx1"/>
              </a:solidFill>
              <a:latin typeface="Franklin Gothic Medium Cond" panose="020B0606030402020204" pitchFamily="34" charset="0"/>
            </a:endParaRPr>
          </a:p>
        </p:txBody>
      </p:sp>
      <p:cxnSp>
        <p:nvCxnSpPr>
          <p:cNvPr id="1033" name="Straight Arrow Connector 1032">
            <a:extLst>
              <a:ext uri="{FF2B5EF4-FFF2-40B4-BE49-F238E27FC236}">
                <a16:creationId xmlns:a16="http://schemas.microsoft.com/office/drawing/2014/main" id="{75943B86-5E19-1BC3-E13B-4F1BAEE5EE25}"/>
              </a:ext>
            </a:extLst>
          </p:cNvPr>
          <p:cNvCxnSpPr>
            <a:cxnSpLocks/>
          </p:cNvCxnSpPr>
          <p:nvPr/>
        </p:nvCxnSpPr>
        <p:spPr>
          <a:xfrm>
            <a:off x="17371387" y="15282709"/>
            <a:ext cx="1775094" cy="4482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35" name="TextBox 1034">
            <a:extLst>
              <a:ext uri="{FF2B5EF4-FFF2-40B4-BE49-F238E27FC236}">
                <a16:creationId xmlns:a16="http://schemas.microsoft.com/office/drawing/2014/main" id="{F793A0BC-F499-6700-AC21-7AD362EB30B8}"/>
              </a:ext>
            </a:extLst>
          </p:cNvPr>
          <p:cNvSpPr txBox="1"/>
          <p:nvPr/>
        </p:nvSpPr>
        <p:spPr>
          <a:xfrm>
            <a:off x="15229763" y="14354078"/>
            <a:ext cx="2639505" cy="1200329"/>
          </a:xfrm>
          <a:prstGeom prst="rect">
            <a:avLst/>
          </a:prstGeom>
          <a:noFill/>
        </p:spPr>
        <p:txBody>
          <a:bodyPr wrap="square" rtlCol="0">
            <a:spAutoFit/>
          </a:bodyPr>
          <a:lstStyle/>
          <a:p>
            <a:r>
              <a:rPr lang="en-US" sz="7200" b="1" dirty="0">
                <a:solidFill>
                  <a:schemeClr val="tx1"/>
                </a:solidFill>
                <a:latin typeface="Calibri" panose="020F0502020204030204" pitchFamily="34" charset="0"/>
              </a:rPr>
              <a:t>S</a:t>
            </a:r>
            <a:r>
              <a:rPr lang="en-US" sz="7200" b="1" i="0" dirty="0">
                <a:solidFill>
                  <a:schemeClr val="tx1"/>
                </a:solidFill>
                <a:effectLst/>
                <a:latin typeface="Calibri" panose="020F0502020204030204" pitchFamily="34" charset="0"/>
              </a:rPr>
              <a:t>pain</a:t>
            </a:r>
            <a:endParaRPr lang="en-US" sz="7200" dirty="0">
              <a:solidFill>
                <a:schemeClr val="tx1"/>
              </a:solidFill>
              <a:latin typeface="Franklin Gothic Medium Cond" panose="020B0606030402020204" pitchFamily="34" charset="0"/>
            </a:endParaRPr>
          </a:p>
        </p:txBody>
      </p:sp>
      <p:sp>
        <p:nvSpPr>
          <p:cNvPr id="1040" name="TextBox 1039">
            <a:extLst>
              <a:ext uri="{FF2B5EF4-FFF2-40B4-BE49-F238E27FC236}">
                <a16:creationId xmlns:a16="http://schemas.microsoft.com/office/drawing/2014/main" id="{7259382F-E616-9948-F845-9F45FDB5AEAB}"/>
              </a:ext>
            </a:extLst>
          </p:cNvPr>
          <p:cNvSpPr txBox="1"/>
          <p:nvPr/>
        </p:nvSpPr>
        <p:spPr>
          <a:xfrm>
            <a:off x="2098717" y="8485868"/>
            <a:ext cx="6078600" cy="3046988"/>
          </a:xfrm>
          <a:prstGeom prst="rect">
            <a:avLst/>
          </a:prstGeom>
          <a:noFill/>
        </p:spPr>
        <p:txBody>
          <a:bodyPr wrap="square" rtlCol="0">
            <a:spAutoFit/>
          </a:bodyPr>
          <a:lstStyle/>
          <a:p>
            <a:r>
              <a:rPr lang="en-US" sz="4800" i="0" dirty="0">
                <a:solidFill>
                  <a:schemeClr val="tx1"/>
                </a:solidFill>
                <a:effectLst/>
                <a:latin typeface="Calibri" panose="020F0502020204030204" pitchFamily="34" charset="0"/>
              </a:rPr>
              <a:t>Ceftriaxone: 21.2%</a:t>
            </a:r>
          </a:p>
          <a:p>
            <a:r>
              <a:rPr lang="en-US" sz="4800" dirty="0">
                <a:solidFill>
                  <a:schemeClr val="tx1"/>
                </a:solidFill>
                <a:latin typeface="Calibri" panose="020F0502020204030204" pitchFamily="34" charset="0"/>
              </a:rPr>
              <a:t>Ciprofloxacin: 30.2%</a:t>
            </a:r>
          </a:p>
          <a:p>
            <a:r>
              <a:rPr lang="en-US" sz="4800" i="0" dirty="0">
                <a:solidFill>
                  <a:schemeClr val="tx1"/>
                </a:solidFill>
                <a:effectLst/>
                <a:latin typeface="Calibri" panose="020F0502020204030204" pitchFamily="34" charset="0"/>
              </a:rPr>
              <a:t>Gentamicin: 8.8%</a:t>
            </a:r>
          </a:p>
          <a:p>
            <a:endParaRPr lang="en-US" sz="4800" dirty="0">
              <a:latin typeface="Franklin Gothic Medium Cond" panose="020B0606030402020204" pitchFamily="34" charset="0"/>
            </a:endParaRPr>
          </a:p>
        </p:txBody>
      </p:sp>
      <p:cxnSp>
        <p:nvCxnSpPr>
          <p:cNvPr id="1041" name="Straight Arrow Connector 1040">
            <a:extLst>
              <a:ext uri="{FF2B5EF4-FFF2-40B4-BE49-F238E27FC236}">
                <a16:creationId xmlns:a16="http://schemas.microsoft.com/office/drawing/2014/main" id="{5AA4A6E9-F7B9-08B1-046E-D2BDC3E64227}"/>
              </a:ext>
            </a:extLst>
          </p:cNvPr>
          <p:cNvCxnSpPr>
            <a:cxnSpLocks/>
          </p:cNvCxnSpPr>
          <p:nvPr/>
        </p:nvCxnSpPr>
        <p:spPr>
          <a:xfrm flipH="1" flipV="1">
            <a:off x="5882429" y="10896704"/>
            <a:ext cx="813482" cy="18377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3" name="Straight Arrow Connector 1042">
            <a:extLst>
              <a:ext uri="{FF2B5EF4-FFF2-40B4-BE49-F238E27FC236}">
                <a16:creationId xmlns:a16="http://schemas.microsoft.com/office/drawing/2014/main" id="{E93D4155-5FFB-D5E5-AE6D-89EDC9D912A6}"/>
              </a:ext>
            </a:extLst>
          </p:cNvPr>
          <p:cNvCxnSpPr>
            <a:cxnSpLocks/>
          </p:cNvCxnSpPr>
          <p:nvPr/>
        </p:nvCxnSpPr>
        <p:spPr>
          <a:xfrm flipH="1">
            <a:off x="5134364" y="16266651"/>
            <a:ext cx="2539698" cy="5163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7" name="Straight Arrow Connector 1046">
            <a:extLst>
              <a:ext uri="{FF2B5EF4-FFF2-40B4-BE49-F238E27FC236}">
                <a16:creationId xmlns:a16="http://schemas.microsoft.com/office/drawing/2014/main" id="{D6A9572D-8DE7-6C42-539C-B722BD86F92E}"/>
              </a:ext>
            </a:extLst>
          </p:cNvPr>
          <p:cNvCxnSpPr>
            <a:cxnSpLocks/>
          </p:cNvCxnSpPr>
          <p:nvPr/>
        </p:nvCxnSpPr>
        <p:spPr>
          <a:xfrm flipV="1">
            <a:off x="21382234" y="19770567"/>
            <a:ext cx="694670" cy="69322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48" name="TextBox 1047">
            <a:extLst>
              <a:ext uri="{FF2B5EF4-FFF2-40B4-BE49-F238E27FC236}">
                <a16:creationId xmlns:a16="http://schemas.microsoft.com/office/drawing/2014/main" id="{DC99A249-329B-3604-269E-AAD02CA645F5}"/>
              </a:ext>
            </a:extLst>
          </p:cNvPr>
          <p:cNvSpPr txBox="1"/>
          <p:nvPr/>
        </p:nvSpPr>
        <p:spPr>
          <a:xfrm>
            <a:off x="26749479" y="26944230"/>
            <a:ext cx="8158107" cy="3785652"/>
          </a:xfrm>
          <a:prstGeom prst="rect">
            <a:avLst/>
          </a:prstGeom>
          <a:noFill/>
        </p:spPr>
        <p:txBody>
          <a:bodyPr wrap="square" rtlCol="0">
            <a:spAutoFit/>
          </a:bodyPr>
          <a:lstStyle/>
          <a:p>
            <a:r>
              <a:rPr lang="en-US" sz="4800" b="0" i="0" dirty="0">
                <a:solidFill>
                  <a:srgbClr val="000000"/>
                </a:solidFill>
                <a:effectLst/>
                <a:latin typeface="Calibri" panose="020F0502020204030204" pitchFamily="34" charset="0"/>
              </a:rPr>
              <a:t>Cefazolin (11.1%)  </a:t>
            </a:r>
          </a:p>
          <a:p>
            <a:r>
              <a:rPr lang="en-US" sz="4800" b="0" i="0" dirty="0">
                <a:solidFill>
                  <a:srgbClr val="000000"/>
                </a:solidFill>
                <a:effectLst/>
                <a:latin typeface="Calibri" panose="020F0502020204030204" pitchFamily="34" charset="0"/>
              </a:rPr>
              <a:t>Ceftriaxone (9.1%) Metronidazole (6.5%)  </a:t>
            </a:r>
          </a:p>
          <a:p>
            <a:r>
              <a:rPr lang="en-US" sz="4800" b="0" i="0" dirty="0">
                <a:solidFill>
                  <a:srgbClr val="000000"/>
                </a:solidFill>
                <a:effectLst/>
                <a:latin typeface="Calibri" panose="020F0502020204030204" pitchFamily="34" charset="0"/>
              </a:rPr>
              <a:t>Piperacillin–tazobactam (6.1%) </a:t>
            </a:r>
          </a:p>
          <a:p>
            <a:r>
              <a:rPr lang="en-US" sz="4800" b="0" i="0" dirty="0">
                <a:solidFill>
                  <a:srgbClr val="000000"/>
                </a:solidFill>
                <a:effectLst/>
                <a:latin typeface="Calibri" panose="020F0502020204030204" pitchFamily="34" charset="0"/>
              </a:rPr>
              <a:t>Amoxicillin–clavulanate (6.0%) </a:t>
            </a:r>
            <a:endParaRPr lang="en-US" sz="4800" dirty="0">
              <a:latin typeface="Franklin Gothic Medium Cond" panose="020B0606030402020204" pitchFamily="34" charset="0"/>
            </a:endParaRPr>
          </a:p>
        </p:txBody>
      </p:sp>
      <p:sp>
        <p:nvSpPr>
          <p:cNvPr id="1049" name="TextBox 1048">
            <a:extLst>
              <a:ext uri="{FF2B5EF4-FFF2-40B4-BE49-F238E27FC236}">
                <a16:creationId xmlns:a16="http://schemas.microsoft.com/office/drawing/2014/main" id="{755E1FEF-050D-C613-8B31-8EEF50D7AAB9}"/>
              </a:ext>
            </a:extLst>
          </p:cNvPr>
          <p:cNvSpPr txBox="1"/>
          <p:nvPr/>
        </p:nvSpPr>
        <p:spPr>
          <a:xfrm>
            <a:off x="13188597" y="15399040"/>
            <a:ext cx="6346657" cy="3046988"/>
          </a:xfrm>
          <a:prstGeom prst="rect">
            <a:avLst/>
          </a:prstGeom>
          <a:noFill/>
        </p:spPr>
        <p:txBody>
          <a:bodyPr wrap="square" rtlCol="0">
            <a:spAutoFit/>
          </a:bodyPr>
          <a:lstStyle/>
          <a:p>
            <a:r>
              <a:rPr lang="en-US" sz="4800" dirty="0">
                <a:solidFill>
                  <a:srgbClr val="000000"/>
                </a:solidFill>
                <a:latin typeface="Calibri" panose="020F0502020204030204" pitchFamily="34" charset="0"/>
              </a:rPr>
              <a:t>Amoxicillin: 51.1%</a:t>
            </a:r>
          </a:p>
          <a:p>
            <a:r>
              <a:rPr lang="en-US" sz="4800" dirty="0">
                <a:solidFill>
                  <a:srgbClr val="000000"/>
                </a:solidFill>
                <a:latin typeface="Calibri" panose="020F0502020204030204" pitchFamily="34" charset="0"/>
              </a:rPr>
              <a:t>Clavulanic Acid: 45.8%</a:t>
            </a:r>
          </a:p>
          <a:p>
            <a:r>
              <a:rPr lang="en-US" sz="4800" dirty="0" err="1">
                <a:solidFill>
                  <a:srgbClr val="000000"/>
                </a:solidFill>
                <a:latin typeface="Calibri" panose="020F0502020204030204" pitchFamily="34" charset="0"/>
              </a:rPr>
              <a:t>Clindamicym</a:t>
            </a:r>
            <a:r>
              <a:rPr lang="en-US" sz="4800" dirty="0">
                <a:solidFill>
                  <a:srgbClr val="000000"/>
                </a:solidFill>
                <a:latin typeface="Calibri" panose="020F0502020204030204" pitchFamily="34" charset="0"/>
              </a:rPr>
              <a:t>: 0.5%</a:t>
            </a:r>
          </a:p>
          <a:p>
            <a:r>
              <a:rPr lang="en-US" sz="4800" dirty="0" err="1">
                <a:solidFill>
                  <a:srgbClr val="000000"/>
                </a:solidFill>
                <a:latin typeface="Calibri" panose="020F0502020204030204" pitchFamily="34" charset="0"/>
              </a:rPr>
              <a:t>Spiramicyn</a:t>
            </a:r>
            <a:r>
              <a:rPr lang="en-US" sz="4800" dirty="0">
                <a:solidFill>
                  <a:srgbClr val="000000"/>
                </a:solidFill>
                <a:latin typeface="Calibri" panose="020F0502020204030204" pitchFamily="34" charset="0"/>
              </a:rPr>
              <a:t>: 1.6%</a:t>
            </a:r>
            <a:endParaRPr lang="en-US" sz="4800" dirty="0">
              <a:latin typeface="Franklin Gothic Medium Cond" panose="020B0606030402020204" pitchFamily="34" charset="0"/>
            </a:endParaRPr>
          </a:p>
        </p:txBody>
      </p:sp>
      <p:sp>
        <p:nvSpPr>
          <p:cNvPr id="1050" name="TextBox 1049">
            <a:extLst>
              <a:ext uri="{FF2B5EF4-FFF2-40B4-BE49-F238E27FC236}">
                <a16:creationId xmlns:a16="http://schemas.microsoft.com/office/drawing/2014/main" id="{BB048447-6C75-1274-2157-71F41A61BC7C}"/>
              </a:ext>
            </a:extLst>
          </p:cNvPr>
          <p:cNvSpPr txBox="1"/>
          <p:nvPr/>
        </p:nvSpPr>
        <p:spPr>
          <a:xfrm>
            <a:off x="14834030" y="21034384"/>
            <a:ext cx="6346657" cy="4524315"/>
          </a:xfrm>
          <a:prstGeom prst="rect">
            <a:avLst/>
          </a:prstGeom>
          <a:noFill/>
        </p:spPr>
        <p:txBody>
          <a:bodyPr wrap="square" rtlCol="0">
            <a:spAutoFit/>
          </a:bodyPr>
          <a:lstStyle/>
          <a:p>
            <a:r>
              <a:rPr lang="en-US" sz="4800" b="0" i="0" dirty="0">
                <a:solidFill>
                  <a:srgbClr val="000000"/>
                </a:solidFill>
                <a:effectLst/>
                <a:latin typeface="Calibri" panose="020F0502020204030204" pitchFamily="34" charset="0"/>
              </a:rPr>
              <a:t>Co-amoxiclav, amoxicillin, macrolides, and third generation cephalosporins accounted for 90% of all prescriptions.</a:t>
            </a:r>
            <a:endParaRPr lang="en-US" sz="4800" dirty="0">
              <a:latin typeface="Franklin Gothic Medium Cond" panose="020B0606030402020204" pitchFamily="34" charset="0"/>
            </a:endParaRPr>
          </a:p>
        </p:txBody>
      </p:sp>
      <p:sp>
        <p:nvSpPr>
          <p:cNvPr id="1051" name="TextBox 1050">
            <a:extLst>
              <a:ext uri="{FF2B5EF4-FFF2-40B4-BE49-F238E27FC236}">
                <a16:creationId xmlns:a16="http://schemas.microsoft.com/office/drawing/2014/main" id="{BADA2C57-AE47-99DF-EB36-21E6A1777996}"/>
              </a:ext>
            </a:extLst>
          </p:cNvPr>
          <p:cNvSpPr txBox="1"/>
          <p:nvPr/>
        </p:nvSpPr>
        <p:spPr>
          <a:xfrm>
            <a:off x="19367760" y="7417231"/>
            <a:ext cx="6346657" cy="2308324"/>
          </a:xfrm>
          <a:prstGeom prst="rect">
            <a:avLst/>
          </a:prstGeom>
          <a:noFill/>
        </p:spPr>
        <p:txBody>
          <a:bodyPr wrap="square" rtlCol="0">
            <a:spAutoFit/>
          </a:bodyPr>
          <a:lstStyle/>
          <a:p>
            <a:r>
              <a:rPr lang="en-US" sz="4800" dirty="0">
                <a:solidFill>
                  <a:srgbClr val="000000"/>
                </a:solidFill>
                <a:latin typeface="Calibri" panose="020F0502020204030204" pitchFamily="34" charset="0"/>
              </a:rPr>
              <a:t>Penicillin: 70%</a:t>
            </a:r>
          </a:p>
          <a:p>
            <a:r>
              <a:rPr lang="en-US" sz="4800" dirty="0">
                <a:solidFill>
                  <a:srgbClr val="000000"/>
                </a:solidFill>
                <a:latin typeface="Calibri" panose="020F0502020204030204" pitchFamily="34" charset="0"/>
              </a:rPr>
              <a:t>Clindamycin: 26%</a:t>
            </a:r>
          </a:p>
          <a:p>
            <a:r>
              <a:rPr lang="en-US" sz="4800" dirty="0">
                <a:solidFill>
                  <a:srgbClr val="000000"/>
                </a:solidFill>
                <a:latin typeface="Calibri" panose="020F0502020204030204" pitchFamily="34" charset="0"/>
              </a:rPr>
              <a:t>Aminopenicillins: 90%</a:t>
            </a:r>
            <a:endParaRPr lang="en-US" sz="4800" dirty="0">
              <a:latin typeface="Franklin Gothic Medium Cond" panose="020B0606030402020204" pitchFamily="34" charset="0"/>
            </a:endParaRPr>
          </a:p>
        </p:txBody>
      </p:sp>
      <p:sp>
        <p:nvSpPr>
          <p:cNvPr id="1053" name="TextBox 1052">
            <a:extLst>
              <a:ext uri="{FF2B5EF4-FFF2-40B4-BE49-F238E27FC236}">
                <a16:creationId xmlns:a16="http://schemas.microsoft.com/office/drawing/2014/main" id="{4C66DBC4-D727-4EF6-C099-2C1056AEE4E9}"/>
              </a:ext>
            </a:extLst>
          </p:cNvPr>
          <p:cNvSpPr txBox="1"/>
          <p:nvPr/>
        </p:nvSpPr>
        <p:spPr>
          <a:xfrm>
            <a:off x="26121532" y="7530999"/>
            <a:ext cx="6346657" cy="3046988"/>
          </a:xfrm>
          <a:prstGeom prst="rect">
            <a:avLst/>
          </a:prstGeom>
          <a:noFill/>
        </p:spPr>
        <p:txBody>
          <a:bodyPr wrap="square" rtlCol="0">
            <a:spAutoFit/>
          </a:bodyPr>
          <a:lstStyle/>
          <a:p>
            <a:r>
              <a:rPr lang="en-US" sz="4800" dirty="0">
                <a:solidFill>
                  <a:srgbClr val="000000"/>
                </a:solidFill>
                <a:latin typeface="Calibri" panose="020F0502020204030204" pitchFamily="34" charset="0"/>
              </a:rPr>
              <a:t>Gentamicin: 30.1%</a:t>
            </a:r>
          </a:p>
          <a:p>
            <a:r>
              <a:rPr lang="en-US" sz="4800" dirty="0">
                <a:solidFill>
                  <a:srgbClr val="000000"/>
                </a:solidFill>
                <a:latin typeface="Calibri" panose="020F0502020204030204" pitchFamily="34" charset="0"/>
              </a:rPr>
              <a:t>Ampicillin: 27.7%</a:t>
            </a:r>
          </a:p>
          <a:p>
            <a:r>
              <a:rPr lang="en-US" sz="4800" dirty="0">
                <a:solidFill>
                  <a:srgbClr val="000000"/>
                </a:solidFill>
                <a:latin typeface="Calibri" panose="020F0502020204030204" pitchFamily="34" charset="0"/>
              </a:rPr>
              <a:t>Benzylpenicillin: 24.1%</a:t>
            </a:r>
          </a:p>
          <a:p>
            <a:r>
              <a:rPr lang="en-US" sz="4800" dirty="0">
                <a:solidFill>
                  <a:srgbClr val="000000"/>
                </a:solidFill>
                <a:latin typeface="Calibri" panose="020F0502020204030204" pitchFamily="34" charset="0"/>
              </a:rPr>
              <a:t>Cefazolin: 8.4%</a:t>
            </a:r>
            <a:endParaRPr lang="en-US" sz="4800" dirty="0">
              <a:latin typeface="Franklin Gothic Medium Cond" panose="020B0606030402020204" pitchFamily="34" charset="0"/>
            </a:endParaRPr>
          </a:p>
        </p:txBody>
      </p:sp>
      <p:sp>
        <p:nvSpPr>
          <p:cNvPr id="1055" name="TextBox 1054">
            <a:extLst>
              <a:ext uri="{FF2B5EF4-FFF2-40B4-BE49-F238E27FC236}">
                <a16:creationId xmlns:a16="http://schemas.microsoft.com/office/drawing/2014/main" id="{2CB5D1E7-126A-ADA8-941B-0FAFDB14572B}"/>
              </a:ext>
            </a:extLst>
          </p:cNvPr>
          <p:cNvSpPr txBox="1"/>
          <p:nvPr/>
        </p:nvSpPr>
        <p:spPr>
          <a:xfrm>
            <a:off x="25616724" y="22340414"/>
            <a:ext cx="6628936" cy="2308324"/>
          </a:xfrm>
          <a:prstGeom prst="rect">
            <a:avLst/>
          </a:prstGeom>
          <a:noFill/>
        </p:spPr>
        <p:txBody>
          <a:bodyPr wrap="square" rtlCol="0">
            <a:spAutoFit/>
          </a:bodyPr>
          <a:lstStyle/>
          <a:p>
            <a:r>
              <a:rPr lang="en-US" sz="4800" b="0" i="0" dirty="0">
                <a:solidFill>
                  <a:srgbClr val="000000"/>
                </a:solidFill>
                <a:effectLst/>
                <a:latin typeface="+mn-lt"/>
              </a:rPr>
              <a:t>Azithromycin: 22.4%</a:t>
            </a:r>
          </a:p>
          <a:p>
            <a:r>
              <a:rPr lang="en-US" sz="4800" dirty="0">
                <a:latin typeface="+mn-lt"/>
              </a:rPr>
              <a:t>Linezolid: 66.7%</a:t>
            </a:r>
          </a:p>
          <a:p>
            <a:r>
              <a:rPr lang="en-US" sz="4800" dirty="0">
                <a:latin typeface="+mn-lt"/>
              </a:rPr>
              <a:t>Cefixime-ofloxacin: 42.4%</a:t>
            </a:r>
          </a:p>
        </p:txBody>
      </p:sp>
      <p:cxnSp>
        <p:nvCxnSpPr>
          <p:cNvPr id="1057" name="Straight Arrow Connector 1056">
            <a:extLst>
              <a:ext uri="{FF2B5EF4-FFF2-40B4-BE49-F238E27FC236}">
                <a16:creationId xmlns:a16="http://schemas.microsoft.com/office/drawing/2014/main" id="{FFCF2B32-8151-FFCD-E095-CD841A03D9E0}"/>
              </a:ext>
            </a:extLst>
          </p:cNvPr>
          <p:cNvCxnSpPr>
            <a:cxnSpLocks/>
          </p:cNvCxnSpPr>
          <p:nvPr/>
        </p:nvCxnSpPr>
        <p:spPr>
          <a:xfrm flipH="1">
            <a:off x="31656433" y="25984788"/>
            <a:ext cx="2751304" cy="21067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523E198-92F1-ADF4-0810-F97DA40701DA}"/>
              </a:ext>
            </a:extLst>
          </p:cNvPr>
          <p:cNvSpPr txBox="1"/>
          <p:nvPr/>
        </p:nvSpPr>
        <p:spPr>
          <a:xfrm>
            <a:off x="6911468" y="13754123"/>
            <a:ext cx="3810000" cy="2308324"/>
          </a:xfrm>
          <a:prstGeom prst="rect">
            <a:avLst/>
          </a:prstGeom>
          <a:noFill/>
        </p:spPr>
        <p:txBody>
          <a:bodyPr wrap="square" rtlCol="0">
            <a:spAutoFit/>
          </a:bodyPr>
          <a:lstStyle/>
          <a:p>
            <a:r>
              <a:rPr lang="en-US" sz="7200" b="1" i="0" dirty="0">
                <a:solidFill>
                  <a:schemeClr val="bg1"/>
                </a:solidFill>
                <a:effectLst/>
                <a:latin typeface="Calibri" panose="020F0502020204030204" pitchFamily="34" charset="0"/>
              </a:rPr>
              <a:t>North America</a:t>
            </a:r>
            <a:endParaRPr lang="en-US" sz="7200" dirty="0">
              <a:solidFill>
                <a:schemeClr val="bg1"/>
              </a:solidFill>
              <a:latin typeface="Franklin Gothic Medium Cond" panose="020B0606030402020204" pitchFamily="34" charset="0"/>
            </a:endParaRPr>
          </a:p>
        </p:txBody>
      </p:sp>
      <p:pic>
        <p:nvPicPr>
          <p:cNvPr id="7" name="Audio 6">
            <a:hlinkClick r:id="" action="ppaction://media"/>
            <a:extLst>
              <a:ext uri="{FF2B5EF4-FFF2-40B4-BE49-F238E27FC236}">
                <a16:creationId xmlns:a16="http://schemas.microsoft.com/office/drawing/2014/main" id="{AE15CE2E-506A-9A1E-8C42-F498B8B4D6D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2926000" y="319532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75882"/>
    </mc:Choice>
    <mc:Fallback xmlns="">
      <p:transition spd="slow" advTm="1758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497</TotalTime>
  <Words>708</Words>
  <Application>Microsoft Office PowerPoint</Application>
  <PresentationFormat>Custom</PresentationFormat>
  <Paragraphs>80</Paragraphs>
  <Slides>1</Slides>
  <Notes>1</Notes>
  <HiddenSlides>0</HiddenSlides>
  <MMClips>1</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Bower, Samantha Lea</dc:creator>
  <cp:lastModifiedBy>Showers, Haily</cp:lastModifiedBy>
  <cp:revision>9</cp:revision>
  <dcterms:created xsi:type="dcterms:W3CDTF">2022-03-30T00:18:59Z</dcterms:created>
  <dcterms:modified xsi:type="dcterms:W3CDTF">2023-09-04T00:59:49Z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2022-03-29T00:00:00Z</vt:filetime>
  </property>
  <property fmtid="{D5CDD505-2E9C-101B-9397-08002B2CF9AE}" pid="3" name="Creator">
    <vt:lpwstr>Microsoft® PowerPoint® 2016</vt:lpwstr>
  </property>
  <property fmtid="{D5CDD505-2E9C-101B-9397-08002B2CF9AE}" pid="4" name="LastSaved">
    <vt:filetime>2022-03-30T00:00:00Z</vt:filetime>
  </property>
</Properties>
</file>