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32918400" cy="438912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666" b="1" kern="1200">
        <a:solidFill>
          <a:srgbClr val="003399"/>
        </a:solidFill>
        <a:latin typeface="Arial" panose="020B0604020202020204" pitchFamily="34" charset="0"/>
        <a:ea typeface="+mn-ea"/>
        <a:cs typeface="+mn-cs"/>
      </a:defRPr>
    </a:lvl1pPr>
    <a:lvl2pPr marL="533370" algn="l" rtl="0" eaLnBrk="0" fontAlgn="base" hangingPunct="0">
      <a:spcBef>
        <a:spcPct val="0"/>
      </a:spcBef>
      <a:spcAft>
        <a:spcPct val="0"/>
      </a:spcAft>
      <a:defRPr sz="4666" b="1" kern="1200">
        <a:solidFill>
          <a:srgbClr val="003399"/>
        </a:solidFill>
        <a:latin typeface="Arial" panose="020B0604020202020204" pitchFamily="34" charset="0"/>
        <a:ea typeface="+mn-ea"/>
        <a:cs typeface="+mn-cs"/>
      </a:defRPr>
    </a:lvl2pPr>
    <a:lvl3pPr marL="1066739" algn="l" rtl="0" eaLnBrk="0" fontAlgn="base" hangingPunct="0">
      <a:spcBef>
        <a:spcPct val="0"/>
      </a:spcBef>
      <a:spcAft>
        <a:spcPct val="0"/>
      </a:spcAft>
      <a:defRPr sz="4666" b="1" kern="1200">
        <a:solidFill>
          <a:srgbClr val="003399"/>
        </a:solidFill>
        <a:latin typeface="Arial" panose="020B0604020202020204" pitchFamily="34" charset="0"/>
        <a:ea typeface="+mn-ea"/>
        <a:cs typeface="+mn-cs"/>
      </a:defRPr>
    </a:lvl3pPr>
    <a:lvl4pPr marL="1600109" algn="l" rtl="0" eaLnBrk="0" fontAlgn="base" hangingPunct="0">
      <a:spcBef>
        <a:spcPct val="0"/>
      </a:spcBef>
      <a:spcAft>
        <a:spcPct val="0"/>
      </a:spcAft>
      <a:defRPr sz="4666" b="1" kern="1200">
        <a:solidFill>
          <a:srgbClr val="003399"/>
        </a:solidFill>
        <a:latin typeface="Arial" panose="020B0604020202020204" pitchFamily="34" charset="0"/>
        <a:ea typeface="+mn-ea"/>
        <a:cs typeface="+mn-cs"/>
      </a:defRPr>
    </a:lvl4pPr>
    <a:lvl5pPr marL="2133478" algn="l" rtl="0" eaLnBrk="0" fontAlgn="base" hangingPunct="0">
      <a:spcBef>
        <a:spcPct val="0"/>
      </a:spcBef>
      <a:spcAft>
        <a:spcPct val="0"/>
      </a:spcAft>
      <a:defRPr sz="4666" b="1" kern="1200">
        <a:solidFill>
          <a:srgbClr val="003399"/>
        </a:solidFill>
        <a:latin typeface="Arial" panose="020B0604020202020204" pitchFamily="34" charset="0"/>
        <a:ea typeface="+mn-ea"/>
        <a:cs typeface="+mn-cs"/>
      </a:defRPr>
    </a:lvl5pPr>
    <a:lvl6pPr marL="2666848" algn="l" defTabSz="1066739" rtl="0" eaLnBrk="1" latinLnBrk="0" hangingPunct="1">
      <a:defRPr sz="4666" b="1" kern="1200">
        <a:solidFill>
          <a:srgbClr val="003399"/>
        </a:solidFill>
        <a:latin typeface="Arial" panose="020B0604020202020204" pitchFamily="34" charset="0"/>
        <a:ea typeface="+mn-ea"/>
        <a:cs typeface="+mn-cs"/>
      </a:defRPr>
    </a:lvl6pPr>
    <a:lvl7pPr marL="3200217" algn="l" defTabSz="1066739" rtl="0" eaLnBrk="1" latinLnBrk="0" hangingPunct="1">
      <a:defRPr sz="4666" b="1" kern="1200">
        <a:solidFill>
          <a:srgbClr val="003399"/>
        </a:solidFill>
        <a:latin typeface="Arial" panose="020B0604020202020204" pitchFamily="34" charset="0"/>
        <a:ea typeface="+mn-ea"/>
        <a:cs typeface="+mn-cs"/>
      </a:defRPr>
    </a:lvl7pPr>
    <a:lvl8pPr marL="3733587" algn="l" defTabSz="1066739" rtl="0" eaLnBrk="1" latinLnBrk="0" hangingPunct="1">
      <a:defRPr sz="4666" b="1" kern="1200">
        <a:solidFill>
          <a:srgbClr val="003399"/>
        </a:solidFill>
        <a:latin typeface="Arial" panose="020B0604020202020204" pitchFamily="34" charset="0"/>
        <a:ea typeface="+mn-ea"/>
        <a:cs typeface="+mn-cs"/>
      </a:defRPr>
    </a:lvl8pPr>
    <a:lvl9pPr marL="4266956" algn="l" defTabSz="1066739" rtl="0" eaLnBrk="1" latinLnBrk="0" hangingPunct="1">
      <a:defRPr sz="4666" b="1" kern="1200">
        <a:solidFill>
          <a:srgbClr val="003399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99"/>
    <a:srgbClr val="A50021"/>
    <a:srgbClr val="F8F8F8"/>
    <a:srgbClr val="EAEAEA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02" autoAdjust="0"/>
    <p:restoredTop sz="96187" autoAdjust="0"/>
  </p:normalViewPr>
  <p:slideViewPr>
    <p:cSldViewPr>
      <p:cViewPr varScale="1">
        <p:scale>
          <a:sx n="16" d="100"/>
          <a:sy n="16" d="100"/>
        </p:scale>
        <p:origin x="1680" y="186"/>
      </p:cViewPr>
      <p:guideLst>
        <p:guide orient="horz" pos="13824"/>
        <p:guide pos="10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199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162" cy="479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21" tIns="48159" rIns="96321" bIns="48159" numCol="1" anchor="t" anchorCtr="0" compatLnSpc="1">
            <a:prstTxWarp prst="textNoShape">
              <a:avLst/>
            </a:prstTxWarp>
          </a:bodyPr>
          <a:lstStyle>
            <a:lvl1pPr defTabSz="963613">
              <a:defRPr sz="14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2620" y="0"/>
            <a:ext cx="3171371" cy="479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21" tIns="48159" rIns="96321" bIns="48159" numCol="1" anchor="t" anchorCtr="0" compatLnSpc="1">
            <a:prstTxWarp prst="textNoShape">
              <a:avLst/>
            </a:prstTxWarp>
          </a:bodyPr>
          <a:lstStyle>
            <a:lvl1pPr algn="r" defTabSz="963613">
              <a:defRPr sz="14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891"/>
            <a:ext cx="3170162" cy="479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21" tIns="48159" rIns="96321" bIns="48159" numCol="1" anchor="b" anchorCtr="0" compatLnSpc="1">
            <a:prstTxWarp prst="textNoShape">
              <a:avLst/>
            </a:prstTxWarp>
          </a:bodyPr>
          <a:lstStyle>
            <a:lvl1pPr defTabSz="963613">
              <a:defRPr sz="14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2620" y="9119891"/>
            <a:ext cx="3171371" cy="479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21" tIns="48159" rIns="96321" bIns="48159" numCol="1" anchor="b" anchorCtr="0" compatLnSpc="1">
            <a:prstTxWarp prst="textNoShape">
              <a:avLst/>
            </a:prstTxWarp>
          </a:bodyPr>
          <a:lstStyle>
            <a:lvl1pPr algn="r" defTabSz="963613">
              <a:defRPr sz="14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94875E77-AFCD-43A4-9B88-EB4969974E7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57543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162" cy="479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21" tIns="48159" rIns="96321" bIns="48159" numCol="1" anchor="t" anchorCtr="0" compatLnSpc="1">
            <a:prstTxWarp prst="textNoShape">
              <a:avLst/>
            </a:prstTxWarp>
          </a:bodyPr>
          <a:lstStyle>
            <a:lvl1pPr defTabSz="963613">
              <a:defRPr sz="14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2620" y="0"/>
            <a:ext cx="3171371" cy="479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21" tIns="48159" rIns="96321" bIns="48159" numCol="1" anchor="t" anchorCtr="0" compatLnSpc="1">
            <a:prstTxWarp prst="textNoShape">
              <a:avLst/>
            </a:prstTxWarp>
          </a:bodyPr>
          <a:lstStyle>
            <a:lvl1pPr algn="r" defTabSz="963613">
              <a:defRPr sz="14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08225" y="720725"/>
            <a:ext cx="269875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762" y="4560988"/>
            <a:ext cx="5852885" cy="4319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21" tIns="48159" rIns="96321" bIns="481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891"/>
            <a:ext cx="3170162" cy="479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21" tIns="48159" rIns="96321" bIns="48159" numCol="1" anchor="b" anchorCtr="0" compatLnSpc="1">
            <a:prstTxWarp prst="textNoShape">
              <a:avLst/>
            </a:prstTxWarp>
          </a:bodyPr>
          <a:lstStyle>
            <a:lvl1pPr defTabSz="963613">
              <a:defRPr sz="14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2620" y="9119891"/>
            <a:ext cx="3171371" cy="479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21" tIns="48159" rIns="96321" bIns="48159" numCol="1" anchor="b" anchorCtr="0" compatLnSpc="1">
            <a:prstTxWarp prst="textNoShape">
              <a:avLst/>
            </a:prstTxWarp>
          </a:bodyPr>
          <a:lstStyle>
            <a:lvl1pPr algn="r" defTabSz="963613">
              <a:defRPr sz="14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80975779-C54B-46DA-A4A4-F32D6CDCFA5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81141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3337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066739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109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13347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666848" algn="l" defTabSz="10667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00217" algn="l" defTabSz="10667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33587" algn="l" defTabSz="10667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66956" algn="l" defTabSz="10667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75779-C54B-46DA-A4A4-F32D6CDCFA5B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7022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166" y="13634086"/>
            <a:ext cx="27982069" cy="94087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8118" y="24871680"/>
            <a:ext cx="23042166" cy="1121664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921E73-9486-4011-A6C1-66A3C4894D0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80823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76B80D-8FC4-4DEB-9BED-299D2730831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441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51146" y="3903346"/>
            <a:ext cx="6991945" cy="351110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5309" y="3903346"/>
            <a:ext cx="20804387" cy="351110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2B2E04-C1F1-48F5-AFB1-41A5500D605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3446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385C3B-C575-41F4-AAC6-D293BAD0B34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9925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6" y="28203526"/>
            <a:ext cx="27980283" cy="87172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6" y="18602326"/>
            <a:ext cx="27980283" cy="9601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883188-B6A5-482D-8DB1-6FBDA2D606E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77987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5310" y="12649200"/>
            <a:ext cx="13898166" cy="2636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44925" y="12649200"/>
            <a:ext cx="13898166" cy="2636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DC57B5-B31B-47A2-90FD-CB0CF7388FE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7393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635" y="1758316"/>
            <a:ext cx="29625131" cy="7315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6634" y="9824086"/>
            <a:ext cx="14544675" cy="40957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6634" y="13919836"/>
            <a:ext cx="14544675" cy="2528697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1734" y="9824086"/>
            <a:ext cx="14550032" cy="40957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1734" y="13919836"/>
            <a:ext cx="14550032" cy="2528697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99844C-F10A-4F3B-9812-B8EB8CA2A64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4700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E7AB22-D23B-48E4-A72F-0EEB72C619A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75183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0D3ECA-F807-44ED-AE34-C2E95A14155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05911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634" y="1746886"/>
            <a:ext cx="10829925" cy="74371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9466" y="1746886"/>
            <a:ext cx="18402300" cy="374599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6634" y="9184006"/>
            <a:ext cx="10829925" cy="30022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099B2D-F341-495F-91CB-D8F93A61B19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58497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593" y="30723840"/>
            <a:ext cx="19750682" cy="36271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593" y="3922396"/>
            <a:ext cx="19750682" cy="263347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593" y="34350960"/>
            <a:ext cx="19750682" cy="51511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57A34F-A4EE-40AF-BAD1-34379699B0B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5725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75310" y="3903346"/>
            <a:ext cx="27967781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4525" tIns="217265" rIns="434525" bIns="2172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75310" y="12649200"/>
            <a:ext cx="27967781" cy="263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4525" tIns="217265" rIns="434525" bIns="2172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75309" y="40022146"/>
            <a:ext cx="6858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4525" tIns="217265" rIns="434525" bIns="217265" numCol="1" anchor="t" anchorCtr="0" compatLnSpc="1">
            <a:prstTxWarp prst="textNoShape">
              <a:avLst/>
            </a:prstTxWarp>
          </a:bodyPr>
          <a:lstStyle>
            <a:lvl1pPr defTabSz="4351338">
              <a:defRPr sz="61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40691" y="40022146"/>
            <a:ext cx="10437019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4525" tIns="217265" rIns="434525" bIns="217265" numCol="1" anchor="t" anchorCtr="0" compatLnSpc="1">
            <a:prstTxWarp prst="textNoShape">
              <a:avLst/>
            </a:prstTxWarp>
          </a:bodyPr>
          <a:lstStyle>
            <a:lvl1pPr algn="ctr" defTabSz="4351338">
              <a:defRPr sz="61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585091" y="40022146"/>
            <a:ext cx="6858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4525" tIns="217265" rIns="434525" bIns="217265" numCol="1" anchor="t" anchorCtr="0" compatLnSpc="1">
            <a:prstTxWarp prst="textNoShape">
              <a:avLst/>
            </a:prstTxWarp>
          </a:bodyPr>
          <a:lstStyle>
            <a:lvl1pPr algn="r" defTabSz="4351338">
              <a:defRPr sz="61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4F77C7DE-CF6B-42D4-A2EE-C3A51A5A20A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51338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51338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pitchFamily="18" charset="0"/>
        </a:defRPr>
      </a:lvl2pPr>
      <a:lvl3pPr algn="ctr" defTabSz="4351338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pitchFamily="18" charset="0"/>
        </a:defRPr>
      </a:lvl3pPr>
      <a:lvl4pPr algn="ctr" defTabSz="4351338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pitchFamily="18" charset="0"/>
        </a:defRPr>
      </a:lvl4pPr>
      <a:lvl5pPr algn="ctr" defTabSz="4351338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pitchFamily="18" charset="0"/>
        </a:defRPr>
      </a:lvl5pPr>
      <a:lvl6pPr marL="457200" algn="ctr" defTabSz="4351338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pitchFamily="18" charset="0"/>
        </a:defRPr>
      </a:lvl6pPr>
      <a:lvl7pPr marL="914400" algn="ctr" defTabSz="4351338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pitchFamily="18" charset="0"/>
        </a:defRPr>
      </a:lvl7pPr>
      <a:lvl8pPr marL="1371600" algn="ctr" defTabSz="4351338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pitchFamily="18" charset="0"/>
        </a:defRPr>
      </a:lvl8pPr>
      <a:lvl9pPr marL="1828800" algn="ctr" defTabSz="4351338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pitchFamily="18" charset="0"/>
        </a:defRPr>
      </a:lvl9pPr>
    </p:titleStyle>
    <p:bodyStyle>
      <a:lvl1pPr marL="1628775" indent="-1628775" algn="l" defTabSz="4351338" rtl="0" eaLnBrk="0" fontAlgn="base" hangingPunct="0">
        <a:spcBef>
          <a:spcPct val="20000"/>
        </a:spcBef>
        <a:spcAft>
          <a:spcPct val="0"/>
        </a:spcAft>
        <a:buChar char="•"/>
        <a:defRPr sz="14500">
          <a:solidFill>
            <a:schemeClr val="tx1"/>
          </a:solidFill>
          <a:latin typeface="+mn-lt"/>
          <a:ea typeface="+mn-ea"/>
          <a:cs typeface="+mn-cs"/>
        </a:defRPr>
      </a:lvl1pPr>
      <a:lvl2pPr marL="3533775" indent="-1362075" algn="l" defTabSz="4351338" rtl="0" eaLnBrk="0" fontAlgn="base" hangingPunct="0">
        <a:spcBef>
          <a:spcPct val="20000"/>
        </a:spcBef>
        <a:spcAft>
          <a:spcPct val="0"/>
        </a:spcAft>
        <a:buChar char="–"/>
        <a:defRPr sz="13200">
          <a:solidFill>
            <a:schemeClr val="tx1"/>
          </a:solidFill>
          <a:latin typeface="+mn-lt"/>
        </a:defRPr>
      </a:lvl2pPr>
      <a:lvl3pPr marL="5427663" indent="-1076325" algn="l" defTabSz="4351338" rtl="0" eaLnBrk="0" fontAlgn="base" hangingPunct="0">
        <a:spcBef>
          <a:spcPct val="20000"/>
        </a:spcBef>
        <a:spcAft>
          <a:spcPct val="0"/>
        </a:spcAft>
        <a:buChar char="•"/>
        <a:defRPr sz="11000">
          <a:solidFill>
            <a:schemeClr val="tx1"/>
          </a:solidFill>
          <a:latin typeface="+mn-lt"/>
        </a:defRPr>
      </a:lvl3pPr>
      <a:lvl4pPr marL="7607300" indent="-1098550" algn="l" defTabSz="4351338" rtl="0" eaLnBrk="0" fontAlgn="base" hangingPunct="0">
        <a:spcBef>
          <a:spcPct val="20000"/>
        </a:spcBef>
        <a:spcAft>
          <a:spcPct val="0"/>
        </a:spcAft>
        <a:buChar char="–"/>
        <a:defRPr sz="9300">
          <a:solidFill>
            <a:schemeClr val="tx1"/>
          </a:solidFill>
          <a:latin typeface="+mn-lt"/>
        </a:defRPr>
      </a:lvl4pPr>
      <a:lvl5pPr marL="9769475" indent="-1081088" algn="l" defTabSz="4351338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</a:defRPr>
      </a:lvl5pPr>
      <a:lvl6pPr marL="10226675" indent="-1081088" algn="l" defTabSz="4351338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</a:defRPr>
      </a:lvl6pPr>
      <a:lvl7pPr marL="10683875" indent="-1081088" algn="l" defTabSz="4351338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</a:defRPr>
      </a:lvl7pPr>
      <a:lvl8pPr marL="11141075" indent="-1081088" algn="l" defTabSz="4351338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</a:defRPr>
      </a:lvl8pPr>
      <a:lvl9pPr marL="11598275" indent="-1081088" algn="l" defTabSz="4351338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Text Box 2"/>
          <p:cNvSpPr txBox="1">
            <a:spLocks noChangeArrowheads="1"/>
          </p:cNvSpPr>
          <p:nvPr/>
        </p:nvSpPr>
        <p:spPr bwMode="auto">
          <a:xfrm>
            <a:off x="2108200" y="381000"/>
            <a:ext cx="28854400" cy="227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19070" tIns="457200" rIns="419070" bIns="457200">
            <a:spAutoFit/>
          </a:bodyPr>
          <a:lstStyle>
            <a:lvl1pPr defTabSz="908050"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8800" dirty="0">
                <a:solidFill>
                  <a:srgbClr val="0070C0"/>
                </a:solidFill>
                <a:latin typeface="Cooper Black" panose="0208090404030B0204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altLang="en-US" sz="8800" dirty="0">
                <a:solidFill>
                  <a:srgbClr val="FF0000"/>
                </a:solidFill>
                <a:latin typeface="Cooper Black" panose="0208090404030B0204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altLang="en-US" sz="8800" dirty="0">
                <a:solidFill>
                  <a:srgbClr val="FFC000"/>
                </a:solidFill>
                <a:latin typeface="Cooper Black" panose="0208090404030B0204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altLang="en-US" sz="8800" dirty="0">
                <a:solidFill>
                  <a:srgbClr val="0070C0"/>
                </a:solidFill>
                <a:latin typeface="Cooper Black" panose="0208090404030B0204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altLang="en-US" sz="8800" dirty="0">
                <a:solidFill>
                  <a:srgbClr val="00B050"/>
                </a:solidFill>
                <a:latin typeface="Cooper Black" panose="0208090404030B0204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altLang="en-US" sz="8800" dirty="0">
                <a:solidFill>
                  <a:srgbClr val="FF0000"/>
                </a:solidFill>
                <a:latin typeface="Cooper Black" panose="0208090404030B0204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altLang="en-US" sz="8800" dirty="0">
                <a:solidFill>
                  <a:srgbClr val="7030A0"/>
                </a:solidFill>
                <a:latin typeface="Cooper Black" panose="0208090404030B0204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’s </a:t>
            </a:r>
            <a:r>
              <a:rPr lang="en-US" altLang="en-US" sz="8800" dirty="0">
                <a:solidFill>
                  <a:srgbClr val="7030A0"/>
                </a:solidFill>
                <a:latin typeface="Cooper Black" panose="0208090404030B0204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altLang="en-US" sz="8800" dirty="0" smtClean="0">
                <a:solidFill>
                  <a:srgbClr val="7030A0"/>
                </a:solidFill>
                <a:latin typeface="Cooper Black" panose="0208090404030B0204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elf-driving </a:t>
            </a:r>
            <a:r>
              <a:rPr lang="en-US" altLang="en-US" sz="8800" dirty="0" smtClean="0">
                <a:solidFill>
                  <a:srgbClr val="7030A0"/>
                </a:solidFill>
                <a:latin typeface="Cooper Black" panose="0208090404030B0204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car</a:t>
            </a:r>
            <a:endParaRPr lang="en-US" altLang="en-US" sz="8800" dirty="0">
              <a:solidFill>
                <a:srgbClr val="7030A0"/>
              </a:solidFill>
              <a:latin typeface="Cooper Black" panose="0208090404030B0204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5" name="Line 72"/>
          <p:cNvSpPr>
            <a:spLocks noChangeShapeType="1"/>
          </p:cNvSpPr>
          <p:nvPr/>
        </p:nvSpPr>
        <p:spPr bwMode="auto">
          <a:xfrm>
            <a:off x="1854200" y="8561388"/>
            <a:ext cx="0" cy="31672212"/>
          </a:xfrm>
          <a:prstGeom prst="line">
            <a:avLst/>
          </a:prstGeom>
          <a:noFill/>
          <a:ln w="9525">
            <a:solidFill>
              <a:srgbClr val="F8F8F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7" name="Text Box 96"/>
          <p:cNvSpPr txBox="1">
            <a:spLocks noChangeArrowheads="1"/>
          </p:cNvSpPr>
          <p:nvPr/>
        </p:nvSpPr>
        <p:spPr bwMode="auto">
          <a:xfrm>
            <a:off x="7279797" y="2226478"/>
            <a:ext cx="18288000" cy="144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19070" tIns="45267" rIns="419070" bIns="45267">
            <a:spAutoFit/>
          </a:bodyPr>
          <a:lstStyle>
            <a:lvl1pPr defTabSz="908050"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Oatmeal, Matt, and Megan Mac </a:t>
            </a:r>
            <a:r>
              <a:rPr lang="en-US" altLang="en-US" sz="4400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Gregor</a:t>
            </a:r>
            <a:endParaRPr lang="en-US" altLang="en-US" sz="44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en-US" sz="4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Nesbitt Library</a:t>
            </a:r>
            <a:endParaRPr lang="en-US" altLang="en-US" sz="4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1" name="Picture 1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3291" y="2759228"/>
            <a:ext cx="3923796" cy="1737444"/>
          </a:xfrm>
          <a:prstGeom prst="rect">
            <a:avLst/>
          </a:prstGeom>
        </p:spPr>
      </p:pic>
      <p:cxnSp>
        <p:nvCxnSpPr>
          <p:cNvPr id="179" name="Straight Connector 178"/>
          <p:cNvCxnSpPr/>
          <p:nvPr/>
        </p:nvCxnSpPr>
        <p:spPr bwMode="auto">
          <a:xfrm>
            <a:off x="1555969" y="14080724"/>
            <a:ext cx="5557241" cy="466924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81" name="Group 180"/>
          <p:cNvGrpSpPr/>
          <p:nvPr/>
        </p:nvGrpSpPr>
        <p:grpSpPr>
          <a:xfrm>
            <a:off x="-4011" y="3583818"/>
            <a:ext cx="16971131" cy="13147964"/>
            <a:chOff x="278808" y="464127"/>
            <a:chExt cx="16971131" cy="13147964"/>
          </a:xfrm>
        </p:grpSpPr>
        <p:pic>
          <p:nvPicPr>
            <p:cNvPr id="182" name="Picture 12" descr="http://www.clipartbest.com/cliparts/dc7/o5R/dc7o5RMoi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1" t="9666" r="28898" b="5158"/>
            <a:stretch/>
          </p:blipFill>
          <p:spPr bwMode="auto">
            <a:xfrm>
              <a:off x="278808" y="464127"/>
              <a:ext cx="16971131" cy="131479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3" name="Text Box 3"/>
            <p:cNvSpPr txBox="1">
              <a:spLocks noChangeArrowheads="1"/>
            </p:cNvSpPr>
            <p:nvPr/>
          </p:nvSpPr>
          <p:spPr bwMode="auto">
            <a:xfrm>
              <a:off x="7620000" y="1854063"/>
              <a:ext cx="9525000" cy="3784737"/>
            </a:xfrm>
            <a:prstGeom prst="rect">
              <a:avLst/>
            </a:prstGeom>
            <a:noFill/>
            <a:ln w="76200"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200" tIns="45267" rIns="419070" bIns="45267">
              <a:spAutoFit/>
            </a:bodyPr>
            <a:lstStyle>
              <a:lvl1pPr defTabSz="908050">
                <a:defRPr sz="4000" b="1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 defTabSz="908050">
                <a:defRPr sz="4000" b="1">
                  <a:solidFill>
                    <a:srgbClr val="003399"/>
                  </a:solidFill>
                  <a:latin typeface="Arial" panose="020B0604020202020204" pitchFamily="34" charset="0"/>
                </a:defRPr>
              </a:lvl2pPr>
              <a:lvl3pPr marL="1143000" indent="-228600" defTabSz="908050">
                <a:defRPr sz="4000" b="1">
                  <a:solidFill>
                    <a:srgbClr val="003399"/>
                  </a:solidFill>
                  <a:latin typeface="Arial" panose="020B0604020202020204" pitchFamily="34" charset="0"/>
                </a:defRPr>
              </a:lvl3pPr>
              <a:lvl4pPr marL="1600200" indent="-228600" defTabSz="908050">
                <a:defRPr sz="4000" b="1">
                  <a:solidFill>
                    <a:srgbClr val="003399"/>
                  </a:solidFill>
                  <a:latin typeface="Arial" panose="020B0604020202020204" pitchFamily="34" charset="0"/>
                </a:defRPr>
              </a:lvl4pPr>
              <a:lvl5pPr marL="2057400" indent="-228600" defTabSz="908050">
                <a:defRPr sz="4000" b="1">
                  <a:solidFill>
                    <a:srgbClr val="003399"/>
                  </a:solidFill>
                  <a:latin typeface="Arial" panose="020B0604020202020204" pitchFamily="34" charset="0"/>
                </a:defRPr>
              </a:lvl5pPr>
              <a:lvl6pPr marL="2514600" indent="-228600" defTabSz="90805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003399"/>
                  </a:solidFill>
                  <a:latin typeface="Arial" panose="020B0604020202020204" pitchFamily="34" charset="0"/>
                </a:defRPr>
              </a:lvl6pPr>
              <a:lvl7pPr marL="2971800" indent="-228600" defTabSz="90805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003399"/>
                  </a:solidFill>
                  <a:latin typeface="Arial" panose="020B0604020202020204" pitchFamily="34" charset="0"/>
                </a:defRPr>
              </a:lvl7pPr>
              <a:lvl8pPr marL="3429000" indent="-228600" defTabSz="90805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003399"/>
                  </a:solidFill>
                  <a:latin typeface="Arial" panose="020B0604020202020204" pitchFamily="34" charset="0"/>
                </a:defRPr>
              </a:lvl8pPr>
              <a:lvl9pPr marL="3886200" indent="-228600" defTabSz="90805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003399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ts val="2538"/>
                </a:spcBef>
              </a:pPr>
              <a:r>
                <a:rPr lang="en-US" dirty="0" smtClean="0">
                  <a:solidFill>
                    <a:schemeClr val="bg1"/>
                  </a:solidFill>
                </a:rPr>
                <a:t>We </a:t>
              </a:r>
              <a:r>
                <a:rPr lang="en-US" dirty="0">
                  <a:solidFill>
                    <a:schemeClr val="bg1"/>
                  </a:solidFill>
                </a:rPr>
                <a:t>drink. We doze. We text. </a:t>
              </a:r>
              <a:r>
                <a:rPr lang="en-US" dirty="0" smtClean="0">
                  <a:solidFill>
                    <a:schemeClr val="bg1"/>
                  </a:solidFill>
                </a:rPr>
                <a:t>During a crash, 40% of drivers never even hit the brakes.</a:t>
              </a:r>
              <a:r>
                <a:rPr lang="en-US" baseline="30000" dirty="0" smtClean="0">
                  <a:solidFill>
                    <a:schemeClr val="bg1"/>
                  </a:solidFill>
                </a:rPr>
                <a:t>1  </a:t>
              </a:r>
              <a:r>
                <a:rPr lang="en-US" dirty="0" smtClean="0">
                  <a:solidFill>
                    <a:schemeClr val="bg1"/>
                  </a:solidFill>
                </a:rPr>
                <a:t>We’re </a:t>
              </a:r>
              <a:r>
                <a:rPr lang="en-US" dirty="0">
                  <a:solidFill>
                    <a:schemeClr val="bg1"/>
                  </a:solidFill>
                </a:rPr>
                <a:t>flawed organisms, barreling around at high speeds in vessels covered in glass, metal, distraction, and death. </a:t>
              </a:r>
              <a:endParaRPr lang="en-US" alt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84" name="Straight Connector 183"/>
          <p:cNvCxnSpPr/>
          <p:nvPr/>
        </p:nvCxnSpPr>
        <p:spPr bwMode="auto">
          <a:xfrm flipV="1">
            <a:off x="12379834" y="11591084"/>
            <a:ext cx="19674098" cy="444312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0" name="Text Box 7"/>
          <p:cNvSpPr txBox="1">
            <a:spLocks noChangeArrowheads="1"/>
          </p:cNvSpPr>
          <p:nvPr/>
        </p:nvSpPr>
        <p:spPr bwMode="auto">
          <a:xfrm>
            <a:off x="3693131" y="28433008"/>
            <a:ext cx="4788424" cy="4802707"/>
          </a:xfrm>
          <a:prstGeom prst="ellipse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57200" tIns="45267" rIns="457200" bIns="45267">
            <a:spAutoFit/>
          </a:bodyPr>
          <a:lstStyle>
            <a:lvl1pPr defTabSz="908050"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2538"/>
              </a:spcBef>
            </a:pPr>
            <a:r>
              <a:rPr lang="en-US" altLang="en-US" sz="3600" dirty="0" smtClean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Level </a:t>
            </a:r>
            <a:r>
              <a:rPr lang="en-US" altLang="en-US" sz="36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en-US" altLang="en-US" sz="3600" dirty="0" smtClean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aggression can be adjusted </a:t>
            </a:r>
            <a:r>
              <a:rPr lang="en-US" altLang="en-US" sz="36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 the </a:t>
            </a:r>
            <a:r>
              <a:rPr lang="en-US" altLang="en-US" sz="3600" dirty="0" smtClean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software.</a:t>
            </a:r>
          </a:p>
        </p:txBody>
      </p:sp>
      <p:sp>
        <p:nvSpPr>
          <p:cNvPr id="191" name="Text Box 7"/>
          <p:cNvSpPr txBox="1">
            <a:spLocks noChangeArrowheads="1"/>
          </p:cNvSpPr>
          <p:nvPr/>
        </p:nvSpPr>
        <p:spPr bwMode="auto">
          <a:xfrm>
            <a:off x="25046860" y="22692793"/>
            <a:ext cx="6319475" cy="5654525"/>
          </a:xfrm>
          <a:prstGeom prst="ellipse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57200" tIns="45267" rIns="457200" bIns="45267">
            <a:spAutoFit/>
          </a:bodyPr>
          <a:lstStyle>
            <a:lvl1pPr defTabSz="908050"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2538"/>
              </a:spcBef>
            </a:pPr>
            <a:r>
              <a:rPr lang="en-US" altLang="en-US" sz="3600" dirty="0" smtClean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They're </a:t>
            </a:r>
            <a:r>
              <a:rPr lang="en-US" altLang="en-US" sz="36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intended as moderate-distance couriers, </a:t>
            </a:r>
            <a:r>
              <a:rPr lang="en-US" altLang="en-US" sz="3600" dirty="0" smtClean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with a max </a:t>
            </a:r>
            <a:r>
              <a:rPr lang="en-US" altLang="en-US" sz="36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speed is 25 miles per hour</a:t>
            </a:r>
            <a:r>
              <a:rPr lang="en-US" altLang="en-US" sz="3600" dirty="0" smtClean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92" name="Text Box 7"/>
          <p:cNvSpPr txBox="1">
            <a:spLocks noChangeArrowheads="1"/>
          </p:cNvSpPr>
          <p:nvPr/>
        </p:nvSpPr>
        <p:spPr bwMode="auto">
          <a:xfrm>
            <a:off x="19564014" y="13940915"/>
            <a:ext cx="8164174" cy="7918811"/>
          </a:xfrm>
          <a:prstGeom prst="ellipse">
            <a:avLst/>
          </a:prstGeom>
          <a:solidFill>
            <a:schemeClr val="bg1"/>
          </a:solidFill>
          <a:ln w="3175">
            <a:solidFill>
              <a:srgbClr val="FFC000"/>
            </a:solidFill>
            <a:miter lim="800000"/>
            <a:headEnd/>
            <a:tailEnd/>
          </a:ln>
          <a:effectLst/>
          <a:extLst/>
        </p:spPr>
        <p:txBody>
          <a:bodyPr wrap="square" lIns="457200" tIns="45267" rIns="457200" bIns="45267">
            <a:spAutoFit/>
          </a:bodyPr>
          <a:lstStyle>
            <a:lvl1pPr defTabSz="908050"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2538"/>
              </a:spcBef>
            </a:pPr>
            <a:r>
              <a:rPr lang="en-US" altLang="en-US" sz="3600" dirty="0" smtClean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altLang="en-US" sz="36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cars use a mixture of 3D laser-mapping, GPS, and radar to analyze and interpret their </a:t>
            </a:r>
            <a:r>
              <a:rPr lang="en-US" altLang="en-US" sz="3600" dirty="0" smtClean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surroundings. The </a:t>
            </a:r>
            <a:r>
              <a:rPr lang="en-US" altLang="en-US" sz="36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radar allows the car to see through objects, rather than relying on line-of-sight. </a:t>
            </a:r>
          </a:p>
        </p:txBody>
      </p:sp>
      <p:sp>
        <p:nvSpPr>
          <p:cNvPr id="193" name="Text Box 7"/>
          <p:cNvSpPr txBox="1">
            <a:spLocks noChangeArrowheads="1"/>
          </p:cNvSpPr>
          <p:nvPr/>
        </p:nvSpPr>
        <p:spPr bwMode="auto">
          <a:xfrm>
            <a:off x="12612393" y="16395853"/>
            <a:ext cx="5227833" cy="5007336"/>
          </a:xfrm>
          <a:prstGeom prst="ellipse">
            <a:avLst/>
          </a:prstGeom>
          <a:ln w="76200">
            <a:solidFill>
              <a:srgbClr val="0070C0"/>
            </a:solidFill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57200" tIns="45267" rIns="457200" bIns="45267">
            <a:spAutoFit/>
          </a:bodyPr>
          <a:lstStyle>
            <a:lvl1pPr defTabSz="908050"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2538"/>
              </a:spcBef>
            </a:pPr>
            <a:r>
              <a:rPr lang="en-US" altLang="en-US" sz="3600" dirty="0" smtClean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Latest </a:t>
            </a:r>
            <a:r>
              <a:rPr lang="en-US" altLang="en-US" sz="36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versions are fully electric with a range of about 100 miles. </a:t>
            </a:r>
            <a:endParaRPr lang="en-US" altLang="en-US" sz="3600" dirty="0" smtClean="0">
              <a:solidFill>
                <a:schemeClr val="tx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94" name="Straight Connector 193"/>
          <p:cNvCxnSpPr/>
          <p:nvPr/>
        </p:nvCxnSpPr>
        <p:spPr bwMode="auto">
          <a:xfrm flipV="1">
            <a:off x="22719610" y="30834361"/>
            <a:ext cx="8242990" cy="354499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97" name="Group 196"/>
          <p:cNvGrpSpPr/>
          <p:nvPr/>
        </p:nvGrpSpPr>
        <p:grpSpPr>
          <a:xfrm>
            <a:off x="14645464" y="9322992"/>
            <a:ext cx="2255872" cy="5701819"/>
            <a:chOff x="13538310" y="10608535"/>
            <a:chExt cx="2255872" cy="5701819"/>
          </a:xfrm>
        </p:grpSpPr>
        <p:pic>
          <p:nvPicPr>
            <p:cNvPr id="198" name="Picture 10" descr="http://cache1.asset-cache.net/xc/158423564.jpg?v=1&amp;c=IWSAsset&amp;k=2&amp;d=B53F616F4B95E553F742A1D49ADEA8C0FFBB1340B8B548B13E2A805FD23126A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814" b="100000" l="37232" r="60621">
                          <a14:foregroundMark x1="48449" y1="65931" x2="48926" y2="97549"/>
                          <a14:foregroundMark x1="42005" y1="61765" x2="42482" y2="66912"/>
                          <a14:foregroundMark x1="42482" y1="61275" x2="42482" y2="54902"/>
                          <a14:foregroundMark x1="43437" y1="54902" x2="55609" y2="54902"/>
                          <a14:foregroundMark x1="42959" y1="54902" x2="53699" y2="539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01" t="52103" r="41347"/>
            <a:stretch/>
          </p:blipFill>
          <p:spPr bwMode="auto">
            <a:xfrm>
              <a:off x="13538310" y="10608535"/>
              <a:ext cx="2255872" cy="5701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9" name="TextBox 198"/>
            <p:cNvSpPr txBox="1"/>
            <p:nvPr/>
          </p:nvSpPr>
          <p:spPr>
            <a:xfrm>
              <a:off x="13944600" y="11506200"/>
              <a:ext cx="13716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Alcohol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17297400" y="5410200"/>
            <a:ext cx="13416433" cy="3555568"/>
            <a:chOff x="9296400" y="7248319"/>
            <a:chExt cx="13416433" cy="3555568"/>
          </a:xfrm>
        </p:grpSpPr>
        <p:sp>
          <p:nvSpPr>
            <p:cNvPr id="201" name="Rounded Rectangle 200"/>
            <p:cNvSpPr/>
            <p:nvPr/>
          </p:nvSpPr>
          <p:spPr bwMode="auto">
            <a:xfrm>
              <a:off x="9296400" y="7248319"/>
              <a:ext cx="13416433" cy="3555568"/>
            </a:xfrm>
            <a:prstGeom prst="roundRect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80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1" i="0" u="none" strike="noStrike" cap="none" normalizeH="0" baseline="0" smtClean="0">
                <a:ln>
                  <a:noFill/>
                </a:ln>
                <a:solidFill>
                  <a:srgbClr val="003399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202" name="Picture 20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769708" y="7669363"/>
              <a:ext cx="12591219" cy="2654604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</p:grpSp>
      <p:pic>
        <p:nvPicPr>
          <p:cNvPr id="203" name="Picture 202"/>
          <p:cNvPicPr>
            <a:picLocks noChangeAspect="1"/>
          </p:cNvPicPr>
          <p:nvPr/>
        </p:nvPicPr>
        <p:blipFill rotWithShape="1">
          <a:blip r:embed="rId8"/>
          <a:srcRect t="37518" b="16765"/>
          <a:stretch/>
        </p:blipFill>
        <p:spPr>
          <a:xfrm>
            <a:off x="22103630" y="8991313"/>
            <a:ext cx="2943230" cy="4193094"/>
          </a:xfrm>
          <a:prstGeom prst="rect">
            <a:avLst/>
          </a:prstGeom>
        </p:spPr>
      </p:pic>
      <p:cxnSp>
        <p:nvCxnSpPr>
          <p:cNvPr id="204" name="Straight Connector 203"/>
          <p:cNvCxnSpPr/>
          <p:nvPr/>
        </p:nvCxnSpPr>
        <p:spPr bwMode="auto">
          <a:xfrm>
            <a:off x="5824236" y="10915198"/>
            <a:ext cx="6583373" cy="516466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05" name="Group 204"/>
          <p:cNvGrpSpPr/>
          <p:nvPr/>
        </p:nvGrpSpPr>
        <p:grpSpPr>
          <a:xfrm>
            <a:off x="9652691" y="9388750"/>
            <a:ext cx="2034454" cy="5012531"/>
            <a:chOff x="15773400" y="11380976"/>
            <a:chExt cx="2255872" cy="5701819"/>
          </a:xfrm>
        </p:grpSpPr>
        <p:pic>
          <p:nvPicPr>
            <p:cNvPr id="206" name="Picture 10" descr="http://cache1.asset-cache.net/xc/158423564.jpg?v=1&amp;c=IWSAsset&amp;k=2&amp;d=B53F616F4B95E553F742A1D49ADEA8C0FFBB1340B8B548B13E2A805FD23126A3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2451" b="100000" l="40095" r="57995">
                          <a14:foregroundMark x1="42721" y1="63235" x2="42482" y2="55147"/>
                          <a14:foregroundMark x1="43198" y1="54902" x2="55609" y2="54902"/>
                          <a14:foregroundMark x1="55370" y1="54167" x2="42482" y2="546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01" t="52103" r="41347"/>
            <a:stretch/>
          </p:blipFill>
          <p:spPr bwMode="auto">
            <a:xfrm>
              <a:off x="15773400" y="11380976"/>
              <a:ext cx="2255872" cy="5701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7" name="TextBox 206"/>
            <p:cNvSpPr txBox="1"/>
            <p:nvPr/>
          </p:nvSpPr>
          <p:spPr>
            <a:xfrm>
              <a:off x="16152486" y="12290678"/>
              <a:ext cx="144971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Texting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8" name="Group 207"/>
          <p:cNvGrpSpPr/>
          <p:nvPr/>
        </p:nvGrpSpPr>
        <p:grpSpPr>
          <a:xfrm>
            <a:off x="17337693" y="9079027"/>
            <a:ext cx="2346531" cy="5467298"/>
            <a:chOff x="2621109" y="10476233"/>
            <a:chExt cx="2255872" cy="5701819"/>
          </a:xfrm>
        </p:grpSpPr>
        <p:pic>
          <p:nvPicPr>
            <p:cNvPr id="209" name="Picture 10" descr="http://cache1.asset-cache.net/xc/158423564.jpg?v=1&amp;c=IWSAsset&amp;k=2&amp;d=B53F616F4B95E553F742A1D49ADEA8C0FFBB1340B8B548B13E2A805FD23126A3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2451" b="100000" l="40095" r="57995">
                          <a14:foregroundMark x1="42721" y1="63235" x2="42482" y2="55147"/>
                          <a14:foregroundMark x1="43198" y1="54902" x2="55609" y2="54902"/>
                          <a14:foregroundMark x1="55370" y1="54167" x2="42482" y2="546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01" t="52103" r="41347"/>
            <a:stretch/>
          </p:blipFill>
          <p:spPr bwMode="auto">
            <a:xfrm>
              <a:off x="2621109" y="10476233"/>
              <a:ext cx="2255872" cy="5701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0" name="TextBox 209"/>
            <p:cNvSpPr txBox="1"/>
            <p:nvPr/>
          </p:nvSpPr>
          <p:spPr>
            <a:xfrm>
              <a:off x="3037394" y="11338076"/>
              <a:ext cx="13716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Speeding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1" name="Group 210"/>
          <p:cNvGrpSpPr/>
          <p:nvPr/>
        </p:nvGrpSpPr>
        <p:grpSpPr>
          <a:xfrm>
            <a:off x="11942284" y="9423345"/>
            <a:ext cx="2539648" cy="6419076"/>
            <a:chOff x="4650239" y="11128463"/>
            <a:chExt cx="2539648" cy="6419076"/>
          </a:xfrm>
        </p:grpSpPr>
        <p:pic>
          <p:nvPicPr>
            <p:cNvPr id="212" name="Picture 10" descr="http://cache1.asset-cache.net/xc/158423564.jpg?v=1&amp;c=IWSAsset&amp;k=2&amp;d=B53F616F4B95E553F742A1D49ADEA8C0FFBB1340B8B548B13E2A805FD23126A3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2451" b="100000" l="40095" r="57995">
                          <a14:foregroundMark x1="42721" y1="63235" x2="42482" y2="55147"/>
                          <a14:foregroundMark x1="43198" y1="54902" x2="55609" y2="54902"/>
                          <a14:foregroundMark x1="55370" y1="54167" x2="42482" y2="546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01" t="52103" r="41347"/>
            <a:stretch/>
          </p:blipFill>
          <p:spPr bwMode="auto">
            <a:xfrm>
              <a:off x="4650239" y="11128463"/>
              <a:ext cx="2539648" cy="6419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3" name="TextBox 212"/>
            <p:cNvSpPr txBox="1"/>
            <p:nvPr/>
          </p:nvSpPr>
          <p:spPr>
            <a:xfrm>
              <a:off x="4994814" y="12159703"/>
              <a:ext cx="174173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Inexperience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14" name="Text Box 126"/>
          <p:cNvSpPr txBox="1">
            <a:spLocks noChangeArrowheads="1"/>
          </p:cNvSpPr>
          <p:nvPr/>
        </p:nvSpPr>
        <p:spPr bwMode="auto">
          <a:xfrm>
            <a:off x="24173571" y="9350401"/>
            <a:ext cx="5719056" cy="292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19070" tIns="45267" rIns="419070" bIns="45267">
            <a:spAutoFit/>
          </a:bodyPr>
          <a:lstStyle>
            <a:lvl1pPr defTabSz="908050"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 1. U.S. Crash Motor Vehicle Scope and</a:t>
            </a:r>
          </a:p>
          <a:p>
            <a:pPr algn="ctr"/>
            <a:r>
              <a:rPr lang="en-US" altLang="en-US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Selected Human and Environmental Factor </a:t>
            </a:r>
            <a:r>
              <a:rPr lang="en-US" altLang="en-US" sz="3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Involvement.</a:t>
            </a:r>
            <a:r>
              <a:rPr lang="en-US" sz="3600" baseline="30000" dirty="0">
                <a:solidFill>
                  <a:schemeClr val="tx1"/>
                </a:solidFill>
              </a:rPr>
              <a:t> </a:t>
            </a:r>
            <a:r>
              <a:rPr lang="en-US" sz="3600" baseline="30000" dirty="0" smtClean="0">
                <a:solidFill>
                  <a:schemeClr val="tx1"/>
                </a:solidFill>
              </a:rPr>
              <a:t>2</a:t>
            </a:r>
            <a:endParaRPr lang="en-US" altLang="en-US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6" name="TextBox 215"/>
          <p:cNvSpPr txBox="1"/>
          <p:nvPr/>
        </p:nvSpPr>
        <p:spPr>
          <a:xfrm>
            <a:off x="8534400" y="4114800"/>
            <a:ext cx="72390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smtClean="0">
                <a:solidFill>
                  <a:schemeClr val="bg1"/>
                </a:solidFill>
              </a:rPr>
              <a:t>Problem</a:t>
            </a:r>
            <a:endParaRPr lang="en-US" sz="5400" u="sng" dirty="0">
              <a:solidFill>
                <a:schemeClr val="bg1"/>
              </a:solidFill>
            </a:endParaRPr>
          </a:p>
        </p:txBody>
      </p:sp>
      <p:pic>
        <p:nvPicPr>
          <p:cNvPr id="224" name="Picture 223"/>
          <p:cNvPicPr>
            <a:picLocks noChangeAspect="1"/>
          </p:cNvPicPr>
          <p:nvPr/>
        </p:nvPicPr>
        <p:blipFill rotWithShape="1">
          <a:blip r:embed="rId10"/>
          <a:srcRect l="29925" t="30309" r="22793" b="7104"/>
          <a:stretch/>
        </p:blipFill>
        <p:spPr>
          <a:xfrm>
            <a:off x="9783038" y="19492417"/>
            <a:ext cx="15642830" cy="13710481"/>
          </a:xfrm>
          <a:prstGeom prst="rect">
            <a:avLst/>
          </a:prstGeom>
        </p:spPr>
      </p:pic>
      <p:sp>
        <p:nvSpPr>
          <p:cNvPr id="226" name="Text Box 7"/>
          <p:cNvSpPr txBox="1">
            <a:spLocks noChangeArrowheads="1"/>
          </p:cNvSpPr>
          <p:nvPr/>
        </p:nvSpPr>
        <p:spPr bwMode="auto">
          <a:xfrm>
            <a:off x="248929" y="20103756"/>
            <a:ext cx="8232626" cy="8005369"/>
          </a:xfrm>
          <a:prstGeom prst="ellipse">
            <a:avLst/>
          </a:prstGeom>
          <a:ln w="12700">
            <a:solidFill>
              <a:srgbClr val="FF0000"/>
            </a:solidFill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457200" tIns="45267" rIns="457200" bIns="45267">
            <a:spAutoFit/>
          </a:bodyPr>
          <a:lstStyle>
            <a:lvl1pPr defTabSz="908050"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2538"/>
              </a:spcBef>
            </a:pPr>
            <a:r>
              <a:rPr lang="en-US" altLang="en-US" sz="3600" dirty="0" smtClean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Designed </a:t>
            </a:r>
            <a:r>
              <a:rPr lang="en-US" altLang="en-US" sz="36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to look adorable. Psychological studies have been done whereby participants, when asked to harm an inanimate object, were less likely to hurt the object if it had a </a:t>
            </a:r>
            <a:r>
              <a:rPr lang="en-US" altLang="en-US" sz="3600" dirty="0" smtClean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face.</a:t>
            </a:r>
            <a:r>
              <a:rPr lang="en-US" sz="3600" baseline="30000" dirty="0" smtClean="0">
                <a:solidFill>
                  <a:schemeClr val="tx1"/>
                </a:solidFill>
              </a:rPr>
              <a:t>3 </a:t>
            </a:r>
            <a:endParaRPr lang="en-US" altLang="en-US" sz="3600" dirty="0" smtClean="0">
              <a:solidFill>
                <a:schemeClr val="tx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31" name="Picture 12" descr="http://www.clipartbest.com/cliparts/dc7/o5R/dc7o5RMoi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" t="9666" r="28898" b="38546"/>
          <a:stretch/>
        </p:blipFill>
        <p:spPr bwMode="auto">
          <a:xfrm flipH="1">
            <a:off x="10013619" y="33284990"/>
            <a:ext cx="22690873" cy="1068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" name="TextBox 194"/>
          <p:cNvSpPr txBox="1"/>
          <p:nvPr/>
        </p:nvSpPr>
        <p:spPr>
          <a:xfrm>
            <a:off x="10359000" y="34357270"/>
            <a:ext cx="1212870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smtClean="0">
                <a:solidFill>
                  <a:schemeClr val="bg1"/>
                </a:solidFill>
              </a:rPr>
              <a:t>Change for the better</a:t>
            </a:r>
            <a:endParaRPr lang="en-US" sz="5400" u="sng" dirty="0">
              <a:solidFill>
                <a:schemeClr val="bg1"/>
              </a:solidFill>
            </a:endParaRPr>
          </a:p>
        </p:txBody>
      </p:sp>
      <p:sp>
        <p:nvSpPr>
          <p:cNvPr id="196" name="Text Box 7"/>
          <p:cNvSpPr txBox="1">
            <a:spLocks noChangeArrowheads="1"/>
          </p:cNvSpPr>
          <p:nvPr/>
        </p:nvSpPr>
        <p:spPr bwMode="auto">
          <a:xfrm>
            <a:off x="10471047" y="35376110"/>
            <a:ext cx="12248563" cy="4400290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457200" tIns="45267" rIns="457200" bIns="45267">
            <a:spAutoFit/>
          </a:bodyPr>
          <a:lstStyle>
            <a:lvl1pPr defTabSz="908050"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2538"/>
              </a:spcBef>
            </a:pPr>
            <a:r>
              <a:rPr lang="en-US" altLang="en-US" dirty="0" smtClean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Besides freeing the roads from flawed  drivers, autonomous vehicles have the ability to open up driving to a wider portion of the population. The </a:t>
            </a:r>
            <a:r>
              <a:rPr lang="en-US" altLang="en-US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lives of the elderly, </a:t>
            </a:r>
            <a:r>
              <a:rPr lang="en-US" altLang="en-US" dirty="0" smtClean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and the disabled, </a:t>
            </a:r>
            <a:r>
              <a:rPr lang="en-US" altLang="en-US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45% </a:t>
            </a:r>
            <a:r>
              <a:rPr lang="en-US" altLang="en-US" dirty="0" smtClean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of whom still work could be transformed.</a:t>
            </a:r>
            <a:r>
              <a:rPr lang="en-US" baseline="30000" dirty="0" smtClean="0">
                <a:solidFill>
                  <a:schemeClr val="bg1"/>
                </a:solidFill>
              </a:rPr>
              <a:t> 4  </a:t>
            </a:r>
            <a:r>
              <a:rPr lang="en-US" altLang="en-US" dirty="0" smtClean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It could also eradicate </a:t>
            </a:r>
            <a:r>
              <a:rPr lang="en-US" altLang="en-US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the need for parking lots or garages or gas </a:t>
            </a:r>
            <a:r>
              <a:rPr lang="en-US" altLang="en-US" dirty="0" smtClean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stations.</a:t>
            </a:r>
            <a:endParaRPr lang="en-US" altLang="en-US" dirty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85" name="Group 184"/>
          <p:cNvGrpSpPr/>
          <p:nvPr/>
        </p:nvGrpSpPr>
        <p:grpSpPr>
          <a:xfrm>
            <a:off x="5582644" y="14461784"/>
            <a:ext cx="7655888" cy="18473775"/>
            <a:chOff x="6984463" y="17098343"/>
            <a:chExt cx="6128055" cy="15418977"/>
          </a:xfrm>
        </p:grpSpPr>
        <p:grpSp>
          <p:nvGrpSpPr>
            <p:cNvPr id="186" name="Group 185"/>
            <p:cNvGrpSpPr/>
            <p:nvPr/>
          </p:nvGrpSpPr>
          <p:grpSpPr>
            <a:xfrm>
              <a:off x="6984463" y="17098343"/>
              <a:ext cx="6128055" cy="15418977"/>
              <a:chOff x="6984463" y="17098343"/>
              <a:chExt cx="6128055" cy="15418977"/>
            </a:xfrm>
          </p:grpSpPr>
          <p:pic>
            <p:nvPicPr>
              <p:cNvPr id="188" name="Picture 187" descr="http://cache1.asset-cache.net/xc/158423564.jpg?v=1&amp;c=IWSAsset&amp;k=2&amp;d=B53F616F4B95E553F742A1D49ADEA8C0FFBB1340B8B548B13E2A805FD23126A3"/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678" t="52320" r="19870"/>
              <a:stretch/>
            </p:blipFill>
            <p:spPr bwMode="auto">
              <a:xfrm>
                <a:off x="6984463" y="17098343"/>
                <a:ext cx="6128055" cy="154189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9" name="Text Box 3"/>
              <p:cNvSpPr txBox="1">
                <a:spLocks noChangeArrowheads="1"/>
              </p:cNvSpPr>
              <p:nvPr/>
            </p:nvSpPr>
            <p:spPr bwMode="auto">
              <a:xfrm>
                <a:off x="7664691" y="19207190"/>
                <a:ext cx="4572534" cy="25536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457200" tIns="45267" rIns="419070" bIns="45267">
                <a:spAutoFit/>
              </a:bodyPr>
              <a:lstStyle>
                <a:lvl1pPr defTabSz="908050">
                  <a:defRPr sz="4000" b="1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1pPr>
                <a:lvl2pPr marL="742950" indent="-285750" defTabSz="908050">
                  <a:defRPr sz="4000" b="1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2pPr>
                <a:lvl3pPr marL="1143000" indent="-228600" defTabSz="908050">
                  <a:defRPr sz="4000" b="1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3pPr>
                <a:lvl4pPr marL="1600200" indent="-228600" defTabSz="908050">
                  <a:defRPr sz="4000" b="1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4pPr>
                <a:lvl5pPr marL="2057400" indent="-228600" defTabSz="908050">
                  <a:defRPr sz="4000" b="1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5pPr>
                <a:lvl6pPr marL="2514600" indent="-228600" defTabSz="9080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6pPr>
                <a:lvl7pPr marL="2971800" indent="-228600" defTabSz="9080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7pPr>
                <a:lvl8pPr marL="3429000" indent="-228600" defTabSz="9080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8pPr>
                <a:lvl9pPr marL="3886200" indent="-228600" defTabSz="9080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rgbClr val="003399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ts val="2538"/>
                  </a:spcBef>
                </a:pPr>
                <a:r>
                  <a:rPr lang="en-US" sz="4800" dirty="0" smtClean="0">
                    <a:solidFill>
                      <a:schemeClr val="tx1"/>
                    </a:solidFill>
                  </a:rPr>
                  <a:t>Remove the human from the driving equation. </a:t>
                </a:r>
                <a:endParaRPr lang="en-US" altLang="en-US" sz="48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87" name="TextBox 186"/>
            <p:cNvSpPr txBox="1"/>
            <p:nvPr/>
          </p:nvSpPr>
          <p:spPr>
            <a:xfrm>
              <a:off x="7982454" y="18087098"/>
              <a:ext cx="3803973" cy="9249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smtClean="0">
                  <a:solidFill>
                    <a:srgbClr val="00B050"/>
                  </a:solidFill>
                </a:rPr>
                <a:t>Solution</a:t>
              </a:r>
              <a:endParaRPr lang="en-US" sz="5400" dirty="0">
                <a:solidFill>
                  <a:srgbClr val="00B050"/>
                </a:solidFill>
              </a:endParaRPr>
            </a:p>
          </p:txBody>
        </p:sp>
      </p:grpSp>
      <p:cxnSp>
        <p:nvCxnSpPr>
          <p:cNvPr id="235" name="Straight Connector 234"/>
          <p:cNvCxnSpPr/>
          <p:nvPr/>
        </p:nvCxnSpPr>
        <p:spPr bwMode="auto">
          <a:xfrm flipV="1">
            <a:off x="552145" y="32522241"/>
            <a:ext cx="9639611" cy="267214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7" name="Text Box 238"/>
          <p:cNvSpPr txBox="1">
            <a:spLocks noChangeArrowheads="1"/>
          </p:cNvSpPr>
          <p:nvPr/>
        </p:nvSpPr>
        <p:spPr bwMode="auto">
          <a:xfrm>
            <a:off x="-145534" y="40643880"/>
            <a:ext cx="32830361" cy="316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57200" tIns="45267" rIns="457200" bIns="45267">
            <a:spAutoFit/>
          </a:bodyPr>
          <a:lstStyle>
            <a:lvl1pPr marL="877888" indent="-877888" defTabSz="908050"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References </a:t>
            </a:r>
            <a:endParaRPr lang="en-US" altLang="en-US" dirty="0" smtClean="0">
              <a:solidFill>
                <a:srgbClr val="0000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3200" spc="-15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Calvin, “40 Percent of Drivers Never Hit their Brakes During a Crash” Save Breaking; Break Tech Therapy. http://www.safebraking.com/40-percent-of-drivers-never-hit-their-brakes-during-a-crash/ , June 3, 2013.</a:t>
            </a:r>
          </a:p>
          <a:p>
            <a:r>
              <a:rPr lang="en-US" altLang="en-US" sz="3200" spc="-15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altLang="en-US" sz="3200" spc="-150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Eno</a:t>
            </a:r>
            <a:r>
              <a:rPr lang="en-US" altLang="en-US" sz="3200" spc="-15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spc="-15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Center for </a:t>
            </a:r>
            <a:r>
              <a:rPr lang="en-US" altLang="en-US" sz="3200" spc="-15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Transportation, “Preparing a nation for autonomous vehicles; Opportunities, barriers and policy recommendations”,, October 2013</a:t>
            </a:r>
          </a:p>
          <a:p>
            <a:r>
              <a:rPr lang="en-US" altLang="en-US" sz="3200" spc="-15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en-US" sz="3200" spc="-15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Gary D. Sherman, Jonathan </a:t>
            </a:r>
            <a:r>
              <a:rPr lang="en-US" altLang="en-US" sz="3200" spc="-15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Haidt</a:t>
            </a:r>
            <a:r>
              <a:rPr lang="en-US" altLang="en-US" sz="3200" spc="-15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and James A. </a:t>
            </a:r>
            <a:r>
              <a:rPr lang="en-US" altLang="en-US" sz="3200" spc="-150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Coan</a:t>
            </a:r>
            <a:r>
              <a:rPr lang="en-US" altLang="en-US" sz="3200" spc="-15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“Viewing Cute Images Increases Behavioral </a:t>
            </a:r>
            <a:r>
              <a:rPr lang="en-US" altLang="en-US" sz="3200" spc="-15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Carefulness</a:t>
            </a:r>
            <a:r>
              <a:rPr lang="en-US" altLang="en-US" sz="3200" spc="-15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altLang="en-US" sz="3200" spc="-15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Emotion</a:t>
            </a:r>
            <a:r>
              <a:rPr lang="en-US" altLang="en-US" sz="3200" spc="-15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2009, Vol. 9, No. 2, </a:t>
            </a:r>
            <a:r>
              <a:rPr lang="en-US" altLang="en-US" sz="3200" spc="-15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p. 282–286.</a:t>
            </a:r>
            <a:endParaRPr lang="en-US" altLang="en-US" sz="3200" spc="-15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3200" spc="-15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altLang="en-US" sz="3200" spc="-15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Matthew W. </a:t>
            </a:r>
            <a:r>
              <a:rPr lang="en-US" altLang="en-US" sz="3200" spc="-15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Brault</a:t>
            </a:r>
            <a:r>
              <a:rPr lang="en-US" altLang="en-US" sz="3200" spc="-15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“Current Population Reports” </a:t>
            </a:r>
            <a:r>
              <a:rPr lang="en-US" altLang="en-US" sz="3200" i="1" spc="-15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American with Disabilities: 2010, Household Economic Studies</a:t>
            </a:r>
            <a:r>
              <a:rPr lang="en-US" altLang="en-US" sz="3200" spc="-15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Issued July 2012, p70-131</a:t>
            </a:r>
          </a:p>
          <a:p>
            <a:endParaRPr lang="en-US" altLang="en-US" sz="3200" spc="-15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9" name="Text Box 341"/>
          <p:cNvSpPr txBox="1">
            <a:spLocks noChangeArrowheads="1"/>
          </p:cNvSpPr>
          <p:nvPr/>
        </p:nvSpPr>
        <p:spPr bwMode="auto">
          <a:xfrm>
            <a:off x="24880493" y="29564214"/>
            <a:ext cx="4765434" cy="206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19070" tIns="45267" rIns="419070" bIns="45267">
            <a:spAutoFit/>
          </a:bodyPr>
          <a:lstStyle>
            <a:lvl1pPr defTabSz="908050"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 </a:t>
            </a:r>
            <a:r>
              <a:rPr lang="en-US" altLang="en-US" sz="3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Google’s self driving car, which they have been working on for the past four years.</a:t>
            </a:r>
            <a:endParaRPr lang="en-US" altLang="en-US" sz="3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rbantexture.com/urbantexture/wp-content/uploads/2014/10/20141015-_DSC01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1" t="24697" r="22783" b="16195"/>
          <a:stretch/>
        </p:blipFill>
        <p:spPr bwMode="auto">
          <a:xfrm>
            <a:off x="4800600" y="10668000"/>
            <a:ext cx="24460200" cy="1850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47547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6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080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6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080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3658</TotalTime>
  <Words>409</Words>
  <Application>Microsoft Office PowerPoint</Application>
  <PresentationFormat>Custom</PresentationFormat>
  <Paragraphs>27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Cooper Black</vt:lpstr>
      <vt:lpstr>Times New Roman</vt:lpstr>
      <vt:lpstr>Blank Presentation</vt:lpstr>
      <vt:lpstr>PowerPoint Presentation</vt:lpstr>
      <vt:lpstr>PowerPoint Presentation</vt:lpstr>
    </vt:vector>
  </TitlesOfParts>
  <Company>Mechanical Engineering VT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Michael Alley</dc:creator>
  <cp:lastModifiedBy>MEGAN ANN MAC GREGOR</cp:lastModifiedBy>
  <cp:revision>134</cp:revision>
  <cp:lastPrinted>2003-04-18T14:25:05Z</cp:lastPrinted>
  <dcterms:created xsi:type="dcterms:W3CDTF">2003-04-11T15:30:44Z</dcterms:created>
  <dcterms:modified xsi:type="dcterms:W3CDTF">2015-04-06T20:01:23Z</dcterms:modified>
</cp:coreProperties>
</file>