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99" r:id="rId10"/>
    <p:sldId id="264" r:id="rId11"/>
    <p:sldId id="269" r:id="rId12"/>
    <p:sldId id="272" r:id="rId13"/>
    <p:sldId id="277" r:id="rId14"/>
    <p:sldId id="280" r:id="rId15"/>
    <p:sldId id="284" r:id="rId16"/>
    <p:sldId id="285" r:id="rId17"/>
    <p:sldId id="287" r:id="rId18"/>
    <p:sldId id="289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89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F614E9-D389-47E4-A104-9793FC4CDF7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7029A38-6129-4596-A7C5-132A0AF28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wc.psu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osition.la.psu.edu/resources/graduate-writing-center/GW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Drafting and Revising Academic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Graduate Writing Center (GWC)</a:t>
            </a:r>
          </a:p>
          <a:p>
            <a:r>
              <a:rPr lang="en-US" dirty="0" smtClean="0">
                <a:hlinkClick r:id="rId2"/>
              </a:rPr>
              <a:t>gwc.psu@gmail.com</a:t>
            </a:r>
            <a:endParaRPr lang="en-US" dirty="0" smtClean="0"/>
          </a:p>
          <a:p>
            <a:r>
              <a:rPr lang="en-US" dirty="0" smtClean="0"/>
              <a:t>Nicolette J. </a:t>
            </a:r>
            <a:r>
              <a:rPr lang="en-US" dirty="0" err="1" smtClean="0"/>
              <a:t>Hylan</a:t>
            </a:r>
            <a:endParaRPr lang="en-US" dirty="0" smtClean="0"/>
          </a:p>
          <a:p>
            <a:r>
              <a:rPr lang="en-US" dirty="0" smtClean="0"/>
              <a:t>Matthew B. Price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Writing Additional Drafts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Work from higher-level concerns to lower-level concerns. 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Read your paper aloud.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Clarify your main point.</a:t>
            </a:r>
          </a:p>
          <a:p>
            <a:pPr lvl="1">
              <a:lnSpc>
                <a:spcPct val="90000"/>
              </a:lnSpc>
            </a:pPr>
            <a:r>
              <a:rPr lang="en-US" sz="4000" dirty="0" smtClean="0"/>
              <a:t>Find and evaluate your thesis.</a:t>
            </a:r>
          </a:p>
          <a:p>
            <a:pPr lvl="1">
              <a:lnSpc>
                <a:spcPct val="90000"/>
              </a:lnSpc>
            </a:pPr>
            <a:r>
              <a:rPr lang="en-US" sz="4000" dirty="0" smtClean="0"/>
              <a:t>Write an abstract and compare it with your text.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Writing Additional Drafts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Tighten organization.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Consider writing a reverse-outline.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Describe the </a:t>
            </a:r>
            <a:r>
              <a:rPr lang="en-US" sz="3200" i="1" dirty="0" smtClean="0"/>
              <a:t>function</a:t>
            </a:r>
            <a:r>
              <a:rPr lang="en-US" sz="3200" dirty="0" smtClean="0"/>
              <a:t> of each paragraph.</a:t>
            </a:r>
            <a:endParaRPr lang="en-US" sz="3200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Make your logic explicit.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Check for topic sentences.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“Foreshadow” your point at the beginning of paragraphs and sections.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Meta-discourse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Meta-discourse provides cues to your readers that help them follow your logic. </a:t>
            </a:r>
          </a:p>
          <a:p>
            <a:pPr lvl="1"/>
            <a:r>
              <a:rPr lang="en-US" sz="3000" dirty="0" smtClean="0"/>
              <a:t>Use </a:t>
            </a:r>
            <a:r>
              <a:rPr lang="en-US" sz="3000" dirty="0"/>
              <a:t>appropriate signposts </a:t>
            </a:r>
            <a:r>
              <a:rPr lang="en-US" sz="3000" dirty="0" smtClean="0"/>
              <a:t>to </a:t>
            </a:r>
            <a:r>
              <a:rPr lang="en-US" sz="3000" dirty="0"/>
              <a:t>help your reader follow your argument</a:t>
            </a:r>
            <a:r>
              <a:rPr lang="en-US" sz="3000" dirty="0" smtClean="0"/>
              <a:t>. Ex: “In order to understand A, one must first acknowledge B…”</a:t>
            </a:r>
            <a:endParaRPr lang="en-US" sz="3000" dirty="0"/>
          </a:p>
          <a:p>
            <a:pPr lvl="1"/>
            <a:r>
              <a:rPr lang="en-US" sz="3000" dirty="0" smtClean="0"/>
              <a:t>Indicate </a:t>
            </a:r>
            <a:r>
              <a:rPr lang="en-US" sz="3000" dirty="0"/>
              <a:t>the certainty of a particular statement (perhaps, probably, likely</a:t>
            </a:r>
            <a:r>
              <a:rPr lang="en-US" sz="3000" dirty="0" smtClean="0"/>
              <a:t>).</a:t>
            </a:r>
          </a:p>
          <a:p>
            <a:pPr lvl="1"/>
            <a:r>
              <a:rPr lang="en-US" sz="3000" dirty="0" smtClean="0"/>
              <a:t>Foreground your argument and sub-arguments through clear thesis statement, topic sentences, and section headings.</a:t>
            </a:r>
            <a:endParaRPr lang="en-US" sz="3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Revising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Effective paragraphs are: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Well-developed.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They avoid making assumptions your audience will not.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Cohesive.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Ideas connect to one another.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Coherent.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All ideas clearly support a central point.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Revising Paragraphs: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Creating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unrelated information.</a:t>
            </a:r>
          </a:p>
          <a:p>
            <a:r>
              <a:rPr lang="en-US" dirty="0" smtClean="0"/>
              <a:t>Rewrite topic sentences.</a:t>
            </a:r>
          </a:p>
          <a:p>
            <a:r>
              <a:rPr lang="en-US" dirty="0" smtClean="0"/>
              <a:t>Separate ideas, and develop them in separate paragraphs.</a:t>
            </a:r>
          </a:p>
          <a:p>
            <a:r>
              <a:rPr lang="en-US" dirty="0" smtClean="0"/>
              <a:t>Balance evidence and analysis.</a:t>
            </a:r>
          </a:p>
          <a:p>
            <a:r>
              <a:rPr lang="en-US" dirty="0" smtClean="0"/>
              <a:t>Use “stock” transitional phrases.</a:t>
            </a:r>
          </a:p>
          <a:p>
            <a:r>
              <a:rPr lang="en-US" dirty="0" smtClean="0"/>
              <a:t>Put important information in the stress position.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Revising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4400" dirty="0" smtClean="0"/>
              <a:t>Effective sentences: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r>
              <a:rPr lang="en-US" sz="4400" dirty="0" smtClean="0"/>
              <a:t>Build a hierarchy of ideas.</a:t>
            </a:r>
          </a:p>
          <a:p>
            <a:r>
              <a:rPr lang="en-US" sz="4400" dirty="0" smtClean="0"/>
              <a:t>Use active voice.</a:t>
            </a:r>
          </a:p>
          <a:p>
            <a:r>
              <a:rPr lang="en-US" sz="4400" dirty="0" smtClean="0"/>
              <a:t>Illustrate effective word choice (with all parts of speech).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Revising Sentences: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100" dirty="0" smtClean="0"/>
              <a:t>Building a Hierarchy of Ideas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 most important ideas are found in the independent clause (the part of the sentence that can stand alone).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Ex: Although they have declined, production costs are still high.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Watch subject length/subject position.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Ex: I am going to the store this afternoon.</a:t>
            </a:r>
            <a:br>
              <a:rPr lang="en-US" sz="2200" dirty="0" smtClean="0"/>
            </a:br>
            <a:r>
              <a:rPr lang="en-US" sz="2200" dirty="0" smtClean="0"/>
              <a:t>	  Going to the store this afternoon is one of my plans.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Place the most important words and phrases at the beginning or end of clauses (depending on the context).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Ex: The American Cancer Association, in their efforts to cure cancer, has raised significant funds in the last few months.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Revising Sentences: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Use active language, unless passive voice is necessary for cohesion or sentence rhythm.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Passive voice is often indicated by: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Subject is also the goal/object of the sentence.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The tree was hit.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 “to be” verb precedes the verb in its past participle.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“is hit,” “was hit,” “will be hit”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 agent of the action follows the verb.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The tree was hit by the car.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 sentence includes frequent nominalizations.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Evolution vs. evolve; immunity vs. immune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Revising Sentences: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Improving Word Choice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Avoid empty words.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the charts on pg. 9 as a “cheat sheet” during your revisions.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Avoid unnecessary repetition.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pronouns and synonyms to your advantage.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Avoid nominalizations.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Nominalizations transform verbs into nouns.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Ex: The author’s </a:t>
            </a:r>
            <a:r>
              <a:rPr lang="en-US" sz="2400" b="1" dirty="0" smtClean="0"/>
              <a:t>analysis</a:t>
            </a:r>
            <a:r>
              <a:rPr lang="en-US" sz="2400" dirty="0" smtClean="0"/>
              <a:t> of our data omits any </a:t>
            </a:r>
            <a:r>
              <a:rPr lang="en-US" sz="2400" b="1" dirty="0" smtClean="0"/>
              <a:t>citation</a:t>
            </a:r>
            <a:r>
              <a:rPr lang="en-US" sz="2400" dirty="0" smtClean="0"/>
              <a:t> of sources that would provide </a:t>
            </a:r>
            <a:r>
              <a:rPr lang="en-US" sz="2400" b="1" dirty="0" smtClean="0"/>
              <a:t>support</a:t>
            </a:r>
            <a:r>
              <a:rPr lang="en-US" sz="2400" dirty="0" smtClean="0"/>
              <a:t> for his </a:t>
            </a:r>
            <a:r>
              <a:rPr lang="en-US" sz="2400" b="1" dirty="0" smtClean="0"/>
              <a:t>criticism</a:t>
            </a:r>
            <a:r>
              <a:rPr lang="en-US" sz="2400" dirty="0" smtClean="0"/>
              <a:t> of our </a:t>
            </a:r>
            <a:r>
              <a:rPr lang="en-US" sz="2400" b="1" dirty="0" smtClean="0"/>
              <a:t>argument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Revising Collaboratively vs. Individually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Revising Collaboratively:</a:t>
            </a:r>
          </a:p>
          <a:p>
            <a:pPr lvl="1"/>
            <a:r>
              <a:rPr lang="en-US" dirty="0" smtClean="0"/>
              <a:t>Readers should:</a:t>
            </a:r>
          </a:p>
          <a:p>
            <a:pPr lvl="2"/>
            <a:r>
              <a:rPr lang="en-US" dirty="0" smtClean="0"/>
              <a:t>Ask questions about audience, purpose, etc.</a:t>
            </a:r>
          </a:p>
          <a:p>
            <a:pPr lvl="2"/>
            <a:r>
              <a:rPr lang="en-US" dirty="0" smtClean="0"/>
              <a:t>Look at overall argument, as well as paragraph and sentence structure</a:t>
            </a:r>
          </a:p>
          <a:p>
            <a:pPr lvl="2"/>
            <a:r>
              <a:rPr lang="en-US" dirty="0" smtClean="0"/>
              <a:t>Be specific with criticism and praise</a:t>
            </a:r>
          </a:p>
          <a:p>
            <a:pPr lvl="1"/>
            <a:r>
              <a:rPr lang="en-US" dirty="0" smtClean="0"/>
              <a:t>Writers should:</a:t>
            </a:r>
          </a:p>
          <a:p>
            <a:pPr lvl="2"/>
            <a:r>
              <a:rPr lang="en-US" dirty="0" smtClean="0"/>
              <a:t>Ask specific questions to your readers.</a:t>
            </a:r>
          </a:p>
          <a:p>
            <a:pPr lvl="2"/>
            <a:r>
              <a:rPr lang="en-US" dirty="0" smtClean="0"/>
              <a:t>Ask for clarification</a:t>
            </a:r>
          </a:p>
          <a:p>
            <a:pPr lvl="2"/>
            <a:r>
              <a:rPr lang="en-US" dirty="0" smtClean="0"/>
              <a:t>Be open to suggestions</a:t>
            </a:r>
          </a:p>
          <a:p>
            <a:r>
              <a:rPr lang="en-US" dirty="0" smtClean="0"/>
              <a:t>Revising Individually:</a:t>
            </a:r>
          </a:p>
          <a:p>
            <a:pPr lvl="1"/>
            <a:r>
              <a:rPr lang="en-US" dirty="0" smtClean="0"/>
              <a:t>What strategies do you use to revise your </a:t>
            </a:r>
            <a:r>
              <a:rPr lang="en-US" smtClean="0"/>
              <a:t>own work?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Graduate Writing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One-on-one consultations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All types of writing, all stages of the process.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Hours for the coming week posted on Friday afternoons at 4 P.M.  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To schedule, see the Center’s website: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hlinkClick r:id="rId2"/>
              </a:rPr>
              <a:t>https://composition.la.psu.edu/resources/graduate-writing-center/GWC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help you develop a better system for drafting a seminar paper in a limited time frame.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help you develop sustainable, audience-centered revision techniques.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help you develop collaborative revision practices.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Writing a First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Try to avoid anxiety! Some ideas:</a:t>
            </a:r>
          </a:p>
          <a:p>
            <a:pPr lvl="1"/>
            <a:r>
              <a:rPr lang="en-US" sz="3200" dirty="0" smtClean="0"/>
              <a:t>Set small goals.</a:t>
            </a:r>
          </a:p>
          <a:p>
            <a:pPr lvl="1"/>
            <a:r>
              <a:rPr lang="en-US" sz="3200" dirty="0" smtClean="0"/>
              <a:t>Write daily.</a:t>
            </a:r>
          </a:p>
          <a:p>
            <a:pPr lvl="1"/>
            <a:r>
              <a:rPr lang="en-US" sz="3200" dirty="0" smtClean="0"/>
              <a:t>Write when you feel inspired (and when you don’t).</a:t>
            </a:r>
          </a:p>
          <a:p>
            <a:pPr lvl="1"/>
            <a:r>
              <a:rPr lang="en-US" sz="3200" dirty="0" smtClean="0"/>
              <a:t>Write what you can.</a:t>
            </a:r>
          </a:p>
          <a:p>
            <a:pPr lvl="1"/>
            <a:r>
              <a:rPr lang="en-US" sz="3200" dirty="0" smtClean="0"/>
              <a:t>Don’t expect perfection.</a:t>
            </a:r>
          </a:p>
          <a:p>
            <a:pPr lvl="1"/>
            <a:r>
              <a:rPr lang="en-US" sz="3200" dirty="0" smtClean="0"/>
              <a:t>Don’t think too much.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Writing a First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Write notes to yourself.</a:t>
            </a:r>
          </a:p>
          <a:p>
            <a:r>
              <a:rPr lang="en-US" sz="3600" dirty="0" smtClean="0"/>
              <a:t>Write in a natural style.</a:t>
            </a:r>
          </a:p>
          <a:p>
            <a:r>
              <a:rPr lang="en-US" sz="3600" dirty="0" smtClean="0"/>
              <a:t>Write the introduction last.</a:t>
            </a:r>
          </a:p>
          <a:p>
            <a:r>
              <a:rPr lang="en-US" sz="3600" dirty="0" smtClean="0"/>
              <a:t>Become familiar with discipline conventions, expectations, etc.</a:t>
            </a:r>
          </a:p>
          <a:p>
            <a:pPr lvl="1"/>
            <a:r>
              <a:rPr lang="en-US" sz="3200" dirty="0" smtClean="0"/>
              <a:t>Compare your work to models.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Writing a First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Get started with the big picture.</a:t>
            </a:r>
          </a:p>
          <a:p>
            <a:pPr lvl="1"/>
            <a:r>
              <a:rPr lang="en-US" dirty="0" smtClean="0"/>
              <a:t>Generate a working title and your critical questions.</a:t>
            </a:r>
          </a:p>
          <a:p>
            <a:pPr lvl="1"/>
            <a:r>
              <a:rPr lang="en-US" dirty="0" smtClean="0"/>
              <a:t>Describe your exigency (why it matters).</a:t>
            </a:r>
          </a:p>
          <a:p>
            <a:pPr lvl="1"/>
            <a:r>
              <a:rPr lang="en-US" dirty="0" smtClean="0"/>
              <a:t>Write an outline or use other kinds of idea generation. </a:t>
            </a:r>
          </a:p>
          <a:p>
            <a:pPr lvl="2"/>
            <a:r>
              <a:rPr lang="en-US" dirty="0" smtClean="0"/>
              <a:t>Free write</a:t>
            </a:r>
          </a:p>
          <a:p>
            <a:pPr lvl="2"/>
            <a:r>
              <a:rPr lang="en-US" dirty="0" smtClean="0"/>
              <a:t>Outline</a:t>
            </a:r>
          </a:p>
          <a:p>
            <a:pPr lvl="2"/>
            <a:r>
              <a:rPr lang="en-US" dirty="0" smtClean="0"/>
              <a:t>Cluster diagram</a:t>
            </a:r>
          </a:p>
          <a:p>
            <a:pPr lvl="2"/>
            <a:r>
              <a:rPr lang="en-US" dirty="0" smtClean="0"/>
              <a:t>Create topic sentences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Template Phrases: </a:t>
            </a:r>
            <a:br>
              <a:rPr lang="en-US" dirty="0" smtClean="0"/>
            </a:br>
            <a:r>
              <a:rPr lang="en-US" sz="3600" dirty="0" smtClean="0"/>
              <a:t>Introducing Other's Ideas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25609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In their recent work, Y and Z have offered harsh critiques of Dr. X for ____________.</a:t>
            </a:r>
          </a:p>
          <a:p>
            <a:pPr lvl="0"/>
            <a:r>
              <a:rPr lang="en-US" sz="2400" dirty="0" smtClean="0"/>
              <a:t>X's argument that ___________ is supported by new research showing that __________.</a:t>
            </a:r>
          </a:p>
          <a:p>
            <a:pPr lvl="0"/>
            <a:r>
              <a:rPr lang="en-US" sz="2400" dirty="0" smtClean="0"/>
              <a:t>X acknowledges/agrees/argues/believes/denies/claims/</a:t>
            </a:r>
          </a:p>
          <a:p>
            <a:pPr lvl="0">
              <a:buNone/>
            </a:pPr>
            <a:r>
              <a:rPr lang="en-US" sz="2400" dirty="0" smtClean="0"/>
              <a:t>complains/concedes/demonstrates/emphasizes/insists/</a:t>
            </a:r>
          </a:p>
          <a:p>
            <a:pPr lvl="0">
              <a:buNone/>
            </a:pPr>
            <a:r>
              <a:rPr lang="en-US" sz="2400" dirty="0" smtClean="0"/>
              <a:t>observes/reports that _______________.</a:t>
            </a:r>
          </a:p>
          <a:p>
            <a:pPr lvl="0"/>
            <a:r>
              <a:rPr lang="en-US" sz="2400" dirty="0" smtClean="0"/>
              <a:t>X does not deny that/deplores the tendency to/celebrates the fact that/questions whether/refutes the claim that/reminds us that _________________.</a:t>
            </a:r>
          </a:p>
          <a:p>
            <a:pPr lvl="0"/>
            <a:r>
              <a:rPr lang="en-US" sz="2400" dirty="0" smtClean="0"/>
              <a:t>In conclusion, then, as I suggested earlier, defenders of ___________ can't have it both ways.  Their assertion that ____________ is contradicted by their claim that __________.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Template Phrases: </a:t>
            </a:r>
            <a:br>
              <a:rPr lang="en-US" dirty="0" smtClean="0"/>
            </a:br>
            <a:r>
              <a:rPr lang="en-US" sz="3600" dirty="0" smtClean="0"/>
              <a:t>Introducing Your Ideas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X overlooks what I consider an important point about ___________.</a:t>
            </a:r>
          </a:p>
          <a:p>
            <a:pPr lvl="0"/>
            <a:r>
              <a:rPr lang="en-US" sz="2800" dirty="0" smtClean="0"/>
              <a:t>My own view is that what X insists is a ____________ is in fact a _____________.</a:t>
            </a:r>
          </a:p>
          <a:p>
            <a:pPr lvl="0"/>
            <a:r>
              <a:rPr lang="en-US" sz="2800" dirty="0" smtClean="0"/>
              <a:t>I wholeheartedly endorse what X calls ______________.</a:t>
            </a:r>
          </a:p>
          <a:p>
            <a:pPr lvl="0"/>
            <a:r>
              <a:rPr lang="en-US" sz="2800" dirty="0" smtClean="0"/>
              <a:t>These conclusions, which X discusses in _______________, add weight to my argument that _____________.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Establishing a Writing Schedule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when to stop reading and start writing.</a:t>
            </a:r>
          </a:p>
          <a:p>
            <a:r>
              <a:rPr lang="en-US" dirty="0" smtClean="0"/>
              <a:t>Set </a:t>
            </a:r>
            <a:r>
              <a:rPr lang="en-US" i="1" dirty="0" smtClean="0"/>
              <a:t>daily</a:t>
            </a:r>
            <a:r>
              <a:rPr lang="en-US" dirty="0" smtClean="0"/>
              <a:t> goals.</a:t>
            </a:r>
          </a:p>
          <a:p>
            <a:r>
              <a:rPr lang="en-US" dirty="0" smtClean="0"/>
              <a:t>Find your productive times/places.</a:t>
            </a:r>
          </a:p>
          <a:p>
            <a:r>
              <a:rPr lang="en-US" dirty="0" smtClean="0"/>
              <a:t>Get words on the page.</a:t>
            </a:r>
          </a:p>
          <a:p>
            <a:r>
              <a:rPr lang="en-US" dirty="0" smtClean="0"/>
              <a:t>Trick yourself into productivity!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64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3390</TotalTime>
  <Words>940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Drafting and Revising Academic Writing</vt:lpstr>
      <vt:lpstr>Graduate Writing Center</vt:lpstr>
      <vt:lpstr>Goals</vt:lpstr>
      <vt:lpstr>Writing a First Draft</vt:lpstr>
      <vt:lpstr>Writing a First Draft</vt:lpstr>
      <vt:lpstr>Writing a First Draft</vt:lpstr>
      <vt:lpstr>Sample Template Phrases:  Introducing Other's Ideas</vt:lpstr>
      <vt:lpstr>Sample Template Phrases:  Introducing Your Ideas</vt:lpstr>
      <vt:lpstr>Establishing a Writing Schedule</vt:lpstr>
      <vt:lpstr>Writing Additional Drafts</vt:lpstr>
      <vt:lpstr>Writing Additional Drafts</vt:lpstr>
      <vt:lpstr>Meta-discourse</vt:lpstr>
      <vt:lpstr>Revising Paragraphs</vt:lpstr>
      <vt:lpstr>Revising Paragraphs: Creating Coherence</vt:lpstr>
      <vt:lpstr>Revising Sentences</vt:lpstr>
      <vt:lpstr>Revising Sentences: Building a Hierarchy of Ideas</vt:lpstr>
      <vt:lpstr>Revising Sentences: Active Language</vt:lpstr>
      <vt:lpstr>Revising Sentences: Improving Word Choice</vt:lpstr>
      <vt:lpstr>Revising Collaboratively vs. Individually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Drafting and Revising Academic Writing</dc:title>
  <dc:creator>Matt</dc:creator>
  <cp:lastModifiedBy>Leslie</cp:lastModifiedBy>
  <cp:revision>131</cp:revision>
  <dcterms:created xsi:type="dcterms:W3CDTF">2009-10-29T03:55:12Z</dcterms:created>
  <dcterms:modified xsi:type="dcterms:W3CDTF">2016-09-29T21:30:26Z</dcterms:modified>
</cp:coreProperties>
</file>